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grandir Narrow" panose="020B0604020202020204" charset="0"/>
      <p:regular r:id="rId18"/>
    </p:embeddedFont>
    <p:embeddedFont>
      <p:font typeface="Calibri" panose="020F0502020204030204" pitchFamily="34" charset="0"/>
      <p:regular r:id="rId19"/>
      <p:bold r:id="rId20"/>
      <p:italic r:id="rId21"/>
      <p:boldItalic r:id="rId22"/>
    </p:embeddedFont>
    <p:embeddedFont>
      <p:font typeface="Garet 1" panose="020B0604020202020204" charset="0"/>
      <p:regular r:id="rId23"/>
    </p:embeddedFont>
    <p:embeddedFont>
      <p:font typeface="Garet 1 Bold" panose="020B0604020202020204" charset="0"/>
      <p:regular r:id="rId24"/>
    </p:embeddedFont>
    <p:embeddedFont>
      <p:font typeface="Garet 2" panose="020B0604020202020204" charset="0"/>
      <p:regular r:id="rId25"/>
    </p:embeddedFont>
    <p:embeddedFont>
      <p:font typeface="Garet 2 Bold" panose="020B0604020202020204" charset="0"/>
      <p:regular r:id="rId26"/>
    </p:embeddedFont>
    <p:embeddedFont>
      <p:font typeface="Garet Book" panose="020B0604020202020204" charset="0"/>
      <p:regular r:id="rId27"/>
    </p:embeddedFont>
    <p:embeddedFont>
      <p:font typeface="Garet Extra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61803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doesn't help that TikTok has recently started positioning itself as a platform for both education and entertainment. </a:t>
            </a:r>
          </a:p>
          <a:p>
            <a:r>
              <a:rPr lang="en-US"/>
              <a:t>In 2020 TikTok started several initiatives related to learning on their platform, including two hashtags, and grant funding for "educators, professional experts, and non-profits". The only identification for these partnerships is the use of the #TikTokPartner on videos. But, anybody can post content under these hashtags so there is no distinction between educational content vetted and supported by the platform and "educational" content posted by random users with no fact-checking.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think part of the reason we see this escalation in misinformation from these organic and personal sources is Gen Z's distrust of authority. Now this happens with every generation reaching adulthood but Gen Z has come of age during a particularly turbulent time of the 2016 and 2020 Presidential elections and COVID-19 pandemic. These events were plagued with misinformation that was heavily reported on. Media organizations and experts were attacked for being untrustworthy and biased.</a:t>
            </a:r>
          </a:p>
          <a:p>
            <a:r>
              <a:rPr lang="en-US"/>
              <a:t>Educators Murchie and Neyer noticed that their high school students were becoming what they called private investigators rather than critical thinkers. They skimmed results, never going past the first page, and expected the Internet to deliver a singular, correct answer rather than evaluating multiple results to form their own conclusion.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TikTok only exacerbates this issue because it is not designed as a search engine. There is no way for users to practice the search skills of filtering, advanced search methods, or evaluation because the app does not support those. The algorithm is designed to prioritize results with the most engagement versus relevance, similar to Google Scholar returning the most cited results. TikTok is also designed to keep users in the app, so when viewers are presented with information they check the comments which can be moderated  or check the creator's own profile. Even when TikTok directs users to authoritative information like the link when you search for covid, it doesn't take you outside of the app.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Gen Z seems to be anxious to take on the responsibility of research and they instead expect information to be presented to them. I came across this discussion of colonized nations' relationship to the British monarchy after the death of Queen Elizabeth. One viewer innocently asked why Ireland didn’t like the royals which spawned 500 replies, including a video reply by another user saying that this comment “stopped him in his tracks”. People then flocked to his profile, asking him to educate them on this history. They told him they never learned about this topic in school, they didn't know how to even start searching, and they didn't want to read biased sources. The creator, who emphasized that he was an entertainer, not an educator, told the viewers to seek this information elsewhere because he was not a good source but they still pleaded with him to create educational content.  It's easy to see how misinformation could spread in such an environment, he could have easily made something up or even just misspoke, it's clear that nobody was planning to fact-check him or do further research.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think it's important to be aware of this attitude because it may follow students into the classroom. You may already struggle to redirect students from Google Scholar, now you have to redirect them from TikTok, which has even more distance from academic sources. The passivity of students is another issue, they need to be empowered to take an active role in the research process.  Critical information literacy can show students how to think of information as a whole and read laterally, instead of following a checklist for evaluation. Introducing examples like this, that they may encounter in everyday life, can make the topic more approachable and relatable, hopefully allowing it to stick.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26182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16537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my name is Olivia Hobbs and I'm on social media way too much.</a:t>
            </a:r>
          </a:p>
          <a:p>
            <a:endParaRPr lang="en-US"/>
          </a:p>
          <a:p>
            <a:r>
              <a:rPr lang="en-US"/>
              <a:t>My interest in this topic stems from the fact that I am Gen Z myself, just barely made the cut, and I do consider myself chronically online . However, I'm also a research librarian at Case Western who is deeply interested in how young people are learning on the internet and how misinformation is spreading.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I want to ask what kind of misinformation are people coming into contact with?</a:t>
            </a:r>
          </a:p>
          <a:p>
            <a:endParaRPr lang="en-US"/>
          </a:p>
          <a:p>
            <a:r>
              <a:rPr lang="en-US"/>
              <a:t>Why do they believe this misinformation?</a:t>
            </a:r>
          </a:p>
          <a:p>
            <a:endParaRPr lang="en-US"/>
          </a:p>
          <a:p>
            <a:r>
              <a:rPr lang="en-US"/>
              <a:t>And finally why should we, as librarians, be concerned?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know that social media is rife with misinformation. The platforms themselves are aware of it as well and have taken some steps to combat it's spread. Twitter has added a feature called Birdwatch that allows users to add fact-checking notes to tweets that contain misleading or false information. For example, the image from this Tweet has been photoshopped so that the sign is being held vertically, saying NO, but the attached note has a link to the original image where she holds the sign horizontally so it correctly says OZ. TikTok hides sensitive content that is associated with misinformation or they make users scroll past a link to authoritative information before showing results. However, this system is far from foolproof.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Users have figured out that simple typos like "aborion vs abortion" can reveal content that TikTok would otherwise hide, with these typos even showing up as autocomplete suggestions in the search bar. Birdwatch notes are user-sourced and are mostly connected to semi-viral tweets meaning a lot of people have already seen the misinformation before it gets corrected.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policies for misinformation on Facebook, Twitter, and TikTok only focus on topics like world events, health information, and politics, allowing misinformation about celebrities and other popular topics spread freely. These rumors tend to originate from non-media accounts so it can be difficult to fact-check the source. Based on how interesting the rumor is, it can spread organically to other audiences and create conversation, memes, and jokes that go even more viral with even less context, making it difficult to track. When the story is revealed to be a rumor, the explanation reaches far less people than the original misinformation.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 for example, the rumor about an affair between rapper Kanye West and make-up mogul Jeffree Star. This rumor was started on TikTok with absolutely no basis in reality but the story took on a life of its own through memes. Some of these memes got hundreds of thousands of likes  and all came from none-verified accounts. The story became so popular that the pair even ranked #4 as the most searched celebrities together on Google for 2021. This search brings up articles from mainstream media that debunked the rumors but those received far less engagement than the memes encouraging the rumor. Researchers at MIT refer to this phenomenon as "rumor cascades" because they found that false news spreads much farther and faster than true news on social media. You can never reach everybody who saw or believed the original rumor.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recent statistic from an internal Google survey showed that 40% of young people, ages 18-24 now use TikTok as their preferred search engine. They know that Google's results are compromised and that advertisements or "fake news" are mixed in. They turn to TikTok with the expectation that they'll be seeing a real person's experience or opinion which they find more trustworthy. They also find the short videos more digestible and interesting than long, written articles. It's a faster, more passive way to receive information though it means sacrificing accuracy and critical thinking.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sv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gif"/><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5.svg"/><Relationship Id="rId4" Type="http://schemas.openxmlformats.org/officeDocument/2006/relationships/image" Target="../media/image14.sv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0.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6.png"/><Relationship Id="rId5" Type="http://schemas.openxmlformats.org/officeDocument/2006/relationships/image" Target="../media/image4.png"/><Relationship Id="rId10" Type="http://schemas.openxmlformats.org/officeDocument/2006/relationships/image" Target="../media/image45.svg"/><Relationship Id="rId4" Type="http://schemas.openxmlformats.org/officeDocument/2006/relationships/image" Target="../media/image7.svg"/><Relationship Id="rId9" Type="http://schemas.openxmlformats.org/officeDocument/2006/relationships/image" Target="../media/image44.png"/><Relationship Id="rId1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4" b="784"/>
          <a:stretch>
            <a:fillRect/>
          </a:stretch>
        </p:blipFill>
        <p:spPr>
          <a:xfrm>
            <a:off x="2456090" y="200193"/>
            <a:ext cx="13375820" cy="98866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A686A"/>
        </a:solidFill>
        <a:effectLst/>
      </p:bgPr>
    </p:bg>
    <p:spTree>
      <p:nvGrpSpPr>
        <p:cNvPr id="1" name=""/>
        <p:cNvGrpSpPr/>
        <p:nvPr/>
      </p:nvGrpSpPr>
      <p:grpSpPr>
        <a:xfrm>
          <a:off x="0" y="0"/>
          <a:ext cx="0" cy="0"/>
          <a:chOff x="0" y="0"/>
          <a:chExt cx="0" cy="0"/>
        </a:xfrm>
      </p:grpSpPr>
      <p:grpSp>
        <p:nvGrpSpPr>
          <p:cNvPr id="2" name="Group 2"/>
          <p:cNvGrpSpPr/>
          <p:nvPr/>
        </p:nvGrpSpPr>
        <p:grpSpPr>
          <a:xfrm>
            <a:off x="1274669" y="570600"/>
            <a:ext cx="15738661" cy="2722466"/>
            <a:chOff x="0" y="0"/>
            <a:chExt cx="5354292" cy="926183"/>
          </a:xfrm>
        </p:grpSpPr>
        <p:sp>
          <p:nvSpPr>
            <p:cNvPr id="3" name="Freeform 3"/>
            <p:cNvSpPr/>
            <p:nvPr/>
          </p:nvSpPr>
          <p:spPr>
            <a:xfrm>
              <a:off x="92710" y="106680"/>
              <a:ext cx="5250152" cy="806803"/>
            </a:xfrm>
            <a:custGeom>
              <a:avLst/>
              <a:gdLst/>
              <a:ahLst/>
              <a:cxnLst/>
              <a:rect l="l" t="t" r="r" b="b"/>
              <a:pathLst>
                <a:path w="5250152" h="806803">
                  <a:moveTo>
                    <a:pt x="5223483" y="617573"/>
                  </a:moveTo>
                  <a:cubicBezTo>
                    <a:pt x="5223483" y="705203"/>
                    <a:pt x="5147283" y="776323"/>
                    <a:pt x="5066002" y="776323"/>
                  </a:cubicBezTo>
                  <a:lnTo>
                    <a:pt x="66040" y="776323"/>
                  </a:lnTo>
                  <a:cubicBezTo>
                    <a:pt x="43180" y="776323"/>
                    <a:pt x="20320" y="771243"/>
                    <a:pt x="0" y="762353"/>
                  </a:cubicBezTo>
                  <a:cubicBezTo>
                    <a:pt x="26670" y="790293"/>
                    <a:pt x="63500" y="806803"/>
                    <a:pt x="127590" y="806803"/>
                  </a:cubicBezTo>
                  <a:lnTo>
                    <a:pt x="5104102" y="806803"/>
                  </a:lnTo>
                  <a:cubicBezTo>
                    <a:pt x="5184112" y="806803"/>
                    <a:pt x="5250152" y="740763"/>
                    <a:pt x="5250152" y="660753"/>
                  </a:cubicBezTo>
                  <a:lnTo>
                    <a:pt x="5250152" y="95250"/>
                  </a:lnTo>
                  <a:cubicBezTo>
                    <a:pt x="5250152" y="58420"/>
                    <a:pt x="5236183" y="25400"/>
                    <a:pt x="5214592" y="0"/>
                  </a:cubicBezTo>
                  <a:cubicBezTo>
                    <a:pt x="5220942" y="16510"/>
                    <a:pt x="5223483" y="34290"/>
                    <a:pt x="5223483" y="52070"/>
                  </a:cubicBezTo>
                  <a:lnTo>
                    <a:pt x="5223483" y="617573"/>
                  </a:lnTo>
                  <a:lnTo>
                    <a:pt x="5223483" y="617573"/>
                  </a:lnTo>
                  <a:close/>
                </a:path>
              </a:pathLst>
            </a:custGeom>
            <a:solidFill>
              <a:srgbClr val="FDB137"/>
            </a:solidFill>
          </p:spPr>
        </p:sp>
        <p:sp>
          <p:nvSpPr>
            <p:cNvPr id="4" name="Freeform 4"/>
            <p:cNvSpPr/>
            <p:nvPr/>
          </p:nvSpPr>
          <p:spPr>
            <a:xfrm>
              <a:off x="12700" y="12700"/>
              <a:ext cx="5289522" cy="857603"/>
            </a:xfrm>
            <a:custGeom>
              <a:avLst/>
              <a:gdLst/>
              <a:ahLst/>
              <a:cxnLst/>
              <a:rect l="l" t="t" r="r" b="b"/>
              <a:pathLst>
                <a:path w="5289522" h="857603">
                  <a:moveTo>
                    <a:pt x="146050" y="857603"/>
                  </a:moveTo>
                  <a:lnTo>
                    <a:pt x="5143472" y="857603"/>
                  </a:lnTo>
                  <a:cubicBezTo>
                    <a:pt x="5223483" y="857603"/>
                    <a:pt x="5289522" y="791563"/>
                    <a:pt x="5289522" y="711553"/>
                  </a:cubicBezTo>
                  <a:lnTo>
                    <a:pt x="5289522" y="146050"/>
                  </a:lnTo>
                  <a:cubicBezTo>
                    <a:pt x="5289522" y="66040"/>
                    <a:pt x="5223483" y="0"/>
                    <a:pt x="5143472" y="0"/>
                  </a:cubicBezTo>
                  <a:lnTo>
                    <a:pt x="146050" y="0"/>
                  </a:lnTo>
                  <a:cubicBezTo>
                    <a:pt x="66040" y="0"/>
                    <a:pt x="0" y="66040"/>
                    <a:pt x="0" y="146050"/>
                  </a:cubicBezTo>
                  <a:lnTo>
                    <a:pt x="0" y="711553"/>
                  </a:lnTo>
                  <a:cubicBezTo>
                    <a:pt x="0" y="792833"/>
                    <a:pt x="66040" y="857603"/>
                    <a:pt x="146050" y="857603"/>
                  </a:cubicBezTo>
                  <a:close/>
                </a:path>
              </a:pathLst>
            </a:custGeom>
            <a:solidFill>
              <a:srgbClr val="F9F8F3"/>
            </a:solidFill>
          </p:spPr>
        </p:sp>
        <p:sp>
          <p:nvSpPr>
            <p:cNvPr id="5" name="Freeform 5"/>
            <p:cNvSpPr/>
            <p:nvPr/>
          </p:nvSpPr>
          <p:spPr>
            <a:xfrm>
              <a:off x="0" y="0"/>
              <a:ext cx="5354293" cy="926183"/>
            </a:xfrm>
            <a:custGeom>
              <a:avLst/>
              <a:gdLst/>
              <a:ahLst/>
              <a:cxnLst/>
              <a:rect l="l" t="t" r="r" b="b"/>
              <a:pathLst>
                <a:path w="5354293" h="926183">
                  <a:moveTo>
                    <a:pt x="5290793" y="74930"/>
                  </a:moveTo>
                  <a:cubicBezTo>
                    <a:pt x="5262852" y="30480"/>
                    <a:pt x="5213322" y="0"/>
                    <a:pt x="5156172" y="0"/>
                  </a:cubicBezTo>
                  <a:lnTo>
                    <a:pt x="158750" y="0"/>
                  </a:lnTo>
                  <a:cubicBezTo>
                    <a:pt x="71120" y="0"/>
                    <a:pt x="0" y="71120"/>
                    <a:pt x="0" y="158750"/>
                  </a:cubicBezTo>
                  <a:lnTo>
                    <a:pt x="0" y="724253"/>
                  </a:lnTo>
                  <a:cubicBezTo>
                    <a:pt x="0" y="776323"/>
                    <a:pt x="25400" y="822043"/>
                    <a:pt x="63500" y="851253"/>
                  </a:cubicBezTo>
                  <a:cubicBezTo>
                    <a:pt x="91440" y="895703"/>
                    <a:pt x="140970" y="926183"/>
                    <a:pt x="225229" y="926183"/>
                  </a:cubicBezTo>
                  <a:lnTo>
                    <a:pt x="5195543" y="926183"/>
                  </a:lnTo>
                  <a:cubicBezTo>
                    <a:pt x="5283172" y="926183"/>
                    <a:pt x="5354293" y="855063"/>
                    <a:pt x="5354293" y="767433"/>
                  </a:cubicBezTo>
                  <a:lnTo>
                    <a:pt x="5354293" y="201930"/>
                  </a:lnTo>
                  <a:cubicBezTo>
                    <a:pt x="5354293" y="149860"/>
                    <a:pt x="5328893" y="104140"/>
                    <a:pt x="5290793" y="74930"/>
                  </a:cubicBezTo>
                  <a:close/>
                  <a:moveTo>
                    <a:pt x="12700" y="724253"/>
                  </a:moveTo>
                  <a:lnTo>
                    <a:pt x="12700" y="158750"/>
                  </a:lnTo>
                  <a:cubicBezTo>
                    <a:pt x="12700" y="78740"/>
                    <a:pt x="78740" y="12700"/>
                    <a:pt x="158750" y="12700"/>
                  </a:cubicBezTo>
                  <a:lnTo>
                    <a:pt x="5156172" y="12700"/>
                  </a:lnTo>
                  <a:cubicBezTo>
                    <a:pt x="5236183" y="12700"/>
                    <a:pt x="5302222" y="78740"/>
                    <a:pt x="5302222" y="158750"/>
                  </a:cubicBezTo>
                  <a:lnTo>
                    <a:pt x="5302222" y="724253"/>
                  </a:lnTo>
                  <a:cubicBezTo>
                    <a:pt x="5302222" y="804263"/>
                    <a:pt x="5236183" y="870303"/>
                    <a:pt x="5156172" y="870303"/>
                  </a:cubicBezTo>
                  <a:lnTo>
                    <a:pt x="158750" y="870303"/>
                  </a:lnTo>
                  <a:cubicBezTo>
                    <a:pt x="78740" y="870303"/>
                    <a:pt x="12700" y="805533"/>
                    <a:pt x="12700" y="724253"/>
                  </a:cubicBezTo>
                  <a:close/>
                  <a:moveTo>
                    <a:pt x="5342863" y="767433"/>
                  </a:moveTo>
                  <a:cubicBezTo>
                    <a:pt x="5342863" y="847443"/>
                    <a:pt x="5275552" y="913483"/>
                    <a:pt x="5195543" y="913483"/>
                  </a:cubicBezTo>
                  <a:lnTo>
                    <a:pt x="225229" y="913483"/>
                  </a:lnTo>
                  <a:cubicBezTo>
                    <a:pt x="157480" y="913483"/>
                    <a:pt x="120650" y="896973"/>
                    <a:pt x="93980" y="869033"/>
                  </a:cubicBezTo>
                  <a:cubicBezTo>
                    <a:pt x="114300" y="877923"/>
                    <a:pt x="135890" y="883003"/>
                    <a:pt x="160020" y="883003"/>
                  </a:cubicBezTo>
                  <a:lnTo>
                    <a:pt x="5157443" y="883003"/>
                  </a:lnTo>
                  <a:cubicBezTo>
                    <a:pt x="5245072" y="883003"/>
                    <a:pt x="5316193" y="811883"/>
                    <a:pt x="5316193" y="724253"/>
                  </a:cubicBezTo>
                  <a:lnTo>
                    <a:pt x="5316193" y="158750"/>
                  </a:lnTo>
                  <a:cubicBezTo>
                    <a:pt x="5316193" y="140970"/>
                    <a:pt x="5312383" y="123190"/>
                    <a:pt x="5307302" y="106680"/>
                  </a:cubicBezTo>
                  <a:cubicBezTo>
                    <a:pt x="5328893" y="132080"/>
                    <a:pt x="5342863" y="165100"/>
                    <a:pt x="5342863" y="201930"/>
                  </a:cubicBezTo>
                  <a:lnTo>
                    <a:pt x="5342863" y="767433"/>
                  </a:lnTo>
                  <a:cubicBezTo>
                    <a:pt x="5342863" y="767433"/>
                    <a:pt x="5342863" y="767433"/>
                    <a:pt x="5342863" y="767433"/>
                  </a:cubicBezTo>
                  <a:close/>
                </a:path>
              </a:pathLst>
            </a:custGeom>
            <a:solidFill>
              <a:srgbClr val="FDB137"/>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081" y="-514253"/>
            <a:ext cx="3035761" cy="30859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22096" y="7839576"/>
            <a:ext cx="3035761" cy="308590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51877">
            <a:off x="14768756" y="3028441"/>
            <a:ext cx="3349468" cy="1570063"/>
          </a:xfrm>
          <a:prstGeom prst="rect">
            <a:avLst/>
          </a:prstGeom>
        </p:spPr>
      </p:pic>
      <p:sp>
        <p:nvSpPr>
          <p:cNvPr id="9" name="TextBox 9"/>
          <p:cNvSpPr txBox="1"/>
          <p:nvPr/>
        </p:nvSpPr>
        <p:spPr>
          <a:xfrm>
            <a:off x="1028700" y="3550035"/>
            <a:ext cx="16230600" cy="5380990"/>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FFFFFF"/>
                </a:solidFill>
                <a:latin typeface="Garet 2"/>
              </a:rPr>
              <a:t>Creation of #DidYouKnow and #LearnOnTikTok</a:t>
            </a:r>
          </a:p>
          <a:p>
            <a:pPr marL="734059" lvl="1" indent="-367030">
              <a:lnSpc>
                <a:spcPts val="4759"/>
              </a:lnSpc>
              <a:buFont typeface="Arial"/>
              <a:buChar char="•"/>
            </a:pPr>
            <a:r>
              <a:rPr lang="en-US" sz="3399">
                <a:solidFill>
                  <a:srgbClr val="FFFFFF"/>
                </a:solidFill>
                <a:latin typeface="Garet 2"/>
              </a:rPr>
              <a:t>$50 million Creative Learning Fund</a:t>
            </a:r>
          </a:p>
          <a:p>
            <a:pPr marL="734059" lvl="1" indent="-367030">
              <a:lnSpc>
                <a:spcPts val="4759"/>
              </a:lnSpc>
              <a:buFont typeface="Arial"/>
              <a:buChar char="•"/>
            </a:pPr>
            <a:r>
              <a:rPr lang="en-US" sz="3399">
                <a:solidFill>
                  <a:srgbClr val="FFFFFF"/>
                </a:solidFill>
                <a:latin typeface="Garet 2"/>
              </a:rPr>
              <a:t>Grant funding for "educators, professional experts, and nonprofits" (Thoensen, 2020)</a:t>
            </a:r>
          </a:p>
          <a:p>
            <a:pPr marL="1468119" lvl="2" indent="-489373">
              <a:lnSpc>
                <a:spcPts val="4759"/>
              </a:lnSpc>
              <a:buFont typeface="Arial"/>
              <a:buChar char="⚬"/>
            </a:pPr>
            <a:r>
              <a:rPr lang="en-US" sz="3399">
                <a:solidFill>
                  <a:srgbClr val="FFFFFF"/>
                </a:solidFill>
                <a:latin typeface="Garet 2"/>
              </a:rPr>
              <a:t>"...supports creators with the production of learning content, provides resources for learners, and introduces emerging teachers to the TikTok platform. " (Thoensen, 2020)</a:t>
            </a:r>
          </a:p>
          <a:p>
            <a:pPr marL="734059" lvl="1" indent="-367030">
              <a:lnSpc>
                <a:spcPts val="4759"/>
              </a:lnSpc>
              <a:buFont typeface="Arial"/>
              <a:buChar char="•"/>
            </a:pPr>
            <a:r>
              <a:rPr lang="en-US" sz="3399">
                <a:solidFill>
                  <a:srgbClr val="FFFFFF"/>
                </a:solidFill>
                <a:latin typeface="Garet 2"/>
              </a:rPr>
              <a:t>No distinction between platform-supported                                                content and user-created content</a:t>
            </a:r>
          </a:p>
        </p:txBody>
      </p:sp>
      <p:sp>
        <p:nvSpPr>
          <p:cNvPr id="10" name="TextBox 10"/>
          <p:cNvSpPr txBox="1"/>
          <p:nvPr/>
        </p:nvSpPr>
        <p:spPr>
          <a:xfrm>
            <a:off x="2551986" y="774610"/>
            <a:ext cx="13068300" cy="1028697"/>
          </a:xfrm>
          <a:prstGeom prst="rect">
            <a:avLst/>
          </a:prstGeom>
        </p:spPr>
        <p:txBody>
          <a:bodyPr lIns="0" tIns="0" rIns="0" bIns="0" rtlCol="0" anchor="t">
            <a:spAutoFit/>
          </a:bodyPr>
          <a:lstStyle/>
          <a:p>
            <a:pPr algn="ctr">
              <a:lnSpc>
                <a:spcPts val="8400"/>
              </a:lnSpc>
            </a:pPr>
            <a:r>
              <a:rPr lang="en-US" sz="6000" dirty="0">
                <a:solidFill>
                  <a:srgbClr val="000000"/>
                </a:solidFill>
                <a:latin typeface="Garet 2 Bold"/>
              </a:rPr>
              <a:t>EDUCATION VS. ENTERTAINMENT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5753392" y="7752392"/>
            <a:ext cx="2534608" cy="2534608"/>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89227">
            <a:off x="-965577" y="-727235"/>
            <a:ext cx="3988555" cy="1869635"/>
          </a:xfrm>
          <a:prstGeom prst="rect">
            <a:avLst/>
          </a:prstGeom>
        </p:spPr>
      </p:pic>
      <p:pic>
        <p:nvPicPr>
          <p:cNvPr id="4" name="Picture 4"/>
          <p:cNvPicPr>
            <a:picLocks noChangeAspect="1"/>
          </p:cNvPicPr>
          <p:nvPr/>
        </p:nvPicPr>
        <p:blipFill>
          <a:blip r:embed="rId7"/>
          <a:srcRect/>
          <a:stretch>
            <a:fillRect/>
          </a:stretch>
        </p:blipFill>
        <p:spPr>
          <a:xfrm>
            <a:off x="9496604" y="1194766"/>
            <a:ext cx="7893391" cy="5917470"/>
          </a:xfrm>
          <a:prstGeom prst="rect">
            <a:avLst/>
          </a:prstGeom>
        </p:spPr>
      </p:pic>
      <p:pic>
        <p:nvPicPr>
          <p:cNvPr id="5" name="Picture 5"/>
          <p:cNvPicPr>
            <a:picLocks noChangeAspect="1"/>
          </p:cNvPicPr>
          <p:nvPr/>
        </p:nvPicPr>
        <p:blipFill>
          <a:blip r:embed="rId8"/>
          <a:srcRect/>
          <a:stretch>
            <a:fillRect/>
          </a:stretch>
        </p:blipFill>
        <p:spPr>
          <a:xfrm>
            <a:off x="8018577" y="3941224"/>
            <a:ext cx="7893391" cy="5264830"/>
          </a:xfrm>
          <a:prstGeom prst="rect">
            <a:avLst/>
          </a:prstGeom>
        </p:spPr>
      </p:pic>
      <p:sp>
        <p:nvSpPr>
          <p:cNvPr id="6" name="TextBox 6"/>
          <p:cNvSpPr txBox="1"/>
          <p:nvPr/>
        </p:nvSpPr>
        <p:spPr>
          <a:xfrm>
            <a:off x="1028700" y="1232866"/>
            <a:ext cx="7828077" cy="1965494"/>
          </a:xfrm>
          <a:prstGeom prst="rect">
            <a:avLst/>
          </a:prstGeom>
        </p:spPr>
        <p:txBody>
          <a:bodyPr lIns="0" tIns="0" rIns="0" bIns="0" rtlCol="0" anchor="t">
            <a:spAutoFit/>
          </a:bodyPr>
          <a:lstStyle/>
          <a:p>
            <a:pPr>
              <a:lnSpc>
                <a:spcPts val="7689"/>
              </a:lnSpc>
            </a:pPr>
            <a:r>
              <a:rPr lang="en-US" sz="6804">
                <a:solidFill>
                  <a:srgbClr val="000000"/>
                </a:solidFill>
                <a:latin typeface="Garet 1 Bold"/>
              </a:rPr>
              <a:t>DISTRUST OF AUTHORITY</a:t>
            </a:r>
          </a:p>
        </p:txBody>
      </p:sp>
      <p:sp>
        <p:nvSpPr>
          <p:cNvPr id="7" name="TextBox 7"/>
          <p:cNvSpPr txBox="1"/>
          <p:nvPr/>
        </p:nvSpPr>
        <p:spPr>
          <a:xfrm>
            <a:off x="1028700" y="3707437"/>
            <a:ext cx="5576785" cy="5953389"/>
          </a:xfrm>
          <a:prstGeom prst="rect">
            <a:avLst/>
          </a:prstGeom>
        </p:spPr>
        <p:txBody>
          <a:bodyPr lIns="0" tIns="0" rIns="0" bIns="0" rtlCol="0" anchor="t">
            <a:spAutoFit/>
          </a:bodyPr>
          <a:lstStyle/>
          <a:p>
            <a:pPr marL="700384" lvl="1" indent="-350192">
              <a:lnSpc>
                <a:spcPts val="3665"/>
              </a:lnSpc>
              <a:buFont typeface="Arial"/>
              <a:buChar char="•"/>
            </a:pPr>
            <a:r>
              <a:rPr lang="en-US" sz="3244">
                <a:solidFill>
                  <a:srgbClr val="000000"/>
                </a:solidFill>
                <a:latin typeface="Garet 1"/>
              </a:rPr>
              <a:t>Focus on the biases of media and experts, rendering them untrustworthy</a:t>
            </a:r>
          </a:p>
          <a:p>
            <a:pPr>
              <a:lnSpc>
                <a:spcPts val="3665"/>
              </a:lnSpc>
            </a:pPr>
            <a:endParaRPr lang="en-US" sz="3244">
              <a:solidFill>
                <a:srgbClr val="000000"/>
              </a:solidFill>
              <a:latin typeface="Garet 1"/>
            </a:endParaRPr>
          </a:p>
          <a:p>
            <a:pPr marL="700384" lvl="1" indent="-350192">
              <a:lnSpc>
                <a:spcPts val="3665"/>
              </a:lnSpc>
              <a:buFont typeface="Arial"/>
              <a:buChar char="•"/>
            </a:pPr>
            <a:r>
              <a:rPr lang="en-US" sz="3244">
                <a:solidFill>
                  <a:srgbClr val="000000"/>
                </a:solidFill>
                <a:latin typeface="Garet 1"/>
              </a:rPr>
              <a:t>Students as private investigators vs. critical thinkers (Murchie &amp; Neyer, 2018)</a:t>
            </a:r>
          </a:p>
          <a:p>
            <a:pPr>
              <a:lnSpc>
                <a:spcPts val="3665"/>
              </a:lnSpc>
            </a:pPr>
            <a:endParaRPr lang="en-US" sz="3244">
              <a:solidFill>
                <a:srgbClr val="000000"/>
              </a:solidFill>
              <a:latin typeface="Garet 1"/>
            </a:endParaRPr>
          </a:p>
          <a:p>
            <a:pPr marL="700384" lvl="1" indent="-350192">
              <a:lnSpc>
                <a:spcPts val="3665"/>
              </a:lnSpc>
              <a:buFont typeface="Arial"/>
              <a:buChar char="•"/>
            </a:pPr>
            <a:r>
              <a:rPr lang="en-US" sz="3244">
                <a:solidFill>
                  <a:srgbClr val="000000"/>
                </a:solidFill>
                <a:latin typeface="Garet 1"/>
              </a:rPr>
              <a:t>So what does it look like to learn on TikTok?</a:t>
            </a:r>
          </a:p>
        </p:txBody>
      </p:sp>
      <p:sp>
        <p:nvSpPr>
          <p:cNvPr id="8" name="TextBox 8"/>
          <p:cNvSpPr txBox="1"/>
          <p:nvPr/>
        </p:nvSpPr>
        <p:spPr>
          <a:xfrm>
            <a:off x="8567672" y="9358454"/>
            <a:ext cx="7185720" cy="180594"/>
          </a:xfrm>
          <a:prstGeom prst="rect">
            <a:avLst/>
          </a:prstGeom>
        </p:spPr>
        <p:txBody>
          <a:bodyPr lIns="0" tIns="0" rIns="0" bIns="0" rtlCol="0" anchor="t">
            <a:spAutoFit/>
          </a:bodyPr>
          <a:lstStyle/>
          <a:p>
            <a:pPr algn="ctr">
              <a:lnSpc>
                <a:spcPts val="1595"/>
              </a:lnSpc>
            </a:pPr>
            <a:r>
              <a:rPr lang="en-US" sz="1139">
                <a:solidFill>
                  <a:srgbClr val="000000"/>
                </a:solidFill>
                <a:latin typeface="Garet Book"/>
              </a:rPr>
              <a:t> A protest at Fox News headquarters in Manhattan last year.Credit...Drew Angerer/Getty Images</a:t>
            </a:r>
          </a:p>
        </p:txBody>
      </p:sp>
      <p:sp>
        <p:nvSpPr>
          <p:cNvPr id="9" name="TextBox 9"/>
          <p:cNvSpPr txBox="1"/>
          <p:nvPr/>
        </p:nvSpPr>
        <p:spPr>
          <a:xfrm>
            <a:off x="9452399" y="838684"/>
            <a:ext cx="7981801" cy="190016"/>
          </a:xfrm>
          <a:prstGeom prst="rect">
            <a:avLst/>
          </a:prstGeom>
        </p:spPr>
        <p:txBody>
          <a:bodyPr lIns="0" tIns="0" rIns="0" bIns="0" rtlCol="0" anchor="t">
            <a:spAutoFit/>
          </a:bodyPr>
          <a:lstStyle/>
          <a:p>
            <a:pPr algn="ctr">
              <a:lnSpc>
                <a:spcPts val="1601"/>
              </a:lnSpc>
              <a:spcBef>
                <a:spcPct val="0"/>
              </a:spcBef>
            </a:pPr>
            <a:r>
              <a:rPr lang="en-US" sz="1144">
                <a:solidFill>
                  <a:srgbClr val="000000"/>
                </a:solidFill>
                <a:latin typeface="Garet Book"/>
              </a:rPr>
              <a:t>Trump supporters at a Trump rally in Wilkes-Barre, Pa., in August 2018. (Philip Bump/The Washington Post)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A686A"/>
        </a:solidFill>
        <a:effectLst/>
      </p:bgPr>
    </p:bg>
    <p:spTree>
      <p:nvGrpSpPr>
        <p:cNvPr id="1" name=""/>
        <p:cNvGrpSpPr/>
        <p:nvPr/>
      </p:nvGrpSpPr>
      <p:grpSpPr>
        <a:xfrm>
          <a:off x="0" y="0"/>
          <a:ext cx="0" cy="0"/>
          <a:chOff x="0" y="0"/>
          <a:chExt cx="0" cy="0"/>
        </a:xfrm>
      </p:grpSpPr>
      <p:grpSp>
        <p:nvGrpSpPr>
          <p:cNvPr id="2" name="Group 2"/>
          <p:cNvGrpSpPr/>
          <p:nvPr/>
        </p:nvGrpSpPr>
        <p:grpSpPr>
          <a:xfrm>
            <a:off x="3120722" y="397765"/>
            <a:ext cx="12046556" cy="9491470"/>
            <a:chOff x="0" y="0"/>
            <a:chExt cx="16062075" cy="12655294"/>
          </a:xfrm>
        </p:grpSpPr>
        <p:pic>
          <p:nvPicPr>
            <p:cNvPr id="3" name="Picture 3"/>
            <p:cNvPicPr>
              <a:picLocks noChangeAspect="1"/>
            </p:cNvPicPr>
            <p:nvPr/>
          </p:nvPicPr>
          <p:blipFill>
            <a:blip r:embed="rId3"/>
            <a:srcRect/>
            <a:stretch>
              <a:fillRect/>
            </a:stretch>
          </p:blipFill>
          <p:spPr>
            <a:xfrm>
              <a:off x="0" y="0"/>
              <a:ext cx="15835016" cy="12655294"/>
            </a:xfrm>
            <a:prstGeom prst="rect">
              <a:avLst/>
            </a:prstGeom>
          </p:spPr>
        </p:pic>
        <p:sp>
          <p:nvSpPr>
            <p:cNvPr id="4" name="TextBox 4"/>
            <p:cNvSpPr txBox="1"/>
            <p:nvPr/>
          </p:nvSpPr>
          <p:spPr>
            <a:xfrm>
              <a:off x="5872191" y="10784034"/>
              <a:ext cx="10189884" cy="495436"/>
            </a:xfrm>
            <a:prstGeom prst="rect">
              <a:avLst/>
            </a:prstGeom>
          </p:spPr>
          <p:txBody>
            <a:bodyPr lIns="0" tIns="0" rIns="0" bIns="0" rtlCol="0" anchor="t">
              <a:spAutoFit/>
            </a:bodyPr>
            <a:lstStyle/>
            <a:p>
              <a:pPr algn="ctr">
                <a:lnSpc>
                  <a:spcPts val="3019"/>
                </a:lnSpc>
                <a:spcBef>
                  <a:spcPct val="0"/>
                </a:spcBef>
              </a:pPr>
              <a:r>
                <a:rPr lang="en-US" sz="2157" dirty="0">
                  <a:solidFill>
                    <a:srgbClr val="FFFFFF"/>
                  </a:solidFill>
                  <a:highlight>
                    <a:srgbClr val="000000"/>
                  </a:highlight>
                  <a:latin typeface="Garet Book"/>
                </a:rPr>
                <a:t>research</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205090" y="-782073"/>
            <a:ext cx="3988555" cy="1869635"/>
          </a:xfrm>
          <a:prstGeom prst="rect">
            <a:avLst/>
          </a:prstGeom>
        </p:spPr>
      </p:pic>
      <p:pic>
        <p:nvPicPr>
          <p:cNvPr id="3" name="Picture 3"/>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1417961" y="9156162"/>
            <a:ext cx="3988555" cy="1869635"/>
          </a:xfrm>
          <a:prstGeom prst="rect">
            <a:avLst/>
          </a:prstGeom>
        </p:spPr>
      </p:pic>
      <p:pic>
        <p:nvPicPr>
          <p:cNvPr id="4" name="Picture 4"/>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16101984" y="-782073"/>
            <a:ext cx="3988555" cy="1869635"/>
          </a:xfrm>
          <a:prstGeom prst="rect">
            <a:avLst/>
          </a:prstGeom>
        </p:spPr>
      </p:pic>
      <p:grpSp>
        <p:nvGrpSpPr>
          <p:cNvPr id="5" name="Group 5"/>
          <p:cNvGrpSpPr>
            <a:grpSpLocks noChangeAspect="1"/>
          </p:cNvGrpSpPr>
          <p:nvPr/>
        </p:nvGrpSpPr>
        <p:grpSpPr>
          <a:xfrm>
            <a:off x="540218" y="3474230"/>
            <a:ext cx="2760747" cy="2851300"/>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t="-24104" b="-85286"/>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4A686A"/>
            </a:solidFill>
          </p:spPr>
        </p:sp>
      </p:grpSp>
      <p:grpSp>
        <p:nvGrpSpPr>
          <p:cNvPr id="8" name="Group 8"/>
          <p:cNvGrpSpPr/>
          <p:nvPr/>
        </p:nvGrpSpPr>
        <p:grpSpPr>
          <a:xfrm>
            <a:off x="1302028" y="6093308"/>
            <a:ext cx="1237128" cy="1237128"/>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137"/>
            </a:solidFill>
          </p:spPr>
        </p:sp>
        <p:sp>
          <p:nvSpPr>
            <p:cNvPr id="10" name="TextBox 10"/>
            <p:cNvSpPr txBox="1"/>
            <p:nvPr/>
          </p:nvSpPr>
          <p:spPr>
            <a:xfrm>
              <a:off x="76200" y="-9525"/>
              <a:ext cx="660400" cy="746125"/>
            </a:xfrm>
            <a:prstGeom prst="rect">
              <a:avLst/>
            </a:prstGeom>
          </p:spPr>
          <p:txBody>
            <a:bodyPr lIns="50800" tIns="50800" rIns="50800" bIns="50800" rtlCol="0" anchor="ctr"/>
            <a:lstStyle/>
            <a:p>
              <a:pPr algn="ctr">
                <a:lnSpc>
                  <a:spcPts val="6300"/>
                </a:lnSpc>
              </a:pPr>
              <a:r>
                <a:rPr lang="en-US" sz="4500">
                  <a:solidFill>
                    <a:srgbClr val="000000"/>
                  </a:solidFill>
                  <a:latin typeface="Garet ExtraBold"/>
                </a:rPr>
                <a:t>01</a:t>
              </a:r>
            </a:p>
          </p:txBody>
        </p:sp>
      </p:grpSp>
      <p:sp>
        <p:nvSpPr>
          <p:cNvPr id="11" name="TextBox 11"/>
          <p:cNvSpPr txBox="1"/>
          <p:nvPr/>
        </p:nvSpPr>
        <p:spPr>
          <a:xfrm>
            <a:off x="4112087" y="7301861"/>
            <a:ext cx="3088982" cy="1313814"/>
          </a:xfrm>
          <a:prstGeom prst="rect">
            <a:avLst/>
          </a:prstGeom>
        </p:spPr>
        <p:txBody>
          <a:bodyPr lIns="0" tIns="0" rIns="0" bIns="0" rtlCol="0" anchor="t">
            <a:spAutoFit/>
          </a:bodyPr>
          <a:lstStyle/>
          <a:p>
            <a:pPr algn="ctr">
              <a:lnSpc>
                <a:spcPts val="2660"/>
              </a:lnSpc>
            </a:pPr>
            <a:r>
              <a:rPr lang="en-US" sz="1900">
                <a:solidFill>
                  <a:srgbClr val="000000"/>
                </a:solidFill>
                <a:latin typeface="Garet 2"/>
              </a:rPr>
              <a:t>This user makes a video reply to that comment, finding it funny that someone would ask this.</a:t>
            </a:r>
          </a:p>
        </p:txBody>
      </p:sp>
      <p:grpSp>
        <p:nvGrpSpPr>
          <p:cNvPr id="12" name="Group 12"/>
          <p:cNvGrpSpPr>
            <a:grpSpLocks noChangeAspect="1"/>
          </p:cNvGrpSpPr>
          <p:nvPr/>
        </p:nvGrpSpPr>
        <p:grpSpPr>
          <a:xfrm>
            <a:off x="4025398" y="3474230"/>
            <a:ext cx="2760747" cy="2851300"/>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99754" b="-9636"/>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4A686A"/>
            </a:solidFill>
          </p:spPr>
        </p:sp>
      </p:grpSp>
      <p:grpSp>
        <p:nvGrpSpPr>
          <p:cNvPr id="15" name="Group 15"/>
          <p:cNvGrpSpPr/>
          <p:nvPr/>
        </p:nvGrpSpPr>
        <p:grpSpPr>
          <a:xfrm>
            <a:off x="4873896" y="6109916"/>
            <a:ext cx="1237128" cy="123712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D1D1"/>
            </a:solidFill>
          </p:spPr>
        </p:sp>
        <p:sp>
          <p:nvSpPr>
            <p:cNvPr id="17" name="TextBox 17"/>
            <p:cNvSpPr txBox="1"/>
            <p:nvPr/>
          </p:nvSpPr>
          <p:spPr>
            <a:xfrm>
              <a:off x="76200" y="-9525"/>
              <a:ext cx="660400" cy="746125"/>
            </a:xfrm>
            <a:prstGeom prst="rect">
              <a:avLst/>
            </a:prstGeom>
          </p:spPr>
          <p:txBody>
            <a:bodyPr lIns="50800" tIns="50800" rIns="50800" bIns="50800" rtlCol="0" anchor="ctr"/>
            <a:lstStyle/>
            <a:p>
              <a:pPr algn="ctr">
                <a:lnSpc>
                  <a:spcPts val="6300"/>
                </a:lnSpc>
              </a:pPr>
              <a:r>
                <a:rPr lang="en-US" sz="4500">
                  <a:solidFill>
                    <a:srgbClr val="000000"/>
                  </a:solidFill>
                  <a:latin typeface="Garet ExtraBold"/>
                </a:rPr>
                <a:t>02</a:t>
              </a:r>
            </a:p>
          </p:txBody>
        </p:sp>
      </p:grpSp>
      <p:grpSp>
        <p:nvGrpSpPr>
          <p:cNvPr id="18" name="Group 18"/>
          <p:cNvGrpSpPr>
            <a:grpSpLocks noChangeAspect="1"/>
          </p:cNvGrpSpPr>
          <p:nvPr/>
        </p:nvGrpSpPr>
        <p:grpSpPr>
          <a:xfrm>
            <a:off x="7510046" y="3474230"/>
            <a:ext cx="2760747" cy="2851300"/>
            <a:chOff x="0" y="0"/>
            <a:chExt cx="6350000" cy="6558280"/>
          </a:xfrm>
        </p:grpSpPr>
        <p:sp>
          <p:nvSpPr>
            <p:cNvPr id="19" name="Freeform 1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t="-41159" b="-68231"/>
              </a:stretch>
            </a:blipFill>
          </p:spPr>
        </p:sp>
        <p:sp>
          <p:nvSpPr>
            <p:cNvPr id="20" name="Freeform 2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4A686A"/>
            </a:solidFill>
          </p:spPr>
        </p:sp>
      </p:grpSp>
      <p:grpSp>
        <p:nvGrpSpPr>
          <p:cNvPr id="21" name="Group 21"/>
          <p:cNvGrpSpPr/>
          <p:nvPr/>
        </p:nvGrpSpPr>
        <p:grpSpPr>
          <a:xfrm>
            <a:off x="8357771" y="6069183"/>
            <a:ext cx="1237128" cy="1237128"/>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137"/>
            </a:solidFill>
          </p:spPr>
        </p:sp>
        <p:sp>
          <p:nvSpPr>
            <p:cNvPr id="23" name="TextBox 23"/>
            <p:cNvSpPr txBox="1"/>
            <p:nvPr/>
          </p:nvSpPr>
          <p:spPr>
            <a:xfrm>
              <a:off x="76200" y="-9525"/>
              <a:ext cx="660400" cy="746125"/>
            </a:xfrm>
            <a:prstGeom prst="rect">
              <a:avLst/>
            </a:prstGeom>
          </p:spPr>
          <p:txBody>
            <a:bodyPr lIns="50800" tIns="50800" rIns="50800" bIns="50800" rtlCol="0" anchor="ctr"/>
            <a:lstStyle/>
            <a:p>
              <a:pPr algn="ctr">
                <a:lnSpc>
                  <a:spcPts val="6300"/>
                </a:lnSpc>
              </a:pPr>
              <a:r>
                <a:rPr lang="en-US" sz="4500">
                  <a:solidFill>
                    <a:srgbClr val="000000"/>
                  </a:solidFill>
                  <a:latin typeface="Garet ExtraBold"/>
                </a:rPr>
                <a:t>03</a:t>
              </a:r>
            </a:p>
          </p:txBody>
        </p:sp>
      </p:grpSp>
      <p:grpSp>
        <p:nvGrpSpPr>
          <p:cNvPr id="24" name="Group 24"/>
          <p:cNvGrpSpPr>
            <a:grpSpLocks noChangeAspect="1"/>
          </p:cNvGrpSpPr>
          <p:nvPr/>
        </p:nvGrpSpPr>
        <p:grpSpPr>
          <a:xfrm>
            <a:off x="10994693" y="3474230"/>
            <a:ext cx="2760747" cy="2851300"/>
            <a:chOff x="0" y="0"/>
            <a:chExt cx="6350000" cy="6558280"/>
          </a:xfrm>
        </p:grpSpPr>
        <p:sp>
          <p:nvSpPr>
            <p:cNvPr id="25" name="Freeform 2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t="-39400" b="-69990"/>
              </a:stretch>
            </a:blipFill>
          </p:spPr>
        </p:sp>
        <p:sp>
          <p:nvSpPr>
            <p:cNvPr id="26" name="Freeform 2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4A686A"/>
            </a:solidFill>
          </p:spPr>
        </p:sp>
      </p:grpSp>
      <p:grpSp>
        <p:nvGrpSpPr>
          <p:cNvPr id="27" name="Group 27"/>
          <p:cNvGrpSpPr>
            <a:grpSpLocks noChangeAspect="1"/>
          </p:cNvGrpSpPr>
          <p:nvPr/>
        </p:nvGrpSpPr>
        <p:grpSpPr>
          <a:xfrm>
            <a:off x="14479340" y="3474230"/>
            <a:ext cx="2760747" cy="2851300"/>
            <a:chOff x="0" y="0"/>
            <a:chExt cx="6350000" cy="6558280"/>
          </a:xfrm>
        </p:grpSpPr>
        <p:sp>
          <p:nvSpPr>
            <p:cNvPr id="28" name="Freeform 2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9"/>
              <a:stretch>
                <a:fillRect t="-58342" b="-51048"/>
              </a:stretch>
            </a:blipFill>
          </p:spPr>
        </p:sp>
        <p:sp>
          <p:nvSpPr>
            <p:cNvPr id="29" name="Freeform 2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4A686A"/>
            </a:solidFill>
          </p:spPr>
        </p:sp>
      </p:grpSp>
      <p:grpSp>
        <p:nvGrpSpPr>
          <p:cNvPr id="30" name="Group 30"/>
          <p:cNvGrpSpPr/>
          <p:nvPr/>
        </p:nvGrpSpPr>
        <p:grpSpPr>
          <a:xfrm>
            <a:off x="15241150" y="6069183"/>
            <a:ext cx="1237128" cy="1254370"/>
            <a:chOff x="0" y="0"/>
            <a:chExt cx="812800" cy="824128"/>
          </a:xfrm>
        </p:grpSpPr>
        <p:sp>
          <p:nvSpPr>
            <p:cNvPr id="31" name="Freeform 31"/>
            <p:cNvSpPr/>
            <p:nvPr/>
          </p:nvSpPr>
          <p:spPr>
            <a:xfrm>
              <a:off x="-3825" y="0"/>
              <a:ext cx="820451" cy="824128"/>
            </a:xfrm>
            <a:custGeom>
              <a:avLst/>
              <a:gdLst/>
              <a:ahLst/>
              <a:cxnLst/>
              <a:rect l="l" t="t" r="r" b="b"/>
              <a:pathLst>
                <a:path w="820451" h="824128">
                  <a:moveTo>
                    <a:pt x="410225" y="0"/>
                  </a:moveTo>
                  <a:cubicBezTo>
                    <a:pt x="637082" y="1015"/>
                    <a:pt x="820450" y="185204"/>
                    <a:pt x="820450" y="412064"/>
                  </a:cubicBezTo>
                  <a:cubicBezTo>
                    <a:pt x="820450" y="638924"/>
                    <a:pt x="637082" y="823113"/>
                    <a:pt x="410225" y="824128"/>
                  </a:cubicBezTo>
                  <a:cubicBezTo>
                    <a:pt x="183368" y="823113"/>
                    <a:pt x="0" y="638924"/>
                    <a:pt x="0" y="412064"/>
                  </a:cubicBezTo>
                  <a:cubicBezTo>
                    <a:pt x="0" y="185204"/>
                    <a:pt x="183368" y="1015"/>
                    <a:pt x="410225" y="0"/>
                  </a:cubicBezTo>
                  <a:close/>
                </a:path>
              </a:pathLst>
            </a:custGeom>
            <a:solidFill>
              <a:srgbClr val="FDB137"/>
            </a:solidFill>
          </p:spPr>
        </p:sp>
        <p:sp>
          <p:nvSpPr>
            <p:cNvPr id="32" name="TextBox 32"/>
            <p:cNvSpPr txBox="1"/>
            <p:nvPr/>
          </p:nvSpPr>
          <p:spPr>
            <a:xfrm>
              <a:off x="76200" y="-9525"/>
              <a:ext cx="660400" cy="746125"/>
            </a:xfrm>
            <a:prstGeom prst="rect">
              <a:avLst/>
            </a:prstGeom>
          </p:spPr>
          <p:txBody>
            <a:bodyPr lIns="50800" tIns="50800" rIns="50800" bIns="50800" rtlCol="0" anchor="ctr"/>
            <a:lstStyle/>
            <a:p>
              <a:pPr algn="ctr">
                <a:lnSpc>
                  <a:spcPts val="6300"/>
                </a:lnSpc>
              </a:pPr>
              <a:r>
                <a:rPr lang="en-US" sz="4500">
                  <a:solidFill>
                    <a:srgbClr val="000000"/>
                  </a:solidFill>
                  <a:latin typeface="Garet ExtraBold"/>
                </a:rPr>
                <a:t>05</a:t>
              </a:r>
            </a:p>
          </p:txBody>
        </p:sp>
      </p:grpSp>
      <p:grpSp>
        <p:nvGrpSpPr>
          <p:cNvPr id="33" name="Group 33"/>
          <p:cNvGrpSpPr/>
          <p:nvPr/>
        </p:nvGrpSpPr>
        <p:grpSpPr>
          <a:xfrm>
            <a:off x="11756693" y="6109916"/>
            <a:ext cx="1237128" cy="1237128"/>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D1D1"/>
            </a:solidFill>
          </p:spPr>
        </p:sp>
        <p:sp>
          <p:nvSpPr>
            <p:cNvPr id="35" name="TextBox 35"/>
            <p:cNvSpPr txBox="1"/>
            <p:nvPr/>
          </p:nvSpPr>
          <p:spPr>
            <a:xfrm>
              <a:off x="76200" y="-9525"/>
              <a:ext cx="660400" cy="746125"/>
            </a:xfrm>
            <a:prstGeom prst="rect">
              <a:avLst/>
            </a:prstGeom>
          </p:spPr>
          <p:txBody>
            <a:bodyPr lIns="50800" tIns="50800" rIns="50800" bIns="50800" rtlCol="0" anchor="ctr"/>
            <a:lstStyle/>
            <a:p>
              <a:pPr algn="ctr">
                <a:lnSpc>
                  <a:spcPts val="6300"/>
                </a:lnSpc>
              </a:pPr>
              <a:r>
                <a:rPr lang="en-US" sz="4500">
                  <a:solidFill>
                    <a:srgbClr val="000000"/>
                  </a:solidFill>
                  <a:latin typeface="Garet ExtraBold"/>
                </a:rPr>
                <a:t>04</a:t>
              </a:r>
            </a:p>
          </p:txBody>
        </p:sp>
      </p:grpSp>
      <p:sp>
        <p:nvSpPr>
          <p:cNvPr id="36" name="TextBox 36"/>
          <p:cNvSpPr txBox="1"/>
          <p:nvPr/>
        </p:nvSpPr>
        <p:spPr>
          <a:xfrm>
            <a:off x="10994693" y="7406925"/>
            <a:ext cx="2920091" cy="1878428"/>
          </a:xfrm>
          <a:prstGeom prst="rect">
            <a:avLst/>
          </a:prstGeom>
        </p:spPr>
        <p:txBody>
          <a:bodyPr lIns="0" tIns="0" rIns="0" bIns="0" rtlCol="0" anchor="t">
            <a:spAutoFit/>
          </a:bodyPr>
          <a:lstStyle/>
          <a:p>
            <a:pPr algn="ctr">
              <a:lnSpc>
                <a:spcPts val="2514"/>
              </a:lnSpc>
            </a:pPr>
            <a:r>
              <a:rPr lang="en-US" sz="1796">
                <a:solidFill>
                  <a:srgbClr val="000000"/>
                </a:solidFill>
                <a:latin typeface="Garet 2"/>
              </a:rPr>
              <a:t>Viewers continue to plead with him, saying it's easier to watch a video than read Wikipedia. Some think he is Irish himself.</a:t>
            </a:r>
          </a:p>
        </p:txBody>
      </p:sp>
      <p:sp>
        <p:nvSpPr>
          <p:cNvPr id="37" name="TextBox 37"/>
          <p:cNvSpPr txBox="1"/>
          <p:nvPr/>
        </p:nvSpPr>
        <p:spPr>
          <a:xfrm>
            <a:off x="14620413" y="7292336"/>
            <a:ext cx="2920091" cy="2192753"/>
          </a:xfrm>
          <a:prstGeom prst="rect">
            <a:avLst/>
          </a:prstGeom>
        </p:spPr>
        <p:txBody>
          <a:bodyPr lIns="0" tIns="0" rIns="0" bIns="0" rtlCol="0" anchor="t">
            <a:spAutoFit/>
          </a:bodyPr>
          <a:lstStyle/>
          <a:p>
            <a:pPr algn="ctr">
              <a:lnSpc>
                <a:spcPts val="2514"/>
              </a:lnSpc>
            </a:pPr>
            <a:r>
              <a:rPr lang="en-US" sz="1796">
                <a:solidFill>
                  <a:srgbClr val="000000"/>
                </a:solidFill>
                <a:latin typeface="Garet 2"/>
              </a:rPr>
              <a:t>He reiterates that he is not an expert on this topic and not a good source. A user replies that they don't want a good source, they just want to know. </a:t>
            </a:r>
          </a:p>
        </p:txBody>
      </p:sp>
      <p:sp>
        <p:nvSpPr>
          <p:cNvPr id="38" name="TextBox 38"/>
          <p:cNvSpPr txBox="1"/>
          <p:nvPr/>
        </p:nvSpPr>
        <p:spPr>
          <a:xfrm>
            <a:off x="540218" y="7318469"/>
            <a:ext cx="3088982" cy="1647189"/>
          </a:xfrm>
          <a:prstGeom prst="rect">
            <a:avLst/>
          </a:prstGeom>
        </p:spPr>
        <p:txBody>
          <a:bodyPr lIns="0" tIns="0" rIns="0" bIns="0" rtlCol="0" anchor="t">
            <a:spAutoFit/>
          </a:bodyPr>
          <a:lstStyle/>
          <a:p>
            <a:pPr algn="ctr">
              <a:lnSpc>
                <a:spcPts val="2660"/>
              </a:lnSpc>
            </a:pPr>
            <a:r>
              <a:rPr lang="en-US" sz="1900">
                <a:solidFill>
                  <a:srgbClr val="000000"/>
                </a:solidFill>
                <a:latin typeface="Garet 2"/>
              </a:rPr>
              <a:t>In the wake of Queen Elizabeth's death, a viewer asks why Ireland has a problem with the British monarchy.</a:t>
            </a:r>
          </a:p>
        </p:txBody>
      </p:sp>
      <p:sp>
        <p:nvSpPr>
          <p:cNvPr id="39" name="TextBox 39"/>
          <p:cNvSpPr txBox="1"/>
          <p:nvPr/>
        </p:nvSpPr>
        <p:spPr>
          <a:xfrm>
            <a:off x="1210965" y="752475"/>
            <a:ext cx="16048335" cy="2024380"/>
          </a:xfrm>
          <a:prstGeom prst="rect">
            <a:avLst/>
          </a:prstGeom>
        </p:spPr>
        <p:txBody>
          <a:bodyPr lIns="0" tIns="0" rIns="0" bIns="0" rtlCol="0" anchor="t">
            <a:spAutoFit/>
          </a:bodyPr>
          <a:lstStyle/>
          <a:p>
            <a:pPr algn="ctr">
              <a:lnSpc>
                <a:spcPts val="7909"/>
              </a:lnSpc>
            </a:pPr>
            <a:r>
              <a:rPr lang="en-US" sz="6999">
                <a:solidFill>
                  <a:srgbClr val="000000"/>
                </a:solidFill>
                <a:latin typeface="Garet 1 Bold"/>
              </a:rPr>
              <a:t>EXPECTATION OF </a:t>
            </a:r>
          </a:p>
          <a:p>
            <a:pPr algn="ctr">
              <a:lnSpc>
                <a:spcPts val="7909"/>
              </a:lnSpc>
            </a:pPr>
            <a:r>
              <a:rPr lang="en-US" sz="6999">
                <a:solidFill>
                  <a:srgbClr val="000000"/>
                </a:solidFill>
                <a:latin typeface="Garet 1 Bold"/>
              </a:rPr>
              <a:t>INFORMATION</a:t>
            </a:r>
          </a:p>
        </p:txBody>
      </p:sp>
      <p:sp>
        <p:nvSpPr>
          <p:cNvPr id="40" name="TextBox 40"/>
          <p:cNvSpPr txBox="1"/>
          <p:nvPr/>
        </p:nvSpPr>
        <p:spPr>
          <a:xfrm>
            <a:off x="7683955" y="7406925"/>
            <a:ext cx="2920091" cy="1564103"/>
          </a:xfrm>
          <a:prstGeom prst="rect">
            <a:avLst/>
          </a:prstGeom>
        </p:spPr>
        <p:txBody>
          <a:bodyPr lIns="0" tIns="0" rIns="0" bIns="0" rtlCol="0" anchor="t">
            <a:spAutoFit/>
          </a:bodyPr>
          <a:lstStyle/>
          <a:p>
            <a:pPr algn="ctr">
              <a:lnSpc>
                <a:spcPts val="2514"/>
              </a:lnSpc>
            </a:pPr>
            <a:r>
              <a:rPr lang="en-US" sz="1796">
                <a:solidFill>
                  <a:srgbClr val="000000"/>
                </a:solidFill>
                <a:latin typeface="Garet 2"/>
              </a:rPr>
              <a:t>People flock to his video, asking him to teach them. He refuses, saying he is an entertainer, not an educator.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A686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242798" cy="3242798"/>
          </a:xfrm>
          <a:prstGeom prst="rect">
            <a:avLst/>
          </a:prstGeom>
        </p:spPr>
      </p:pic>
      <p:pic>
        <p:nvPicPr>
          <p:cNvPr id="3" name="Picture 3"/>
          <p:cNvPicPr>
            <a:picLocks noChangeAspect="1"/>
          </p:cNvPicPr>
          <p:nvPr/>
        </p:nvPicPr>
        <p:blipFill>
          <a:blip r:embed="rId5"/>
          <a:srcRect/>
          <a:stretch>
            <a:fillRect/>
          </a:stretch>
        </p:blipFill>
        <p:spPr>
          <a:xfrm>
            <a:off x="2798259" y="978551"/>
            <a:ext cx="2499739" cy="3403811"/>
          </a:xfrm>
          <a:prstGeom prst="rect">
            <a:avLst/>
          </a:prstGeom>
        </p:spPr>
      </p:pic>
      <p:pic>
        <p:nvPicPr>
          <p:cNvPr id="4" name="Picture 4"/>
          <p:cNvPicPr>
            <a:picLocks noChangeAspect="1"/>
          </p:cNvPicPr>
          <p:nvPr/>
        </p:nvPicPr>
        <p:blipFill>
          <a:blip r:embed="rId6"/>
          <a:srcRect/>
          <a:stretch>
            <a:fillRect/>
          </a:stretch>
        </p:blipFill>
        <p:spPr>
          <a:xfrm>
            <a:off x="1621399" y="4889673"/>
            <a:ext cx="9144000" cy="1536000"/>
          </a:xfrm>
          <a:prstGeom prst="rect">
            <a:avLst/>
          </a:prstGeom>
        </p:spPr>
      </p:pic>
      <p:pic>
        <p:nvPicPr>
          <p:cNvPr id="5" name="Picture 5"/>
          <p:cNvPicPr>
            <a:picLocks noChangeAspect="1"/>
          </p:cNvPicPr>
          <p:nvPr/>
        </p:nvPicPr>
        <p:blipFill>
          <a:blip r:embed="rId7"/>
          <a:srcRect/>
          <a:stretch>
            <a:fillRect/>
          </a:stretch>
        </p:blipFill>
        <p:spPr>
          <a:xfrm>
            <a:off x="4672911" y="6930498"/>
            <a:ext cx="3040976" cy="3029097"/>
          </a:xfrm>
          <a:prstGeom prst="rect">
            <a:avLst/>
          </a:prstGeom>
        </p:spPr>
      </p:pic>
      <p:pic>
        <p:nvPicPr>
          <p:cNvPr id="6" name="Picture 6"/>
          <p:cNvPicPr>
            <a:picLocks noChangeAspect="1"/>
          </p:cNvPicPr>
          <p:nvPr/>
        </p:nvPicPr>
        <p:blipFill>
          <a:blip r:embed="rId8"/>
          <a:srcRect/>
          <a:stretch>
            <a:fillRect/>
          </a:stretch>
        </p:blipFill>
        <p:spPr>
          <a:xfrm>
            <a:off x="7105050" y="978551"/>
            <a:ext cx="2594944" cy="2594944"/>
          </a:xfrm>
          <a:prstGeom prst="rect">
            <a:avLst/>
          </a:prstGeom>
        </p:spPr>
      </p:pic>
      <p:sp>
        <p:nvSpPr>
          <p:cNvPr id="7" name="TextBox 7"/>
          <p:cNvSpPr txBox="1"/>
          <p:nvPr/>
        </p:nvSpPr>
        <p:spPr>
          <a:xfrm>
            <a:off x="11507046" y="1274382"/>
            <a:ext cx="5752254" cy="2941427"/>
          </a:xfrm>
          <a:prstGeom prst="rect">
            <a:avLst/>
          </a:prstGeom>
        </p:spPr>
        <p:txBody>
          <a:bodyPr lIns="0" tIns="0" rIns="0" bIns="0" rtlCol="0" anchor="t">
            <a:spAutoFit/>
          </a:bodyPr>
          <a:lstStyle/>
          <a:p>
            <a:pPr>
              <a:lnSpc>
                <a:spcPts val="7689"/>
              </a:lnSpc>
            </a:pPr>
            <a:r>
              <a:rPr lang="en-US" sz="6804">
                <a:solidFill>
                  <a:srgbClr val="FFFFFF"/>
                </a:solidFill>
                <a:latin typeface="Garet 1 Bold"/>
              </a:rPr>
              <a:t>WHY SHOULD WE CARE?</a:t>
            </a:r>
          </a:p>
        </p:txBody>
      </p:sp>
      <p:sp>
        <p:nvSpPr>
          <p:cNvPr id="8" name="TextBox 8"/>
          <p:cNvSpPr txBox="1"/>
          <p:nvPr/>
        </p:nvSpPr>
        <p:spPr>
          <a:xfrm>
            <a:off x="11507046" y="3440145"/>
            <a:ext cx="5576785" cy="6378727"/>
          </a:xfrm>
          <a:prstGeom prst="rect">
            <a:avLst/>
          </a:prstGeom>
        </p:spPr>
        <p:txBody>
          <a:bodyPr lIns="0" tIns="0" rIns="0" bIns="0" rtlCol="0" anchor="t">
            <a:spAutoFit/>
          </a:bodyPr>
          <a:lstStyle/>
          <a:p>
            <a:pPr>
              <a:lnSpc>
                <a:spcPts val="3841"/>
              </a:lnSpc>
            </a:pPr>
            <a:endParaRPr/>
          </a:p>
          <a:p>
            <a:pPr>
              <a:lnSpc>
                <a:spcPts val="3841"/>
              </a:lnSpc>
            </a:pPr>
            <a:endParaRPr/>
          </a:p>
          <a:p>
            <a:pPr>
              <a:lnSpc>
                <a:spcPts val="3841"/>
              </a:lnSpc>
            </a:pPr>
            <a:r>
              <a:rPr lang="en-US" sz="2744">
                <a:solidFill>
                  <a:srgbClr val="FFFFFF"/>
                </a:solidFill>
                <a:latin typeface="Garet 1"/>
              </a:rPr>
              <a:t>These attitudes may carry over into academic research</a:t>
            </a:r>
          </a:p>
          <a:p>
            <a:pPr>
              <a:lnSpc>
                <a:spcPts val="3841"/>
              </a:lnSpc>
            </a:pPr>
            <a:endParaRPr lang="en-US" sz="2744">
              <a:solidFill>
                <a:srgbClr val="FFFFFF"/>
              </a:solidFill>
              <a:latin typeface="Garet 1"/>
            </a:endParaRPr>
          </a:p>
          <a:p>
            <a:pPr>
              <a:lnSpc>
                <a:spcPts val="3841"/>
              </a:lnSpc>
            </a:pPr>
            <a:r>
              <a:rPr lang="en-US" sz="2744">
                <a:solidFill>
                  <a:srgbClr val="FFFFFF"/>
                </a:solidFill>
                <a:latin typeface="Garet 1"/>
              </a:rPr>
              <a:t>Empower students to be active learners</a:t>
            </a:r>
          </a:p>
          <a:p>
            <a:pPr>
              <a:lnSpc>
                <a:spcPts val="3841"/>
              </a:lnSpc>
            </a:pPr>
            <a:endParaRPr lang="en-US" sz="2744">
              <a:solidFill>
                <a:srgbClr val="FFFFFF"/>
              </a:solidFill>
              <a:latin typeface="Garet 1"/>
            </a:endParaRPr>
          </a:p>
          <a:p>
            <a:pPr>
              <a:lnSpc>
                <a:spcPts val="3841"/>
              </a:lnSpc>
            </a:pPr>
            <a:r>
              <a:rPr lang="en-US" sz="2744">
                <a:solidFill>
                  <a:srgbClr val="FFFFFF"/>
                </a:solidFill>
                <a:latin typeface="Garet 1"/>
              </a:rPr>
              <a:t>Build critical information literacy skills in everyday life</a:t>
            </a:r>
          </a:p>
          <a:p>
            <a:pPr>
              <a:lnSpc>
                <a:spcPts val="3841"/>
              </a:lnSpc>
            </a:pPr>
            <a:endParaRPr lang="en-US" sz="2744">
              <a:solidFill>
                <a:srgbClr val="FFFFFF"/>
              </a:solidFill>
              <a:latin typeface="Garet 1"/>
            </a:endParaRPr>
          </a:p>
          <a:p>
            <a:pPr>
              <a:lnSpc>
                <a:spcPts val="3841"/>
              </a:lnSpc>
            </a:pPr>
            <a:endParaRPr lang="en-US" sz="2744">
              <a:solidFill>
                <a:srgbClr val="FFFFFF"/>
              </a:solidFill>
              <a:latin typeface="Garet 1"/>
            </a:endParaRPr>
          </a:p>
          <a:p>
            <a:pPr>
              <a:lnSpc>
                <a:spcPts val="3841"/>
              </a:lnSpc>
            </a:pPr>
            <a:endParaRPr lang="en-US" sz="2744">
              <a:solidFill>
                <a:srgbClr val="FFFFFF"/>
              </a:solidFill>
              <a:latin typeface="Garet 1"/>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205090" y="-782073"/>
            <a:ext cx="3988555" cy="1869635"/>
          </a:xfrm>
          <a:prstGeom prst="rect">
            <a:avLst/>
          </a:prstGeom>
        </p:spPr>
      </p:pic>
      <p:pic>
        <p:nvPicPr>
          <p:cNvPr id="3" name="Picture 3"/>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1417961" y="9156162"/>
            <a:ext cx="3988555" cy="1869635"/>
          </a:xfrm>
          <a:prstGeom prst="rect">
            <a:avLst/>
          </a:prstGeom>
        </p:spPr>
      </p:pic>
      <p:pic>
        <p:nvPicPr>
          <p:cNvPr id="4" name="Picture 4"/>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16101984" y="-782073"/>
            <a:ext cx="3988555" cy="1869635"/>
          </a:xfrm>
          <a:prstGeom prst="rect">
            <a:avLst/>
          </a:prstGeom>
        </p:spPr>
      </p:pic>
      <p:grpSp>
        <p:nvGrpSpPr>
          <p:cNvPr id="5" name="Group 5"/>
          <p:cNvGrpSpPr/>
          <p:nvPr/>
        </p:nvGrpSpPr>
        <p:grpSpPr>
          <a:xfrm>
            <a:off x="1274669" y="570600"/>
            <a:ext cx="15738661" cy="2722466"/>
            <a:chOff x="0" y="0"/>
            <a:chExt cx="5354292" cy="926183"/>
          </a:xfrm>
        </p:grpSpPr>
        <p:sp>
          <p:nvSpPr>
            <p:cNvPr id="6" name="Freeform 6"/>
            <p:cNvSpPr/>
            <p:nvPr/>
          </p:nvSpPr>
          <p:spPr>
            <a:xfrm>
              <a:off x="92710" y="106680"/>
              <a:ext cx="5250152" cy="806803"/>
            </a:xfrm>
            <a:custGeom>
              <a:avLst/>
              <a:gdLst/>
              <a:ahLst/>
              <a:cxnLst/>
              <a:rect l="l" t="t" r="r" b="b"/>
              <a:pathLst>
                <a:path w="5250152" h="806803">
                  <a:moveTo>
                    <a:pt x="5223483" y="617573"/>
                  </a:moveTo>
                  <a:cubicBezTo>
                    <a:pt x="5223483" y="705203"/>
                    <a:pt x="5147283" y="776323"/>
                    <a:pt x="5066002" y="776323"/>
                  </a:cubicBezTo>
                  <a:lnTo>
                    <a:pt x="66040" y="776323"/>
                  </a:lnTo>
                  <a:cubicBezTo>
                    <a:pt x="43180" y="776323"/>
                    <a:pt x="20320" y="771243"/>
                    <a:pt x="0" y="762353"/>
                  </a:cubicBezTo>
                  <a:cubicBezTo>
                    <a:pt x="26670" y="790293"/>
                    <a:pt x="63500" y="806803"/>
                    <a:pt x="127590" y="806803"/>
                  </a:cubicBezTo>
                  <a:lnTo>
                    <a:pt x="5104102" y="806803"/>
                  </a:lnTo>
                  <a:cubicBezTo>
                    <a:pt x="5184112" y="806803"/>
                    <a:pt x="5250152" y="740763"/>
                    <a:pt x="5250152" y="660753"/>
                  </a:cubicBezTo>
                  <a:lnTo>
                    <a:pt x="5250152" y="95250"/>
                  </a:lnTo>
                  <a:cubicBezTo>
                    <a:pt x="5250152" y="58420"/>
                    <a:pt x="5236183" y="25400"/>
                    <a:pt x="5214592" y="0"/>
                  </a:cubicBezTo>
                  <a:cubicBezTo>
                    <a:pt x="5220942" y="16510"/>
                    <a:pt x="5223483" y="34290"/>
                    <a:pt x="5223483" y="52070"/>
                  </a:cubicBezTo>
                  <a:lnTo>
                    <a:pt x="5223483" y="617573"/>
                  </a:lnTo>
                  <a:lnTo>
                    <a:pt x="5223483" y="617573"/>
                  </a:lnTo>
                  <a:close/>
                </a:path>
              </a:pathLst>
            </a:custGeom>
            <a:solidFill>
              <a:srgbClr val="CCCCCC"/>
            </a:solidFill>
          </p:spPr>
        </p:sp>
        <p:sp>
          <p:nvSpPr>
            <p:cNvPr id="7" name="Freeform 7"/>
            <p:cNvSpPr/>
            <p:nvPr/>
          </p:nvSpPr>
          <p:spPr>
            <a:xfrm>
              <a:off x="12700" y="12700"/>
              <a:ext cx="5289522" cy="857603"/>
            </a:xfrm>
            <a:custGeom>
              <a:avLst/>
              <a:gdLst/>
              <a:ahLst/>
              <a:cxnLst/>
              <a:rect l="l" t="t" r="r" b="b"/>
              <a:pathLst>
                <a:path w="5289522" h="857603">
                  <a:moveTo>
                    <a:pt x="146050" y="857603"/>
                  </a:moveTo>
                  <a:lnTo>
                    <a:pt x="5143472" y="857603"/>
                  </a:lnTo>
                  <a:cubicBezTo>
                    <a:pt x="5223483" y="857603"/>
                    <a:pt x="5289522" y="791563"/>
                    <a:pt x="5289522" y="711553"/>
                  </a:cubicBezTo>
                  <a:lnTo>
                    <a:pt x="5289522" y="146050"/>
                  </a:lnTo>
                  <a:cubicBezTo>
                    <a:pt x="5289522" y="66040"/>
                    <a:pt x="5223483" y="0"/>
                    <a:pt x="5143472" y="0"/>
                  </a:cubicBezTo>
                  <a:lnTo>
                    <a:pt x="146050" y="0"/>
                  </a:lnTo>
                  <a:cubicBezTo>
                    <a:pt x="66040" y="0"/>
                    <a:pt x="0" y="66040"/>
                    <a:pt x="0" y="146050"/>
                  </a:cubicBezTo>
                  <a:lnTo>
                    <a:pt x="0" y="711553"/>
                  </a:lnTo>
                  <a:cubicBezTo>
                    <a:pt x="0" y="792833"/>
                    <a:pt x="66040" y="857603"/>
                    <a:pt x="146050" y="857603"/>
                  </a:cubicBezTo>
                  <a:close/>
                </a:path>
              </a:pathLst>
            </a:custGeom>
            <a:solidFill>
              <a:srgbClr val="4A686A"/>
            </a:solidFill>
          </p:spPr>
        </p:sp>
        <p:sp>
          <p:nvSpPr>
            <p:cNvPr id="8" name="Freeform 8"/>
            <p:cNvSpPr/>
            <p:nvPr/>
          </p:nvSpPr>
          <p:spPr>
            <a:xfrm>
              <a:off x="0" y="0"/>
              <a:ext cx="5354293" cy="926183"/>
            </a:xfrm>
            <a:custGeom>
              <a:avLst/>
              <a:gdLst/>
              <a:ahLst/>
              <a:cxnLst/>
              <a:rect l="l" t="t" r="r" b="b"/>
              <a:pathLst>
                <a:path w="5354293" h="926183">
                  <a:moveTo>
                    <a:pt x="5290793" y="74930"/>
                  </a:moveTo>
                  <a:cubicBezTo>
                    <a:pt x="5262852" y="30480"/>
                    <a:pt x="5213322" y="0"/>
                    <a:pt x="5156172" y="0"/>
                  </a:cubicBezTo>
                  <a:lnTo>
                    <a:pt x="158750" y="0"/>
                  </a:lnTo>
                  <a:cubicBezTo>
                    <a:pt x="71120" y="0"/>
                    <a:pt x="0" y="71120"/>
                    <a:pt x="0" y="158750"/>
                  </a:cubicBezTo>
                  <a:lnTo>
                    <a:pt x="0" y="724253"/>
                  </a:lnTo>
                  <a:cubicBezTo>
                    <a:pt x="0" y="776323"/>
                    <a:pt x="25400" y="822043"/>
                    <a:pt x="63500" y="851253"/>
                  </a:cubicBezTo>
                  <a:cubicBezTo>
                    <a:pt x="91440" y="895703"/>
                    <a:pt x="140970" y="926183"/>
                    <a:pt x="225229" y="926183"/>
                  </a:cubicBezTo>
                  <a:lnTo>
                    <a:pt x="5195543" y="926183"/>
                  </a:lnTo>
                  <a:cubicBezTo>
                    <a:pt x="5283172" y="926183"/>
                    <a:pt x="5354293" y="855063"/>
                    <a:pt x="5354293" y="767433"/>
                  </a:cubicBezTo>
                  <a:lnTo>
                    <a:pt x="5354293" y="201930"/>
                  </a:lnTo>
                  <a:cubicBezTo>
                    <a:pt x="5354293" y="149860"/>
                    <a:pt x="5328893" y="104140"/>
                    <a:pt x="5290793" y="74930"/>
                  </a:cubicBezTo>
                  <a:close/>
                  <a:moveTo>
                    <a:pt x="12700" y="724253"/>
                  </a:moveTo>
                  <a:lnTo>
                    <a:pt x="12700" y="158750"/>
                  </a:lnTo>
                  <a:cubicBezTo>
                    <a:pt x="12700" y="78740"/>
                    <a:pt x="78740" y="12700"/>
                    <a:pt x="158750" y="12700"/>
                  </a:cubicBezTo>
                  <a:lnTo>
                    <a:pt x="5156172" y="12700"/>
                  </a:lnTo>
                  <a:cubicBezTo>
                    <a:pt x="5236183" y="12700"/>
                    <a:pt x="5302222" y="78740"/>
                    <a:pt x="5302222" y="158750"/>
                  </a:cubicBezTo>
                  <a:lnTo>
                    <a:pt x="5302222" y="724253"/>
                  </a:lnTo>
                  <a:cubicBezTo>
                    <a:pt x="5302222" y="804263"/>
                    <a:pt x="5236183" y="870303"/>
                    <a:pt x="5156172" y="870303"/>
                  </a:cubicBezTo>
                  <a:lnTo>
                    <a:pt x="158750" y="870303"/>
                  </a:lnTo>
                  <a:cubicBezTo>
                    <a:pt x="78740" y="870303"/>
                    <a:pt x="12700" y="805533"/>
                    <a:pt x="12700" y="724253"/>
                  </a:cubicBezTo>
                  <a:close/>
                  <a:moveTo>
                    <a:pt x="5342863" y="767433"/>
                  </a:moveTo>
                  <a:cubicBezTo>
                    <a:pt x="5342863" y="847443"/>
                    <a:pt x="5275552" y="913483"/>
                    <a:pt x="5195543" y="913483"/>
                  </a:cubicBezTo>
                  <a:lnTo>
                    <a:pt x="225229" y="913483"/>
                  </a:lnTo>
                  <a:cubicBezTo>
                    <a:pt x="157480" y="913483"/>
                    <a:pt x="120650" y="896973"/>
                    <a:pt x="93980" y="869033"/>
                  </a:cubicBezTo>
                  <a:cubicBezTo>
                    <a:pt x="114300" y="877923"/>
                    <a:pt x="135890" y="883003"/>
                    <a:pt x="160020" y="883003"/>
                  </a:cubicBezTo>
                  <a:lnTo>
                    <a:pt x="5157443" y="883003"/>
                  </a:lnTo>
                  <a:cubicBezTo>
                    <a:pt x="5245072" y="883003"/>
                    <a:pt x="5316193" y="811883"/>
                    <a:pt x="5316193" y="724253"/>
                  </a:cubicBezTo>
                  <a:lnTo>
                    <a:pt x="5316193" y="158750"/>
                  </a:lnTo>
                  <a:cubicBezTo>
                    <a:pt x="5316193" y="140970"/>
                    <a:pt x="5312383" y="123190"/>
                    <a:pt x="5307302" y="106680"/>
                  </a:cubicBezTo>
                  <a:cubicBezTo>
                    <a:pt x="5328893" y="132080"/>
                    <a:pt x="5342863" y="165100"/>
                    <a:pt x="5342863" y="201930"/>
                  </a:cubicBezTo>
                  <a:lnTo>
                    <a:pt x="5342863" y="767433"/>
                  </a:lnTo>
                  <a:cubicBezTo>
                    <a:pt x="5342863" y="767433"/>
                    <a:pt x="5342863" y="767433"/>
                    <a:pt x="5342863" y="767433"/>
                  </a:cubicBezTo>
                  <a:close/>
                </a:path>
              </a:pathLst>
            </a:custGeom>
            <a:solidFill>
              <a:srgbClr val="CCCCCC"/>
            </a:solidFill>
          </p:spPr>
        </p:sp>
      </p:grpSp>
      <p:sp>
        <p:nvSpPr>
          <p:cNvPr id="9" name="TextBox 9"/>
          <p:cNvSpPr txBox="1"/>
          <p:nvPr/>
        </p:nvSpPr>
        <p:spPr>
          <a:xfrm>
            <a:off x="6454899" y="1246661"/>
            <a:ext cx="5378202" cy="1085212"/>
          </a:xfrm>
          <a:prstGeom prst="rect">
            <a:avLst/>
          </a:prstGeom>
        </p:spPr>
        <p:txBody>
          <a:bodyPr lIns="0" tIns="0" rIns="0" bIns="0" rtlCol="0" anchor="t">
            <a:spAutoFit/>
          </a:bodyPr>
          <a:lstStyle/>
          <a:p>
            <a:pPr algn="ctr">
              <a:lnSpc>
                <a:spcPts val="8960"/>
              </a:lnSpc>
            </a:pPr>
            <a:r>
              <a:rPr lang="en-US" sz="6400">
                <a:solidFill>
                  <a:srgbClr val="FFFFFF"/>
                </a:solidFill>
                <a:latin typeface="Garet 2 Bold"/>
              </a:rPr>
              <a:t>REFERENCES</a:t>
            </a:r>
          </a:p>
        </p:txBody>
      </p:sp>
      <p:sp>
        <p:nvSpPr>
          <p:cNvPr id="10" name="TextBox 10"/>
          <p:cNvSpPr txBox="1"/>
          <p:nvPr/>
        </p:nvSpPr>
        <p:spPr>
          <a:xfrm>
            <a:off x="1028700" y="3534912"/>
            <a:ext cx="16230600" cy="7429726"/>
          </a:xfrm>
          <a:prstGeom prst="rect">
            <a:avLst/>
          </a:prstGeom>
        </p:spPr>
        <p:txBody>
          <a:bodyPr lIns="0" tIns="0" rIns="0" bIns="0" rtlCol="0" anchor="t">
            <a:spAutoFit/>
          </a:bodyPr>
          <a:lstStyle/>
          <a:p>
            <a:pPr>
              <a:lnSpc>
                <a:spcPts val="1992"/>
              </a:lnSpc>
            </a:pPr>
            <a:r>
              <a:rPr lang="en-US" sz="1702" dirty="0">
                <a:solidFill>
                  <a:srgbClr val="000000"/>
                </a:solidFill>
                <a:latin typeface="Garet 2"/>
              </a:rPr>
              <a:t>Bump, P. (2018, October 26). Analysis | How CNN became </a:t>
            </a:r>
            <a:r>
              <a:rPr lang="en-US" sz="1702" dirty="0" err="1">
                <a:solidFill>
                  <a:srgbClr val="000000"/>
                </a:solidFill>
                <a:latin typeface="Garet 2"/>
              </a:rPr>
              <a:t>Trumpworld’s</a:t>
            </a:r>
            <a:r>
              <a:rPr lang="en-US" sz="1702" dirty="0">
                <a:solidFill>
                  <a:srgbClr val="000000"/>
                </a:solidFill>
                <a:latin typeface="Garet 2"/>
              </a:rPr>
              <a:t> most-hated network. Washington Post. https://www.washingtonpost.com/politics/2018/10/26/how-cnn-became-trumpworlds-most-hated-network/</a:t>
            </a:r>
          </a:p>
          <a:p>
            <a:pPr>
              <a:lnSpc>
                <a:spcPts val="1992"/>
              </a:lnSpc>
            </a:pPr>
            <a:endParaRPr lang="en-US" sz="1702" dirty="0">
              <a:solidFill>
                <a:srgbClr val="000000"/>
              </a:solidFill>
              <a:latin typeface="Garet 2"/>
            </a:endParaRPr>
          </a:p>
          <a:p>
            <a:pPr>
              <a:lnSpc>
                <a:spcPts val="1992"/>
              </a:lnSpc>
            </a:pPr>
            <a:r>
              <a:rPr lang="en-US" sz="1702" dirty="0">
                <a:solidFill>
                  <a:srgbClr val="000000"/>
                </a:solidFill>
                <a:latin typeface="Garet 2"/>
              </a:rPr>
              <a:t>Google. (n.d.). Year in Search 2021. Google Trends. Retrieved October 13, 2022, from https://trends.google.com/trends/yis/2021/US/</a:t>
            </a:r>
          </a:p>
          <a:p>
            <a:pPr>
              <a:lnSpc>
                <a:spcPts val="1992"/>
              </a:lnSpc>
            </a:pPr>
            <a:endParaRPr lang="en-US" sz="1702" dirty="0">
              <a:solidFill>
                <a:srgbClr val="000000"/>
              </a:solidFill>
              <a:latin typeface="Garet 2"/>
            </a:endParaRPr>
          </a:p>
          <a:p>
            <a:pPr>
              <a:lnSpc>
                <a:spcPts val="1992"/>
              </a:lnSpc>
            </a:pPr>
            <a:r>
              <a:rPr lang="en-US" sz="1702" dirty="0">
                <a:solidFill>
                  <a:srgbClr val="000000"/>
                </a:solidFill>
                <a:latin typeface="Garet 2"/>
              </a:rPr>
              <a:t>Huang, K. (2022, September 16). For Gen Z, TikTok Is the New Search Engine. The New York Times. https://www.nytimes.com/2022/09/16/technology/gen-z-tiktok-search-engine.html</a:t>
            </a:r>
          </a:p>
          <a:p>
            <a:pPr>
              <a:lnSpc>
                <a:spcPts val="1992"/>
              </a:lnSpc>
            </a:pPr>
            <a:endParaRPr lang="en-US" sz="1702" dirty="0">
              <a:solidFill>
                <a:srgbClr val="000000"/>
              </a:solidFill>
              <a:latin typeface="Garet 2"/>
            </a:endParaRPr>
          </a:p>
          <a:p>
            <a:pPr>
              <a:lnSpc>
                <a:spcPts val="1992"/>
              </a:lnSpc>
            </a:pPr>
            <a:r>
              <a:rPr lang="en-US" sz="1702" dirty="0">
                <a:solidFill>
                  <a:srgbClr val="000000"/>
                </a:solidFill>
                <a:latin typeface="Garet 2"/>
              </a:rPr>
              <a:t>Raghavan, P. (2022, July 12). Brainstorm Tech 2022: Organizing The World’s Information [Video]. https://fortune.com/videos/watch/Brainstorm-Tech-2022-Organizing-The-Worlds-Information/934585a6-7fb6-41a5-8ef3-e497f8ca2986</a:t>
            </a:r>
          </a:p>
          <a:p>
            <a:pPr>
              <a:lnSpc>
                <a:spcPts val="1992"/>
              </a:lnSpc>
            </a:pPr>
            <a:endParaRPr lang="en-US" sz="1702" dirty="0">
              <a:solidFill>
                <a:srgbClr val="000000"/>
              </a:solidFill>
              <a:latin typeface="Garet 2"/>
            </a:endParaRPr>
          </a:p>
          <a:p>
            <a:pPr>
              <a:lnSpc>
                <a:spcPts val="1992"/>
              </a:lnSpc>
            </a:pPr>
            <a:r>
              <a:rPr lang="en-US" sz="1702" dirty="0">
                <a:solidFill>
                  <a:srgbClr val="000000"/>
                </a:solidFill>
                <a:latin typeface="Garet 2"/>
              </a:rPr>
              <a:t>Sharon A. </a:t>
            </a:r>
            <a:r>
              <a:rPr lang="en-US" sz="1702" dirty="0" err="1">
                <a:solidFill>
                  <a:srgbClr val="000000"/>
                </a:solidFill>
                <a:latin typeface="Garet 2"/>
              </a:rPr>
              <a:t>Murchie</a:t>
            </a:r>
            <a:r>
              <a:rPr lang="en-US" sz="1702" dirty="0">
                <a:solidFill>
                  <a:srgbClr val="000000"/>
                </a:solidFill>
                <a:latin typeface="Garet 2"/>
              </a:rPr>
              <a:t>, &amp; Janet A. Meyer. (2018). What is the Story? Reading the Web as Narrative. In Critical Media Literacy and Fake News in Post-Truth America (Vol. 2). Brill. https://search.ebscohost.com/login.aspx?direct=true&amp;AuthType=ip,shib&amp;db=nlebk&amp;AN=1923907&amp;site=eds-live&amp;custid=s8481523</a:t>
            </a:r>
          </a:p>
          <a:p>
            <a:pPr>
              <a:lnSpc>
                <a:spcPts val="1992"/>
              </a:lnSpc>
            </a:pPr>
            <a:endParaRPr lang="en-US" sz="1702" dirty="0">
              <a:solidFill>
                <a:srgbClr val="000000"/>
              </a:solidFill>
              <a:latin typeface="Garet 2"/>
            </a:endParaRPr>
          </a:p>
          <a:p>
            <a:pPr>
              <a:lnSpc>
                <a:spcPts val="1992"/>
              </a:lnSpc>
            </a:pPr>
            <a:r>
              <a:rPr lang="en-US" sz="1702" dirty="0">
                <a:solidFill>
                  <a:srgbClr val="000000"/>
                </a:solidFill>
                <a:latin typeface="Garet 2"/>
              </a:rPr>
              <a:t>Swisher, K. (2020, March 31). Opinion | Fox’s Fake News Contagion - The New York Times. https://www.nytimes.com/2020/03/31/opinion/coronavirus-fox-news.html</a:t>
            </a:r>
          </a:p>
          <a:p>
            <a:pPr>
              <a:lnSpc>
                <a:spcPts val="1992"/>
              </a:lnSpc>
            </a:pPr>
            <a:endParaRPr lang="en-US" sz="1702" dirty="0">
              <a:solidFill>
                <a:srgbClr val="000000"/>
              </a:solidFill>
              <a:latin typeface="Garet 2"/>
            </a:endParaRPr>
          </a:p>
          <a:p>
            <a:pPr>
              <a:lnSpc>
                <a:spcPts val="1992"/>
              </a:lnSpc>
            </a:pPr>
            <a:r>
              <a:rPr lang="en-US" sz="1702" dirty="0" err="1">
                <a:solidFill>
                  <a:srgbClr val="000000"/>
                </a:solidFill>
                <a:latin typeface="Garet 2"/>
              </a:rPr>
              <a:t>Thoensen</a:t>
            </a:r>
            <a:r>
              <a:rPr lang="en-US" sz="1702" dirty="0">
                <a:solidFill>
                  <a:srgbClr val="000000"/>
                </a:solidFill>
                <a:latin typeface="Garet 2"/>
              </a:rPr>
              <a:t>, B. (2020, May 28). Investing to help our community #LearnOnTikTok. Newsroom | TikTok. https://newsroom.tiktok.com/en-us/investing-to-help-our-community-learn-on-tiktok</a:t>
            </a:r>
          </a:p>
          <a:p>
            <a:pPr>
              <a:lnSpc>
                <a:spcPts val="1992"/>
              </a:lnSpc>
            </a:pPr>
            <a:endParaRPr lang="en-US" sz="1702" dirty="0">
              <a:solidFill>
                <a:srgbClr val="000000"/>
              </a:solidFill>
              <a:latin typeface="Garet 2"/>
            </a:endParaRPr>
          </a:p>
          <a:p>
            <a:pPr>
              <a:lnSpc>
                <a:spcPts val="1992"/>
              </a:lnSpc>
            </a:pPr>
            <a:r>
              <a:rPr lang="en-US" sz="1702" dirty="0">
                <a:solidFill>
                  <a:srgbClr val="000000"/>
                </a:solidFill>
                <a:latin typeface="Garet 2"/>
              </a:rPr>
              <a:t>Thomas, Z. (n.d.). TikTok Is the New Google for Some Young People. Retrieved October 10, 2022, from https://www.wsj.com/podcasts/google-news-update/tiktok-is-the-new-google-for-some-young-people/a12122b8-123c-4ff2-a0f2-597425de0943</a:t>
            </a:r>
          </a:p>
          <a:p>
            <a:pPr>
              <a:lnSpc>
                <a:spcPts val="1992"/>
              </a:lnSpc>
            </a:pPr>
            <a:endParaRPr lang="en-US" sz="1702" dirty="0">
              <a:solidFill>
                <a:srgbClr val="000000"/>
              </a:solidFill>
              <a:latin typeface="Garet 2"/>
            </a:endParaRPr>
          </a:p>
          <a:p>
            <a:pPr>
              <a:lnSpc>
                <a:spcPts val="1992"/>
              </a:lnSpc>
            </a:pPr>
            <a:r>
              <a:rPr lang="en-US" sz="1702" dirty="0">
                <a:solidFill>
                  <a:srgbClr val="000000"/>
                </a:solidFill>
                <a:latin typeface="Garet 2"/>
              </a:rPr>
              <a:t>Vermeulen, K. (2021). Mistrusting Authorities in an Unstable World. In K. Vermeulen (Ed.), Generation Disaster: Coming of Age Post-9/11. Oxford University Press. https://doi.org/10.1093/oso/9780190061630.003.0006</a:t>
            </a:r>
          </a:p>
          <a:p>
            <a:pPr>
              <a:lnSpc>
                <a:spcPts val="3083"/>
              </a:lnSpc>
            </a:pPr>
            <a:endParaRPr lang="en-US" sz="1702" dirty="0">
              <a:solidFill>
                <a:srgbClr val="000000"/>
              </a:solidFill>
              <a:latin typeface="Garet 2"/>
            </a:endParaRPr>
          </a:p>
          <a:p>
            <a:pPr algn="ctr">
              <a:lnSpc>
                <a:spcPts val="3083"/>
              </a:lnSpc>
            </a:pPr>
            <a:endParaRPr lang="en-US" sz="1702" dirty="0">
              <a:solidFill>
                <a:srgbClr val="000000"/>
              </a:solidFill>
              <a:latin typeface="Garet 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sp>
        <p:nvSpPr>
          <p:cNvPr id="2" name="AutoShape 2"/>
          <p:cNvSpPr/>
          <p:nvPr/>
        </p:nvSpPr>
        <p:spPr>
          <a:xfrm rot="-5400000">
            <a:off x="13855509" y="6664066"/>
            <a:ext cx="637334" cy="0"/>
          </a:xfrm>
          <a:prstGeom prst="line">
            <a:avLst/>
          </a:prstGeom>
          <a:ln w="57150" cap="rnd">
            <a:solidFill>
              <a:srgbClr val="545454"/>
            </a:solidFill>
            <a:prstDash val="solid"/>
            <a:headEnd type="none" w="sm" len="sm"/>
            <a:tailEnd type="none" w="sm" len="sm"/>
          </a:ln>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551134" cy="35511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19191" y="7870566"/>
            <a:ext cx="3280182" cy="333436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30659">
            <a:off x="15521439" y="161048"/>
            <a:ext cx="3500348" cy="164078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89227">
            <a:off x="-620255" y="8143965"/>
            <a:ext cx="3988555" cy="1869635"/>
          </a:xfrm>
          <a:prstGeom prst="rect">
            <a:avLst/>
          </a:prstGeom>
        </p:spPr>
      </p:pic>
      <p:sp>
        <p:nvSpPr>
          <p:cNvPr id="7" name="TextBox 7"/>
          <p:cNvSpPr txBox="1"/>
          <p:nvPr/>
        </p:nvSpPr>
        <p:spPr>
          <a:xfrm>
            <a:off x="1775567" y="3763346"/>
            <a:ext cx="15483733" cy="2535432"/>
          </a:xfrm>
          <a:prstGeom prst="rect">
            <a:avLst/>
          </a:prstGeom>
        </p:spPr>
        <p:txBody>
          <a:bodyPr lIns="0" tIns="0" rIns="0" bIns="0" rtlCol="0" anchor="t">
            <a:spAutoFit/>
          </a:bodyPr>
          <a:lstStyle/>
          <a:p>
            <a:pPr algn="r">
              <a:lnSpc>
                <a:spcPts val="9912"/>
              </a:lnSpc>
            </a:pPr>
            <a:r>
              <a:rPr lang="en-US" sz="8771">
                <a:solidFill>
                  <a:srgbClr val="000000"/>
                </a:solidFill>
                <a:latin typeface="Garet ExtraBold"/>
              </a:rPr>
              <a:t>GEN Z’S PERCEPTIONS OF TRUTH ON SOCIAL MEDIA</a:t>
            </a:r>
          </a:p>
        </p:txBody>
      </p:sp>
      <p:sp>
        <p:nvSpPr>
          <p:cNvPr id="8" name="TextBox 8"/>
          <p:cNvSpPr txBox="1"/>
          <p:nvPr/>
        </p:nvSpPr>
        <p:spPr>
          <a:xfrm>
            <a:off x="4429590" y="2804998"/>
            <a:ext cx="12829710" cy="746136"/>
          </a:xfrm>
          <a:prstGeom prst="rect">
            <a:avLst/>
          </a:prstGeom>
        </p:spPr>
        <p:txBody>
          <a:bodyPr lIns="0" tIns="0" rIns="0" bIns="0" rtlCol="0" anchor="t">
            <a:spAutoFit/>
          </a:bodyPr>
          <a:lstStyle/>
          <a:p>
            <a:pPr algn="r">
              <a:lnSpc>
                <a:spcPts val="6124"/>
              </a:lnSpc>
            </a:pPr>
            <a:r>
              <a:rPr lang="en-US" sz="4374">
                <a:solidFill>
                  <a:srgbClr val="545454"/>
                </a:solidFill>
                <a:latin typeface="Garet Book"/>
              </a:rPr>
              <a:t>Olivia Hobbs</a:t>
            </a:r>
          </a:p>
        </p:txBody>
      </p:sp>
      <p:sp>
        <p:nvSpPr>
          <p:cNvPr id="9" name="TextBox 9"/>
          <p:cNvSpPr txBox="1"/>
          <p:nvPr/>
        </p:nvSpPr>
        <p:spPr>
          <a:xfrm>
            <a:off x="4429590" y="6382792"/>
            <a:ext cx="9500490" cy="587511"/>
          </a:xfrm>
          <a:prstGeom prst="rect">
            <a:avLst/>
          </a:prstGeom>
        </p:spPr>
        <p:txBody>
          <a:bodyPr lIns="0" tIns="0" rIns="0" bIns="0" rtlCol="0" anchor="t">
            <a:spAutoFit/>
          </a:bodyPr>
          <a:lstStyle/>
          <a:p>
            <a:pPr algn="r">
              <a:lnSpc>
                <a:spcPts val="4892"/>
              </a:lnSpc>
            </a:pPr>
            <a:r>
              <a:rPr lang="en-US" sz="3494">
                <a:solidFill>
                  <a:srgbClr val="545454"/>
                </a:solidFill>
                <a:latin typeface="Garet 1"/>
              </a:rPr>
              <a:t>November 4</a:t>
            </a:r>
          </a:p>
        </p:txBody>
      </p:sp>
      <p:sp>
        <p:nvSpPr>
          <p:cNvPr id="10" name="TextBox 10"/>
          <p:cNvSpPr txBox="1"/>
          <p:nvPr/>
        </p:nvSpPr>
        <p:spPr>
          <a:xfrm>
            <a:off x="14422726" y="6382792"/>
            <a:ext cx="2836574" cy="587511"/>
          </a:xfrm>
          <a:prstGeom prst="rect">
            <a:avLst/>
          </a:prstGeom>
        </p:spPr>
        <p:txBody>
          <a:bodyPr lIns="0" tIns="0" rIns="0" bIns="0" rtlCol="0" anchor="t">
            <a:spAutoFit/>
          </a:bodyPr>
          <a:lstStyle/>
          <a:p>
            <a:pPr algn="just">
              <a:lnSpc>
                <a:spcPts val="4892"/>
              </a:lnSpc>
            </a:pPr>
            <a:r>
              <a:rPr lang="en-US" sz="3494">
                <a:solidFill>
                  <a:srgbClr val="545454"/>
                </a:solidFill>
                <a:latin typeface="Garet 1"/>
              </a:rPr>
              <a:t>ALAO 2022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5753392" y="7752392"/>
            <a:ext cx="2534608" cy="253460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6616" y="8474380"/>
            <a:ext cx="3280182" cy="333436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95218" y="3826631"/>
            <a:ext cx="897682" cy="87636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95218" y="5191695"/>
            <a:ext cx="897682" cy="87636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95218" y="6718231"/>
            <a:ext cx="897682" cy="876362"/>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90799" y="3094106"/>
            <a:ext cx="4708293" cy="5166851"/>
          </a:xfrm>
          <a:prstGeom prst="rect">
            <a:avLst/>
          </a:prstGeom>
        </p:spPr>
      </p:pic>
      <p:pic>
        <p:nvPicPr>
          <p:cNvPr id="8" name="Picture 8"/>
          <p:cNvPicPr>
            <a:picLocks noChangeAspect="1"/>
          </p:cNvPicPr>
          <p:nvPr/>
        </p:nvPicPr>
        <p:blipFill>
          <a:blip r:embed="rId11"/>
          <a:srcRect/>
          <a:stretch>
            <a:fillRect/>
          </a:stretch>
        </p:blipFill>
        <p:spPr>
          <a:xfrm rot="1802185">
            <a:off x="2603519" y="4348569"/>
            <a:ext cx="2114208" cy="2375515"/>
          </a:xfrm>
          <a:prstGeom prst="rect">
            <a:avLst/>
          </a:prstGeom>
        </p:spPr>
      </p:pic>
      <p:sp>
        <p:nvSpPr>
          <p:cNvPr id="9" name="TextBox 9"/>
          <p:cNvSpPr txBox="1"/>
          <p:nvPr/>
        </p:nvSpPr>
        <p:spPr>
          <a:xfrm>
            <a:off x="1028700" y="1066800"/>
            <a:ext cx="16708036" cy="1808515"/>
          </a:xfrm>
          <a:prstGeom prst="rect">
            <a:avLst/>
          </a:prstGeom>
        </p:spPr>
        <p:txBody>
          <a:bodyPr lIns="0" tIns="0" rIns="0" bIns="0" rtlCol="0" anchor="t">
            <a:spAutoFit/>
          </a:bodyPr>
          <a:lstStyle/>
          <a:p>
            <a:pPr>
              <a:lnSpc>
                <a:spcPts val="7107"/>
              </a:lnSpc>
            </a:pPr>
            <a:r>
              <a:rPr lang="en-US" sz="6289">
                <a:solidFill>
                  <a:srgbClr val="000000"/>
                </a:solidFill>
                <a:latin typeface="Garet 1 Bold"/>
              </a:rPr>
              <a:t>HI, I'M OLIVIA AND I'M ON SOCIAL MEDIA WAY TOO MUCH</a:t>
            </a:r>
          </a:p>
        </p:txBody>
      </p:sp>
      <p:sp>
        <p:nvSpPr>
          <p:cNvPr id="10" name="TextBox 10"/>
          <p:cNvSpPr txBox="1"/>
          <p:nvPr/>
        </p:nvSpPr>
        <p:spPr>
          <a:xfrm>
            <a:off x="9372341" y="3940842"/>
            <a:ext cx="7886959" cy="371626"/>
          </a:xfrm>
          <a:prstGeom prst="rect">
            <a:avLst/>
          </a:prstGeom>
        </p:spPr>
        <p:txBody>
          <a:bodyPr lIns="0" tIns="0" rIns="0" bIns="0" rtlCol="0" anchor="t">
            <a:spAutoFit/>
          </a:bodyPr>
          <a:lstStyle/>
          <a:p>
            <a:pPr>
              <a:lnSpc>
                <a:spcPts val="3141"/>
              </a:lnSpc>
            </a:pPr>
            <a:r>
              <a:rPr lang="en-US" sz="2244">
                <a:solidFill>
                  <a:srgbClr val="000000"/>
                </a:solidFill>
                <a:latin typeface="Garet 1"/>
              </a:rPr>
              <a:t>Gen Z</a:t>
            </a:r>
          </a:p>
        </p:txBody>
      </p:sp>
      <p:sp>
        <p:nvSpPr>
          <p:cNvPr id="11" name="TextBox 11"/>
          <p:cNvSpPr txBox="1"/>
          <p:nvPr/>
        </p:nvSpPr>
        <p:spPr>
          <a:xfrm>
            <a:off x="9372341" y="5305906"/>
            <a:ext cx="7886959" cy="371626"/>
          </a:xfrm>
          <a:prstGeom prst="rect">
            <a:avLst/>
          </a:prstGeom>
        </p:spPr>
        <p:txBody>
          <a:bodyPr lIns="0" tIns="0" rIns="0" bIns="0" rtlCol="0" anchor="t">
            <a:spAutoFit/>
          </a:bodyPr>
          <a:lstStyle/>
          <a:p>
            <a:pPr>
              <a:lnSpc>
                <a:spcPts val="3141"/>
              </a:lnSpc>
            </a:pPr>
            <a:r>
              <a:rPr lang="en-US" sz="2244">
                <a:solidFill>
                  <a:srgbClr val="000000"/>
                </a:solidFill>
                <a:latin typeface="Garet 1"/>
              </a:rPr>
              <a:t>"Chronically Online"</a:t>
            </a:r>
          </a:p>
        </p:txBody>
      </p:sp>
      <p:sp>
        <p:nvSpPr>
          <p:cNvPr id="12" name="TextBox 12"/>
          <p:cNvSpPr txBox="1"/>
          <p:nvPr/>
        </p:nvSpPr>
        <p:spPr>
          <a:xfrm>
            <a:off x="9372341" y="6832442"/>
            <a:ext cx="7886959" cy="371626"/>
          </a:xfrm>
          <a:prstGeom prst="rect">
            <a:avLst/>
          </a:prstGeom>
        </p:spPr>
        <p:txBody>
          <a:bodyPr lIns="0" tIns="0" rIns="0" bIns="0" rtlCol="0" anchor="t">
            <a:spAutoFit/>
          </a:bodyPr>
          <a:lstStyle/>
          <a:p>
            <a:pPr>
              <a:lnSpc>
                <a:spcPts val="3141"/>
              </a:lnSpc>
            </a:pPr>
            <a:r>
              <a:rPr lang="en-US" sz="2244">
                <a:solidFill>
                  <a:srgbClr val="000000"/>
                </a:solidFill>
                <a:latin typeface="Garet 1"/>
              </a:rPr>
              <a:t>Librarian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grpSp>
        <p:nvGrpSpPr>
          <p:cNvPr id="2" name="Group 2"/>
          <p:cNvGrpSpPr/>
          <p:nvPr/>
        </p:nvGrpSpPr>
        <p:grpSpPr>
          <a:xfrm>
            <a:off x="2254819" y="4652669"/>
            <a:ext cx="4041772" cy="4050964"/>
            <a:chOff x="0" y="0"/>
            <a:chExt cx="1675130" cy="1678940"/>
          </a:xfrm>
        </p:grpSpPr>
        <p:sp>
          <p:nvSpPr>
            <p:cNvPr id="3" name="Freeform 3"/>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FDB137"/>
            </a:solidFill>
          </p:spPr>
        </p:sp>
        <p:sp>
          <p:nvSpPr>
            <p:cNvPr id="4" name="Freeform 4"/>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FFFFFF"/>
            </a:solidFill>
          </p:spPr>
        </p:sp>
        <p:sp>
          <p:nvSpPr>
            <p:cNvPr id="5" name="Freeform 5"/>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FDB137"/>
            </a:solidFill>
          </p:spPr>
        </p:sp>
      </p:grpSp>
      <p:grpSp>
        <p:nvGrpSpPr>
          <p:cNvPr id="6" name="Group 6"/>
          <p:cNvGrpSpPr/>
          <p:nvPr/>
        </p:nvGrpSpPr>
        <p:grpSpPr>
          <a:xfrm>
            <a:off x="7124255" y="4652669"/>
            <a:ext cx="4041772" cy="4050964"/>
            <a:chOff x="0" y="0"/>
            <a:chExt cx="1675130" cy="1678940"/>
          </a:xfrm>
        </p:grpSpPr>
        <p:sp>
          <p:nvSpPr>
            <p:cNvPr id="7" name="Freeform 7"/>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FDB137"/>
            </a:solidFill>
          </p:spPr>
        </p:sp>
        <p:sp>
          <p:nvSpPr>
            <p:cNvPr id="8" name="Freeform 8"/>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FFFFFF"/>
            </a:solidFill>
          </p:spPr>
        </p:sp>
        <p:sp>
          <p:nvSpPr>
            <p:cNvPr id="9" name="Freeform 9"/>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FDB137"/>
            </a:solidFill>
          </p:spPr>
        </p:sp>
      </p:grpSp>
      <p:grpSp>
        <p:nvGrpSpPr>
          <p:cNvPr id="10" name="Group 10"/>
          <p:cNvGrpSpPr/>
          <p:nvPr/>
        </p:nvGrpSpPr>
        <p:grpSpPr>
          <a:xfrm>
            <a:off x="11991409" y="4652669"/>
            <a:ext cx="4041772" cy="4050964"/>
            <a:chOff x="0" y="0"/>
            <a:chExt cx="1675130" cy="1678940"/>
          </a:xfrm>
        </p:grpSpPr>
        <p:sp>
          <p:nvSpPr>
            <p:cNvPr id="11" name="Freeform 11"/>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FDB137"/>
            </a:solidFill>
          </p:spPr>
        </p:sp>
        <p:sp>
          <p:nvSpPr>
            <p:cNvPr id="12" name="Freeform 12"/>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FFFFFF"/>
            </a:solidFill>
          </p:spPr>
        </p:sp>
        <p:sp>
          <p:nvSpPr>
            <p:cNvPr id="13" name="Freeform 13"/>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FDB137"/>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7681">
            <a:off x="3252723" y="3858822"/>
            <a:ext cx="1608448" cy="1608448"/>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49179" y="3795282"/>
            <a:ext cx="1591924" cy="1643277"/>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98960" y="4119394"/>
            <a:ext cx="3426670" cy="1066551"/>
          </a:xfrm>
          <a:prstGeom prst="rect">
            <a:avLst/>
          </a:prstGeom>
        </p:spPr>
      </p:pic>
      <p:sp>
        <p:nvSpPr>
          <p:cNvPr id="17" name="TextBox 17"/>
          <p:cNvSpPr txBox="1"/>
          <p:nvPr/>
        </p:nvSpPr>
        <p:spPr>
          <a:xfrm>
            <a:off x="2750932" y="5718457"/>
            <a:ext cx="3049545" cy="1979770"/>
          </a:xfrm>
          <a:prstGeom prst="rect">
            <a:avLst/>
          </a:prstGeom>
        </p:spPr>
        <p:txBody>
          <a:bodyPr lIns="0" tIns="0" rIns="0" bIns="0" rtlCol="0" anchor="t">
            <a:spAutoFit/>
          </a:bodyPr>
          <a:lstStyle/>
          <a:p>
            <a:pPr>
              <a:lnSpc>
                <a:spcPts val="3841"/>
              </a:lnSpc>
            </a:pPr>
            <a:r>
              <a:rPr lang="en-US" sz="2744">
                <a:solidFill>
                  <a:srgbClr val="000000"/>
                </a:solidFill>
                <a:latin typeface="Agrandir Narrow"/>
              </a:rPr>
              <a:t>What kind of misinformation are people coming into contact with?</a:t>
            </a:r>
          </a:p>
        </p:txBody>
      </p:sp>
      <p:sp>
        <p:nvSpPr>
          <p:cNvPr id="18" name="TextBox 18"/>
          <p:cNvSpPr txBox="1"/>
          <p:nvPr/>
        </p:nvSpPr>
        <p:spPr>
          <a:xfrm>
            <a:off x="7620368" y="5718457"/>
            <a:ext cx="3049545" cy="1021711"/>
          </a:xfrm>
          <a:prstGeom prst="rect">
            <a:avLst/>
          </a:prstGeom>
        </p:spPr>
        <p:txBody>
          <a:bodyPr lIns="0" tIns="0" rIns="0" bIns="0" rtlCol="0" anchor="t">
            <a:spAutoFit/>
          </a:bodyPr>
          <a:lstStyle/>
          <a:p>
            <a:pPr>
              <a:lnSpc>
                <a:spcPts val="3841"/>
              </a:lnSpc>
            </a:pPr>
            <a:r>
              <a:rPr lang="en-US" sz="2744">
                <a:solidFill>
                  <a:srgbClr val="000000"/>
                </a:solidFill>
                <a:latin typeface="Agrandir Narrow"/>
              </a:rPr>
              <a:t>Why do they believe this misinformation?</a:t>
            </a:r>
          </a:p>
        </p:txBody>
      </p:sp>
      <p:sp>
        <p:nvSpPr>
          <p:cNvPr id="19" name="TextBox 19"/>
          <p:cNvSpPr txBox="1"/>
          <p:nvPr/>
        </p:nvSpPr>
        <p:spPr>
          <a:xfrm>
            <a:off x="12487522" y="5718457"/>
            <a:ext cx="3049545" cy="1500741"/>
          </a:xfrm>
          <a:prstGeom prst="rect">
            <a:avLst/>
          </a:prstGeom>
        </p:spPr>
        <p:txBody>
          <a:bodyPr lIns="0" tIns="0" rIns="0" bIns="0" rtlCol="0" anchor="t">
            <a:spAutoFit/>
          </a:bodyPr>
          <a:lstStyle/>
          <a:p>
            <a:pPr>
              <a:lnSpc>
                <a:spcPts val="3841"/>
              </a:lnSpc>
            </a:pPr>
            <a:r>
              <a:rPr lang="en-US" sz="2744">
                <a:solidFill>
                  <a:srgbClr val="000000"/>
                </a:solidFill>
                <a:latin typeface="Agrandir Narrow"/>
              </a:rPr>
              <a:t>Why should we, as librarians, be concerned?</a:t>
            </a:r>
          </a:p>
        </p:txBody>
      </p:sp>
      <p:sp>
        <p:nvSpPr>
          <p:cNvPr id="20" name="TextBox 20"/>
          <p:cNvSpPr txBox="1"/>
          <p:nvPr/>
        </p:nvSpPr>
        <p:spPr>
          <a:xfrm>
            <a:off x="1028700" y="1085850"/>
            <a:ext cx="9200568" cy="1111689"/>
          </a:xfrm>
          <a:prstGeom prst="rect">
            <a:avLst/>
          </a:prstGeom>
        </p:spPr>
        <p:txBody>
          <a:bodyPr lIns="0" tIns="0" rIns="0" bIns="0" rtlCol="0" anchor="t">
            <a:spAutoFit/>
          </a:bodyPr>
          <a:lstStyle/>
          <a:p>
            <a:pPr>
              <a:lnSpc>
                <a:spcPts val="8697"/>
              </a:lnSpc>
            </a:pPr>
            <a:r>
              <a:rPr lang="en-US" sz="7696">
                <a:solidFill>
                  <a:srgbClr val="000000"/>
                </a:solidFill>
                <a:latin typeface="Garet 1 Bold"/>
              </a:rPr>
              <a:t>TODAY, I'LL ASK...</a:t>
            </a:r>
          </a:p>
        </p:txBody>
      </p:sp>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12851" y="-411968"/>
            <a:ext cx="4111334" cy="41792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A686A"/>
        </a:solidFill>
        <a:effectLst/>
      </p:bgPr>
    </p:bg>
    <p:spTree>
      <p:nvGrpSpPr>
        <p:cNvPr id="1" name=""/>
        <p:cNvGrpSpPr/>
        <p:nvPr/>
      </p:nvGrpSpPr>
      <p:grpSpPr>
        <a:xfrm>
          <a:off x="0" y="0"/>
          <a:ext cx="0" cy="0"/>
          <a:chOff x="0" y="0"/>
          <a:chExt cx="0" cy="0"/>
        </a:xfrm>
      </p:grpSpPr>
      <p:grpSp>
        <p:nvGrpSpPr>
          <p:cNvPr id="2" name="Group 2"/>
          <p:cNvGrpSpPr/>
          <p:nvPr/>
        </p:nvGrpSpPr>
        <p:grpSpPr>
          <a:xfrm>
            <a:off x="1274669" y="570600"/>
            <a:ext cx="15738661" cy="2722466"/>
            <a:chOff x="0" y="0"/>
            <a:chExt cx="5354292" cy="926183"/>
          </a:xfrm>
        </p:grpSpPr>
        <p:sp>
          <p:nvSpPr>
            <p:cNvPr id="3" name="Freeform 3"/>
            <p:cNvSpPr/>
            <p:nvPr/>
          </p:nvSpPr>
          <p:spPr>
            <a:xfrm>
              <a:off x="92710" y="106680"/>
              <a:ext cx="5250152" cy="806803"/>
            </a:xfrm>
            <a:custGeom>
              <a:avLst/>
              <a:gdLst/>
              <a:ahLst/>
              <a:cxnLst/>
              <a:rect l="l" t="t" r="r" b="b"/>
              <a:pathLst>
                <a:path w="5250152" h="806803">
                  <a:moveTo>
                    <a:pt x="5223483" y="617573"/>
                  </a:moveTo>
                  <a:cubicBezTo>
                    <a:pt x="5223483" y="705203"/>
                    <a:pt x="5147283" y="776323"/>
                    <a:pt x="5066002" y="776323"/>
                  </a:cubicBezTo>
                  <a:lnTo>
                    <a:pt x="66040" y="776323"/>
                  </a:lnTo>
                  <a:cubicBezTo>
                    <a:pt x="43180" y="776323"/>
                    <a:pt x="20320" y="771243"/>
                    <a:pt x="0" y="762353"/>
                  </a:cubicBezTo>
                  <a:cubicBezTo>
                    <a:pt x="26670" y="790293"/>
                    <a:pt x="63500" y="806803"/>
                    <a:pt x="127590" y="806803"/>
                  </a:cubicBezTo>
                  <a:lnTo>
                    <a:pt x="5104102" y="806803"/>
                  </a:lnTo>
                  <a:cubicBezTo>
                    <a:pt x="5184112" y="806803"/>
                    <a:pt x="5250152" y="740763"/>
                    <a:pt x="5250152" y="660753"/>
                  </a:cubicBezTo>
                  <a:lnTo>
                    <a:pt x="5250152" y="95250"/>
                  </a:lnTo>
                  <a:cubicBezTo>
                    <a:pt x="5250152" y="58420"/>
                    <a:pt x="5236183" y="25400"/>
                    <a:pt x="5214592" y="0"/>
                  </a:cubicBezTo>
                  <a:cubicBezTo>
                    <a:pt x="5220942" y="16510"/>
                    <a:pt x="5223483" y="34290"/>
                    <a:pt x="5223483" y="52070"/>
                  </a:cubicBezTo>
                  <a:lnTo>
                    <a:pt x="5223483" y="617573"/>
                  </a:lnTo>
                  <a:lnTo>
                    <a:pt x="5223483" y="617573"/>
                  </a:lnTo>
                  <a:close/>
                </a:path>
              </a:pathLst>
            </a:custGeom>
            <a:solidFill>
              <a:srgbClr val="FDB137"/>
            </a:solidFill>
          </p:spPr>
        </p:sp>
        <p:sp>
          <p:nvSpPr>
            <p:cNvPr id="4" name="Freeform 4"/>
            <p:cNvSpPr/>
            <p:nvPr/>
          </p:nvSpPr>
          <p:spPr>
            <a:xfrm>
              <a:off x="12700" y="12700"/>
              <a:ext cx="5289522" cy="857603"/>
            </a:xfrm>
            <a:custGeom>
              <a:avLst/>
              <a:gdLst/>
              <a:ahLst/>
              <a:cxnLst/>
              <a:rect l="l" t="t" r="r" b="b"/>
              <a:pathLst>
                <a:path w="5289522" h="857603">
                  <a:moveTo>
                    <a:pt x="146050" y="857603"/>
                  </a:moveTo>
                  <a:lnTo>
                    <a:pt x="5143472" y="857603"/>
                  </a:lnTo>
                  <a:cubicBezTo>
                    <a:pt x="5223483" y="857603"/>
                    <a:pt x="5289522" y="791563"/>
                    <a:pt x="5289522" y="711553"/>
                  </a:cubicBezTo>
                  <a:lnTo>
                    <a:pt x="5289522" y="146050"/>
                  </a:lnTo>
                  <a:cubicBezTo>
                    <a:pt x="5289522" y="66040"/>
                    <a:pt x="5223483" y="0"/>
                    <a:pt x="5143472" y="0"/>
                  </a:cubicBezTo>
                  <a:lnTo>
                    <a:pt x="146050" y="0"/>
                  </a:lnTo>
                  <a:cubicBezTo>
                    <a:pt x="66040" y="0"/>
                    <a:pt x="0" y="66040"/>
                    <a:pt x="0" y="146050"/>
                  </a:cubicBezTo>
                  <a:lnTo>
                    <a:pt x="0" y="711553"/>
                  </a:lnTo>
                  <a:cubicBezTo>
                    <a:pt x="0" y="792833"/>
                    <a:pt x="66040" y="857603"/>
                    <a:pt x="146050" y="857603"/>
                  </a:cubicBezTo>
                  <a:close/>
                </a:path>
              </a:pathLst>
            </a:custGeom>
            <a:solidFill>
              <a:srgbClr val="F9F8F3"/>
            </a:solidFill>
          </p:spPr>
        </p:sp>
        <p:sp>
          <p:nvSpPr>
            <p:cNvPr id="5" name="Freeform 5"/>
            <p:cNvSpPr/>
            <p:nvPr/>
          </p:nvSpPr>
          <p:spPr>
            <a:xfrm>
              <a:off x="0" y="0"/>
              <a:ext cx="5354293" cy="926183"/>
            </a:xfrm>
            <a:custGeom>
              <a:avLst/>
              <a:gdLst/>
              <a:ahLst/>
              <a:cxnLst/>
              <a:rect l="l" t="t" r="r" b="b"/>
              <a:pathLst>
                <a:path w="5354293" h="926183">
                  <a:moveTo>
                    <a:pt x="5290793" y="74930"/>
                  </a:moveTo>
                  <a:cubicBezTo>
                    <a:pt x="5262852" y="30480"/>
                    <a:pt x="5213322" y="0"/>
                    <a:pt x="5156172" y="0"/>
                  </a:cubicBezTo>
                  <a:lnTo>
                    <a:pt x="158750" y="0"/>
                  </a:lnTo>
                  <a:cubicBezTo>
                    <a:pt x="71120" y="0"/>
                    <a:pt x="0" y="71120"/>
                    <a:pt x="0" y="158750"/>
                  </a:cubicBezTo>
                  <a:lnTo>
                    <a:pt x="0" y="724253"/>
                  </a:lnTo>
                  <a:cubicBezTo>
                    <a:pt x="0" y="776323"/>
                    <a:pt x="25400" y="822043"/>
                    <a:pt x="63500" y="851253"/>
                  </a:cubicBezTo>
                  <a:cubicBezTo>
                    <a:pt x="91440" y="895703"/>
                    <a:pt x="140970" y="926183"/>
                    <a:pt x="225229" y="926183"/>
                  </a:cubicBezTo>
                  <a:lnTo>
                    <a:pt x="5195543" y="926183"/>
                  </a:lnTo>
                  <a:cubicBezTo>
                    <a:pt x="5283172" y="926183"/>
                    <a:pt x="5354293" y="855063"/>
                    <a:pt x="5354293" y="767433"/>
                  </a:cubicBezTo>
                  <a:lnTo>
                    <a:pt x="5354293" y="201930"/>
                  </a:lnTo>
                  <a:cubicBezTo>
                    <a:pt x="5354293" y="149860"/>
                    <a:pt x="5328893" y="104140"/>
                    <a:pt x="5290793" y="74930"/>
                  </a:cubicBezTo>
                  <a:close/>
                  <a:moveTo>
                    <a:pt x="12700" y="724253"/>
                  </a:moveTo>
                  <a:lnTo>
                    <a:pt x="12700" y="158750"/>
                  </a:lnTo>
                  <a:cubicBezTo>
                    <a:pt x="12700" y="78740"/>
                    <a:pt x="78740" y="12700"/>
                    <a:pt x="158750" y="12700"/>
                  </a:cubicBezTo>
                  <a:lnTo>
                    <a:pt x="5156172" y="12700"/>
                  </a:lnTo>
                  <a:cubicBezTo>
                    <a:pt x="5236183" y="12700"/>
                    <a:pt x="5302222" y="78740"/>
                    <a:pt x="5302222" y="158750"/>
                  </a:cubicBezTo>
                  <a:lnTo>
                    <a:pt x="5302222" y="724253"/>
                  </a:lnTo>
                  <a:cubicBezTo>
                    <a:pt x="5302222" y="804263"/>
                    <a:pt x="5236183" y="870303"/>
                    <a:pt x="5156172" y="870303"/>
                  </a:cubicBezTo>
                  <a:lnTo>
                    <a:pt x="158750" y="870303"/>
                  </a:lnTo>
                  <a:cubicBezTo>
                    <a:pt x="78740" y="870303"/>
                    <a:pt x="12700" y="805533"/>
                    <a:pt x="12700" y="724253"/>
                  </a:cubicBezTo>
                  <a:close/>
                  <a:moveTo>
                    <a:pt x="5342863" y="767433"/>
                  </a:moveTo>
                  <a:cubicBezTo>
                    <a:pt x="5342863" y="847443"/>
                    <a:pt x="5275552" y="913483"/>
                    <a:pt x="5195543" y="913483"/>
                  </a:cubicBezTo>
                  <a:lnTo>
                    <a:pt x="225229" y="913483"/>
                  </a:lnTo>
                  <a:cubicBezTo>
                    <a:pt x="157480" y="913483"/>
                    <a:pt x="120650" y="896973"/>
                    <a:pt x="93980" y="869033"/>
                  </a:cubicBezTo>
                  <a:cubicBezTo>
                    <a:pt x="114300" y="877923"/>
                    <a:pt x="135890" y="883003"/>
                    <a:pt x="160020" y="883003"/>
                  </a:cubicBezTo>
                  <a:lnTo>
                    <a:pt x="5157443" y="883003"/>
                  </a:lnTo>
                  <a:cubicBezTo>
                    <a:pt x="5245072" y="883003"/>
                    <a:pt x="5316193" y="811883"/>
                    <a:pt x="5316193" y="724253"/>
                  </a:cubicBezTo>
                  <a:lnTo>
                    <a:pt x="5316193" y="158750"/>
                  </a:lnTo>
                  <a:cubicBezTo>
                    <a:pt x="5316193" y="140970"/>
                    <a:pt x="5312383" y="123190"/>
                    <a:pt x="5307302" y="106680"/>
                  </a:cubicBezTo>
                  <a:cubicBezTo>
                    <a:pt x="5328893" y="132080"/>
                    <a:pt x="5342863" y="165100"/>
                    <a:pt x="5342863" y="201930"/>
                  </a:cubicBezTo>
                  <a:lnTo>
                    <a:pt x="5342863" y="767433"/>
                  </a:lnTo>
                  <a:cubicBezTo>
                    <a:pt x="5342863" y="767433"/>
                    <a:pt x="5342863" y="767433"/>
                    <a:pt x="5342863" y="767433"/>
                  </a:cubicBezTo>
                  <a:close/>
                </a:path>
              </a:pathLst>
            </a:custGeom>
            <a:solidFill>
              <a:srgbClr val="FDB137"/>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081" y="-514253"/>
            <a:ext cx="3035761" cy="30859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22096" y="7839576"/>
            <a:ext cx="3035761" cy="308590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51877">
            <a:off x="14768756" y="3028441"/>
            <a:ext cx="3349468" cy="1570063"/>
          </a:xfrm>
          <a:prstGeom prst="rect">
            <a:avLst/>
          </a:prstGeom>
        </p:spPr>
      </p:pic>
      <p:pic>
        <p:nvPicPr>
          <p:cNvPr id="9" name="Picture 9"/>
          <p:cNvPicPr>
            <a:picLocks noChangeAspect="1"/>
          </p:cNvPicPr>
          <p:nvPr/>
        </p:nvPicPr>
        <p:blipFill>
          <a:blip r:embed="rId7"/>
          <a:srcRect t="13356" b="20642"/>
          <a:stretch>
            <a:fillRect/>
          </a:stretch>
        </p:blipFill>
        <p:spPr>
          <a:xfrm>
            <a:off x="2345819" y="3680122"/>
            <a:ext cx="4139355" cy="5912774"/>
          </a:xfrm>
          <a:prstGeom prst="rect">
            <a:avLst/>
          </a:prstGeom>
        </p:spPr>
      </p:pic>
      <p:pic>
        <p:nvPicPr>
          <p:cNvPr id="10" name="Picture 10"/>
          <p:cNvPicPr>
            <a:picLocks noChangeAspect="1"/>
          </p:cNvPicPr>
          <p:nvPr/>
        </p:nvPicPr>
        <p:blipFill>
          <a:blip r:embed="rId8"/>
          <a:srcRect t="4128" b="36670"/>
          <a:stretch>
            <a:fillRect/>
          </a:stretch>
        </p:blipFill>
        <p:spPr>
          <a:xfrm>
            <a:off x="11802826" y="3984705"/>
            <a:ext cx="4139355" cy="5303608"/>
          </a:xfrm>
          <a:prstGeom prst="rect">
            <a:avLst/>
          </a:prstGeom>
        </p:spPr>
      </p:pic>
      <p:pic>
        <p:nvPicPr>
          <p:cNvPr id="11" name="Picture 11"/>
          <p:cNvPicPr>
            <a:picLocks noChangeAspect="1"/>
          </p:cNvPicPr>
          <p:nvPr/>
        </p:nvPicPr>
        <p:blipFill>
          <a:blip r:embed="rId9"/>
          <a:srcRect t="4433" b="34924"/>
          <a:stretch>
            <a:fillRect/>
          </a:stretch>
        </p:blipFill>
        <p:spPr>
          <a:xfrm>
            <a:off x="7123488" y="3984705"/>
            <a:ext cx="4041024" cy="530360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74669" y="7408395"/>
            <a:ext cx="1674487" cy="862361"/>
          </a:xfrm>
          <a:prstGeom prst="rect">
            <a:avLst/>
          </a:prstGeom>
        </p:spPr>
      </p:pic>
      <p:grpSp>
        <p:nvGrpSpPr>
          <p:cNvPr id="13" name="Group 13"/>
          <p:cNvGrpSpPr/>
          <p:nvPr/>
        </p:nvGrpSpPr>
        <p:grpSpPr>
          <a:xfrm>
            <a:off x="7416253" y="7756731"/>
            <a:ext cx="3587420" cy="790584"/>
            <a:chOff x="0" y="0"/>
            <a:chExt cx="944835" cy="208220"/>
          </a:xfrm>
        </p:grpSpPr>
        <p:sp>
          <p:nvSpPr>
            <p:cNvPr id="14" name="Freeform 14"/>
            <p:cNvSpPr/>
            <p:nvPr/>
          </p:nvSpPr>
          <p:spPr>
            <a:xfrm>
              <a:off x="0" y="0"/>
              <a:ext cx="944835" cy="208220"/>
            </a:xfrm>
            <a:custGeom>
              <a:avLst/>
              <a:gdLst/>
              <a:ahLst/>
              <a:cxnLst/>
              <a:rect l="l" t="t" r="r" b="b"/>
              <a:pathLst>
                <a:path w="944835" h="208220">
                  <a:moveTo>
                    <a:pt x="0" y="0"/>
                  </a:moveTo>
                  <a:lnTo>
                    <a:pt x="944835" y="0"/>
                  </a:lnTo>
                  <a:lnTo>
                    <a:pt x="944835" y="208220"/>
                  </a:lnTo>
                  <a:lnTo>
                    <a:pt x="0" y="208220"/>
                  </a:lnTo>
                  <a:close/>
                </a:path>
              </a:pathLst>
            </a:custGeom>
            <a:solidFill>
              <a:srgbClr val="FDB137">
                <a:alpha val="30980"/>
              </a:srgbClr>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3141"/>
                </a:lnSpc>
              </a:pPr>
              <a:endParaRPr/>
            </a:p>
          </p:txBody>
        </p:sp>
      </p:grpSp>
      <p:sp>
        <p:nvSpPr>
          <p:cNvPr id="16" name="TextBox 16"/>
          <p:cNvSpPr txBox="1"/>
          <p:nvPr/>
        </p:nvSpPr>
        <p:spPr>
          <a:xfrm>
            <a:off x="2580865" y="667549"/>
            <a:ext cx="12996628" cy="2190984"/>
          </a:xfrm>
          <a:prstGeom prst="rect">
            <a:avLst/>
          </a:prstGeom>
        </p:spPr>
        <p:txBody>
          <a:bodyPr wrap="square" lIns="0" tIns="0" rIns="0" bIns="0" rtlCol="0" anchor="t">
            <a:spAutoFit/>
          </a:bodyPr>
          <a:lstStyle/>
          <a:p>
            <a:pPr algn="ctr">
              <a:lnSpc>
                <a:spcPts val="8680"/>
              </a:lnSpc>
            </a:pPr>
            <a:r>
              <a:rPr lang="en-US" sz="6200" dirty="0">
                <a:solidFill>
                  <a:srgbClr val="000000"/>
                </a:solidFill>
                <a:latin typeface="Garet 2 Bold"/>
              </a:rPr>
              <a:t>SOCIAL MEDIA PLATFORMS ARE </a:t>
            </a:r>
          </a:p>
          <a:p>
            <a:pPr algn="ctr">
              <a:lnSpc>
                <a:spcPts val="8680"/>
              </a:lnSpc>
            </a:pPr>
            <a:r>
              <a:rPr lang="en-US" sz="6200" dirty="0">
                <a:solidFill>
                  <a:srgbClr val="000000"/>
                </a:solidFill>
                <a:latin typeface="Garet 2 Bold"/>
              </a:rPr>
              <a:t>AWARE OF MISINFORMATION</a:t>
            </a:r>
          </a:p>
        </p:txBody>
      </p:sp>
      <p:grpSp>
        <p:nvGrpSpPr>
          <p:cNvPr id="17" name="Group 17"/>
          <p:cNvGrpSpPr/>
          <p:nvPr/>
        </p:nvGrpSpPr>
        <p:grpSpPr>
          <a:xfrm>
            <a:off x="12113898" y="7480173"/>
            <a:ext cx="3587420" cy="790584"/>
            <a:chOff x="0" y="0"/>
            <a:chExt cx="944835" cy="208220"/>
          </a:xfrm>
        </p:grpSpPr>
        <p:sp>
          <p:nvSpPr>
            <p:cNvPr id="18" name="Freeform 18"/>
            <p:cNvSpPr/>
            <p:nvPr/>
          </p:nvSpPr>
          <p:spPr>
            <a:xfrm>
              <a:off x="0" y="0"/>
              <a:ext cx="944835" cy="208220"/>
            </a:xfrm>
            <a:custGeom>
              <a:avLst/>
              <a:gdLst/>
              <a:ahLst/>
              <a:cxnLst/>
              <a:rect l="l" t="t" r="r" b="b"/>
              <a:pathLst>
                <a:path w="944835" h="208220">
                  <a:moveTo>
                    <a:pt x="0" y="0"/>
                  </a:moveTo>
                  <a:lnTo>
                    <a:pt x="944835" y="0"/>
                  </a:lnTo>
                  <a:lnTo>
                    <a:pt x="944835" y="208220"/>
                  </a:lnTo>
                  <a:lnTo>
                    <a:pt x="0" y="208220"/>
                  </a:lnTo>
                  <a:close/>
                </a:path>
              </a:pathLst>
            </a:custGeom>
            <a:solidFill>
              <a:srgbClr val="FDB137">
                <a:alpha val="30980"/>
              </a:srgbClr>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3141"/>
                </a:lnSpc>
              </a:pPr>
              <a:endParaRPr/>
            </a:p>
          </p:txBody>
        </p:sp>
      </p:grpSp>
      <p:sp>
        <p:nvSpPr>
          <p:cNvPr id="20" name="TextBox 20"/>
          <p:cNvSpPr txBox="1"/>
          <p:nvPr/>
        </p:nvSpPr>
        <p:spPr>
          <a:xfrm>
            <a:off x="1462980" y="7679188"/>
            <a:ext cx="882700" cy="339826"/>
          </a:xfrm>
          <a:prstGeom prst="rect">
            <a:avLst/>
          </a:prstGeom>
        </p:spPr>
        <p:txBody>
          <a:bodyPr lIns="0" tIns="0" rIns="0" bIns="0" rtlCol="0" anchor="t">
            <a:spAutoFit/>
          </a:bodyPr>
          <a:lstStyle/>
          <a:p>
            <a:pPr algn="ctr">
              <a:lnSpc>
                <a:spcPts val="1300"/>
              </a:lnSpc>
            </a:pPr>
            <a:r>
              <a:rPr lang="en-US" sz="1313">
                <a:solidFill>
                  <a:srgbClr val="FFFFFF"/>
                </a:solidFill>
                <a:latin typeface="Garet 2"/>
              </a:rPr>
              <a:t>Birdwatch</a:t>
            </a:r>
          </a:p>
          <a:p>
            <a:pPr algn="ctr">
              <a:lnSpc>
                <a:spcPts val="1300"/>
              </a:lnSpc>
            </a:pPr>
            <a:r>
              <a:rPr lang="en-US" sz="1313">
                <a:solidFill>
                  <a:srgbClr val="FFFFFF"/>
                </a:solidFill>
                <a:latin typeface="Garet 2"/>
              </a:rPr>
              <a:t>Note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A686A"/>
        </a:solidFill>
        <a:effectLst/>
      </p:bgPr>
    </p:bg>
    <p:spTree>
      <p:nvGrpSpPr>
        <p:cNvPr id="1" name=""/>
        <p:cNvGrpSpPr/>
        <p:nvPr/>
      </p:nvGrpSpPr>
      <p:grpSpPr>
        <a:xfrm>
          <a:off x="0" y="0"/>
          <a:ext cx="0" cy="0"/>
          <a:chOff x="0" y="0"/>
          <a:chExt cx="0" cy="0"/>
        </a:xfrm>
      </p:grpSpPr>
      <p:grpSp>
        <p:nvGrpSpPr>
          <p:cNvPr id="2" name="Group 2"/>
          <p:cNvGrpSpPr/>
          <p:nvPr/>
        </p:nvGrpSpPr>
        <p:grpSpPr>
          <a:xfrm>
            <a:off x="1274669" y="570600"/>
            <a:ext cx="15738661" cy="2722466"/>
            <a:chOff x="0" y="0"/>
            <a:chExt cx="5354292" cy="926183"/>
          </a:xfrm>
        </p:grpSpPr>
        <p:sp>
          <p:nvSpPr>
            <p:cNvPr id="3" name="Freeform 3"/>
            <p:cNvSpPr/>
            <p:nvPr/>
          </p:nvSpPr>
          <p:spPr>
            <a:xfrm>
              <a:off x="92710" y="106680"/>
              <a:ext cx="5250152" cy="806803"/>
            </a:xfrm>
            <a:custGeom>
              <a:avLst/>
              <a:gdLst/>
              <a:ahLst/>
              <a:cxnLst/>
              <a:rect l="l" t="t" r="r" b="b"/>
              <a:pathLst>
                <a:path w="5250152" h="806803">
                  <a:moveTo>
                    <a:pt x="5223483" y="617573"/>
                  </a:moveTo>
                  <a:cubicBezTo>
                    <a:pt x="5223483" y="705203"/>
                    <a:pt x="5147283" y="776323"/>
                    <a:pt x="5066002" y="776323"/>
                  </a:cubicBezTo>
                  <a:lnTo>
                    <a:pt x="66040" y="776323"/>
                  </a:lnTo>
                  <a:cubicBezTo>
                    <a:pt x="43180" y="776323"/>
                    <a:pt x="20320" y="771243"/>
                    <a:pt x="0" y="762353"/>
                  </a:cubicBezTo>
                  <a:cubicBezTo>
                    <a:pt x="26670" y="790293"/>
                    <a:pt x="63500" y="806803"/>
                    <a:pt x="127590" y="806803"/>
                  </a:cubicBezTo>
                  <a:lnTo>
                    <a:pt x="5104102" y="806803"/>
                  </a:lnTo>
                  <a:cubicBezTo>
                    <a:pt x="5184112" y="806803"/>
                    <a:pt x="5250152" y="740763"/>
                    <a:pt x="5250152" y="660753"/>
                  </a:cubicBezTo>
                  <a:lnTo>
                    <a:pt x="5250152" y="95250"/>
                  </a:lnTo>
                  <a:cubicBezTo>
                    <a:pt x="5250152" y="58420"/>
                    <a:pt x="5236183" y="25400"/>
                    <a:pt x="5214592" y="0"/>
                  </a:cubicBezTo>
                  <a:cubicBezTo>
                    <a:pt x="5220942" y="16510"/>
                    <a:pt x="5223483" y="34290"/>
                    <a:pt x="5223483" y="52070"/>
                  </a:cubicBezTo>
                  <a:lnTo>
                    <a:pt x="5223483" y="617573"/>
                  </a:lnTo>
                  <a:lnTo>
                    <a:pt x="5223483" y="617573"/>
                  </a:lnTo>
                  <a:close/>
                </a:path>
              </a:pathLst>
            </a:custGeom>
            <a:solidFill>
              <a:srgbClr val="FDB137"/>
            </a:solidFill>
          </p:spPr>
        </p:sp>
        <p:sp>
          <p:nvSpPr>
            <p:cNvPr id="4" name="Freeform 4"/>
            <p:cNvSpPr/>
            <p:nvPr/>
          </p:nvSpPr>
          <p:spPr>
            <a:xfrm>
              <a:off x="12700" y="12700"/>
              <a:ext cx="5289522" cy="857603"/>
            </a:xfrm>
            <a:custGeom>
              <a:avLst/>
              <a:gdLst/>
              <a:ahLst/>
              <a:cxnLst/>
              <a:rect l="l" t="t" r="r" b="b"/>
              <a:pathLst>
                <a:path w="5289522" h="857603">
                  <a:moveTo>
                    <a:pt x="146050" y="857603"/>
                  </a:moveTo>
                  <a:lnTo>
                    <a:pt x="5143472" y="857603"/>
                  </a:lnTo>
                  <a:cubicBezTo>
                    <a:pt x="5223483" y="857603"/>
                    <a:pt x="5289522" y="791563"/>
                    <a:pt x="5289522" y="711553"/>
                  </a:cubicBezTo>
                  <a:lnTo>
                    <a:pt x="5289522" y="146050"/>
                  </a:lnTo>
                  <a:cubicBezTo>
                    <a:pt x="5289522" y="66040"/>
                    <a:pt x="5223483" y="0"/>
                    <a:pt x="5143472" y="0"/>
                  </a:cubicBezTo>
                  <a:lnTo>
                    <a:pt x="146050" y="0"/>
                  </a:lnTo>
                  <a:cubicBezTo>
                    <a:pt x="66040" y="0"/>
                    <a:pt x="0" y="66040"/>
                    <a:pt x="0" y="146050"/>
                  </a:cubicBezTo>
                  <a:lnTo>
                    <a:pt x="0" y="711553"/>
                  </a:lnTo>
                  <a:cubicBezTo>
                    <a:pt x="0" y="792833"/>
                    <a:pt x="66040" y="857603"/>
                    <a:pt x="146050" y="857603"/>
                  </a:cubicBezTo>
                  <a:close/>
                </a:path>
              </a:pathLst>
            </a:custGeom>
            <a:solidFill>
              <a:srgbClr val="F9F8F3"/>
            </a:solidFill>
          </p:spPr>
        </p:sp>
        <p:sp>
          <p:nvSpPr>
            <p:cNvPr id="5" name="Freeform 5"/>
            <p:cNvSpPr/>
            <p:nvPr/>
          </p:nvSpPr>
          <p:spPr>
            <a:xfrm>
              <a:off x="0" y="0"/>
              <a:ext cx="5354293" cy="926183"/>
            </a:xfrm>
            <a:custGeom>
              <a:avLst/>
              <a:gdLst/>
              <a:ahLst/>
              <a:cxnLst/>
              <a:rect l="l" t="t" r="r" b="b"/>
              <a:pathLst>
                <a:path w="5354293" h="926183">
                  <a:moveTo>
                    <a:pt x="5290793" y="74930"/>
                  </a:moveTo>
                  <a:cubicBezTo>
                    <a:pt x="5262852" y="30480"/>
                    <a:pt x="5213322" y="0"/>
                    <a:pt x="5156172" y="0"/>
                  </a:cubicBezTo>
                  <a:lnTo>
                    <a:pt x="158750" y="0"/>
                  </a:lnTo>
                  <a:cubicBezTo>
                    <a:pt x="71120" y="0"/>
                    <a:pt x="0" y="71120"/>
                    <a:pt x="0" y="158750"/>
                  </a:cubicBezTo>
                  <a:lnTo>
                    <a:pt x="0" y="724253"/>
                  </a:lnTo>
                  <a:cubicBezTo>
                    <a:pt x="0" y="776323"/>
                    <a:pt x="25400" y="822043"/>
                    <a:pt x="63500" y="851253"/>
                  </a:cubicBezTo>
                  <a:cubicBezTo>
                    <a:pt x="91440" y="895703"/>
                    <a:pt x="140970" y="926183"/>
                    <a:pt x="225229" y="926183"/>
                  </a:cubicBezTo>
                  <a:lnTo>
                    <a:pt x="5195543" y="926183"/>
                  </a:lnTo>
                  <a:cubicBezTo>
                    <a:pt x="5283172" y="926183"/>
                    <a:pt x="5354293" y="855063"/>
                    <a:pt x="5354293" y="767433"/>
                  </a:cubicBezTo>
                  <a:lnTo>
                    <a:pt x="5354293" y="201930"/>
                  </a:lnTo>
                  <a:cubicBezTo>
                    <a:pt x="5354293" y="149860"/>
                    <a:pt x="5328893" y="104140"/>
                    <a:pt x="5290793" y="74930"/>
                  </a:cubicBezTo>
                  <a:close/>
                  <a:moveTo>
                    <a:pt x="12700" y="724253"/>
                  </a:moveTo>
                  <a:lnTo>
                    <a:pt x="12700" y="158750"/>
                  </a:lnTo>
                  <a:cubicBezTo>
                    <a:pt x="12700" y="78740"/>
                    <a:pt x="78740" y="12700"/>
                    <a:pt x="158750" y="12700"/>
                  </a:cubicBezTo>
                  <a:lnTo>
                    <a:pt x="5156172" y="12700"/>
                  </a:lnTo>
                  <a:cubicBezTo>
                    <a:pt x="5236183" y="12700"/>
                    <a:pt x="5302222" y="78740"/>
                    <a:pt x="5302222" y="158750"/>
                  </a:cubicBezTo>
                  <a:lnTo>
                    <a:pt x="5302222" y="724253"/>
                  </a:lnTo>
                  <a:cubicBezTo>
                    <a:pt x="5302222" y="804263"/>
                    <a:pt x="5236183" y="870303"/>
                    <a:pt x="5156172" y="870303"/>
                  </a:cubicBezTo>
                  <a:lnTo>
                    <a:pt x="158750" y="870303"/>
                  </a:lnTo>
                  <a:cubicBezTo>
                    <a:pt x="78740" y="870303"/>
                    <a:pt x="12700" y="805533"/>
                    <a:pt x="12700" y="724253"/>
                  </a:cubicBezTo>
                  <a:close/>
                  <a:moveTo>
                    <a:pt x="5342863" y="767433"/>
                  </a:moveTo>
                  <a:cubicBezTo>
                    <a:pt x="5342863" y="847443"/>
                    <a:pt x="5275552" y="913483"/>
                    <a:pt x="5195543" y="913483"/>
                  </a:cubicBezTo>
                  <a:lnTo>
                    <a:pt x="225229" y="913483"/>
                  </a:lnTo>
                  <a:cubicBezTo>
                    <a:pt x="157480" y="913483"/>
                    <a:pt x="120650" y="896973"/>
                    <a:pt x="93980" y="869033"/>
                  </a:cubicBezTo>
                  <a:cubicBezTo>
                    <a:pt x="114300" y="877923"/>
                    <a:pt x="135890" y="883003"/>
                    <a:pt x="160020" y="883003"/>
                  </a:cubicBezTo>
                  <a:lnTo>
                    <a:pt x="5157443" y="883003"/>
                  </a:lnTo>
                  <a:cubicBezTo>
                    <a:pt x="5245072" y="883003"/>
                    <a:pt x="5316193" y="811883"/>
                    <a:pt x="5316193" y="724253"/>
                  </a:cubicBezTo>
                  <a:lnTo>
                    <a:pt x="5316193" y="158750"/>
                  </a:lnTo>
                  <a:cubicBezTo>
                    <a:pt x="5316193" y="140970"/>
                    <a:pt x="5312383" y="123190"/>
                    <a:pt x="5307302" y="106680"/>
                  </a:cubicBezTo>
                  <a:cubicBezTo>
                    <a:pt x="5328893" y="132080"/>
                    <a:pt x="5342863" y="165100"/>
                    <a:pt x="5342863" y="201930"/>
                  </a:cubicBezTo>
                  <a:lnTo>
                    <a:pt x="5342863" y="767433"/>
                  </a:lnTo>
                  <a:cubicBezTo>
                    <a:pt x="5342863" y="767433"/>
                    <a:pt x="5342863" y="767433"/>
                    <a:pt x="5342863" y="767433"/>
                  </a:cubicBezTo>
                  <a:close/>
                </a:path>
              </a:pathLst>
            </a:custGeom>
            <a:solidFill>
              <a:srgbClr val="FDB137"/>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081" y="-514253"/>
            <a:ext cx="3035761" cy="3085907"/>
          </a:xfrm>
          <a:prstGeom prst="rect">
            <a:avLst/>
          </a:prstGeom>
        </p:spPr>
      </p:pic>
      <p:grpSp>
        <p:nvGrpSpPr>
          <p:cNvPr id="7" name="Group 7"/>
          <p:cNvGrpSpPr/>
          <p:nvPr/>
        </p:nvGrpSpPr>
        <p:grpSpPr>
          <a:xfrm>
            <a:off x="827799" y="4352249"/>
            <a:ext cx="4285713" cy="4086090"/>
            <a:chOff x="0" y="0"/>
            <a:chExt cx="5714284" cy="5448120"/>
          </a:xfrm>
        </p:grpSpPr>
        <p:pic>
          <p:nvPicPr>
            <p:cNvPr id="8" name="Picture 8"/>
            <p:cNvPicPr>
              <a:picLocks noChangeAspect="1"/>
            </p:cNvPicPr>
            <p:nvPr/>
          </p:nvPicPr>
          <p:blipFill>
            <a:blip r:embed="rId5"/>
            <a:srcRect t="3604" b="52342"/>
            <a:stretch>
              <a:fillRect/>
            </a:stretch>
          </p:blipFill>
          <p:spPr>
            <a:xfrm>
              <a:off x="0" y="0"/>
              <a:ext cx="5714284" cy="5448120"/>
            </a:xfrm>
            <a:prstGeom prst="rect">
              <a:avLst/>
            </a:prstGeom>
          </p:spPr>
        </p:pic>
        <p:grpSp>
          <p:nvGrpSpPr>
            <p:cNvPr id="9" name="Group 9"/>
            <p:cNvGrpSpPr/>
            <p:nvPr/>
          </p:nvGrpSpPr>
          <p:grpSpPr>
            <a:xfrm>
              <a:off x="559388" y="1585794"/>
              <a:ext cx="1932313" cy="420716"/>
              <a:chOff x="0" y="0"/>
              <a:chExt cx="356113" cy="77535"/>
            </a:xfrm>
          </p:grpSpPr>
          <p:sp>
            <p:nvSpPr>
              <p:cNvPr id="10" name="Freeform 10"/>
              <p:cNvSpPr/>
              <p:nvPr/>
            </p:nvSpPr>
            <p:spPr>
              <a:xfrm>
                <a:off x="0" y="0"/>
                <a:ext cx="356113" cy="77535"/>
              </a:xfrm>
              <a:custGeom>
                <a:avLst/>
                <a:gdLst/>
                <a:ahLst/>
                <a:cxnLst/>
                <a:rect l="l" t="t" r="r" b="b"/>
                <a:pathLst>
                  <a:path w="356113" h="77535">
                    <a:moveTo>
                      <a:pt x="0" y="0"/>
                    </a:moveTo>
                    <a:lnTo>
                      <a:pt x="356113" y="0"/>
                    </a:lnTo>
                    <a:lnTo>
                      <a:pt x="356113" y="77535"/>
                    </a:lnTo>
                    <a:lnTo>
                      <a:pt x="0" y="77535"/>
                    </a:lnTo>
                    <a:close/>
                  </a:path>
                </a:pathLst>
              </a:custGeom>
              <a:solidFill>
                <a:srgbClr val="FDB137">
                  <a:alpha val="30980"/>
                </a:srgbClr>
              </a:solidFill>
            </p:spPr>
          </p:sp>
          <p:sp>
            <p:nvSpPr>
              <p:cNvPr id="11" name="TextBox 11"/>
              <p:cNvSpPr txBox="1"/>
              <p:nvPr/>
            </p:nvSpPr>
            <p:spPr>
              <a:xfrm>
                <a:off x="0" y="-47625"/>
                <a:ext cx="812800" cy="860425"/>
              </a:xfrm>
              <a:prstGeom prst="rect">
                <a:avLst/>
              </a:prstGeom>
            </p:spPr>
            <p:txBody>
              <a:bodyPr lIns="72554" tIns="72554" rIns="72554" bIns="72554" rtlCol="0" anchor="ctr"/>
              <a:lstStyle/>
              <a:p>
                <a:pPr algn="ctr">
                  <a:lnSpc>
                    <a:spcPts val="3367"/>
                  </a:lnSpc>
                </a:pPr>
                <a:endParaRPr/>
              </a:p>
            </p:txBody>
          </p:sp>
        </p:grpSp>
      </p:grpSp>
      <p:grpSp>
        <p:nvGrpSpPr>
          <p:cNvPr id="12" name="Group 12"/>
          <p:cNvGrpSpPr/>
          <p:nvPr/>
        </p:nvGrpSpPr>
        <p:grpSpPr>
          <a:xfrm>
            <a:off x="5331986" y="3828084"/>
            <a:ext cx="4328101" cy="5430216"/>
            <a:chOff x="0" y="0"/>
            <a:chExt cx="5770801" cy="7240288"/>
          </a:xfrm>
        </p:grpSpPr>
        <p:pic>
          <p:nvPicPr>
            <p:cNvPr id="13" name="Picture 13"/>
            <p:cNvPicPr>
              <a:picLocks noChangeAspect="1"/>
            </p:cNvPicPr>
            <p:nvPr/>
          </p:nvPicPr>
          <p:blipFill>
            <a:blip r:embed="rId6"/>
            <a:srcRect t="4416" b="37611"/>
            <a:stretch>
              <a:fillRect/>
            </a:stretch>
          </p:blipFill>
          <p:spPr>
            <a:xfrm>
              <a:off x="0" y="0"/>
              <a:ext cx="5770801" cy="7240288"/>
            </a:xfrm>
            <a:prstGeom prst="rect">
              <a:avLst/>
            </a:prstGeom>
          </p:spPr>
        </p:pic>
        <p:grpSp>
          <p:nvGrpSpPr>
            <p:cNvPr id="14" name="Group 14"/>
            <p:cNvGrpSpPr/>
            <p:nvPr/>
          </p:nvGrpSpPr>
          <p:grpSpPr>
            <a:xfrm>
              <a:off x="942640" y="124458"/>
              <a:ext cx="1942761" cy="469914"/>
              <a:chOff x="0" y="0"/>
              <a:chExt cx="339189" cy="82043"/>
            </a:xfrm>
          </p:grpSpPr>
          <p:sp>
            <p:nvSpPr>
              <p:cNvPr id="15" name="Freeform 15"/>
              <p:cNvSpPr/>
              <p:nvPr/>
            </p:nvSpPr>
            <p:spPr>
              <a:xfrm>
                <a:off x="0" y="0"/>
                <a:ext cx="339189" cy="82043"/>
              </a:xfrm>
              <a:custGeom>
                <a:avLst/>
                <a:gdLst/>
                <a:ahLst/>
                <a:cxnLst/>
                <a:rect l="l" t="t" r="r" b="b"/>
                <a:pathLst>
                  <a:path w="339189" h="82043">
                    <a:moveTo>
                      <a:pt x="0" y="0"/>
                    </a:moveTo>
                    <a:lnTo>
                      <a:pt x="339189" y="0"/>
                    </a:lnTo>
                    <a:lnTo>
                      <a:pt x="339189" y="82043"/>
                    </a:lnTo>
                    <a:lnTo>
                      <a:pt x="0" y="82043"/>
                    </a:lnTo>
                    <a:close/>
                  </a:path>
                </a:pathLst>
              </a:custGeom>
              <a:solidFill>
                <a:srgbClr val="FDB137">
                  <a:alpha val="30980"/>
                </a:srgbClr>
              </a:solidFill>
            </p:spPr>
          </p:sp>
          <p:sp>
            <p:nvSpPr>
              <p:cNvPr id="16" name="TextBox 16"/>
              <p:cNvSpPr txBox="1"/>
              <p:nvPr/>
            </p:nvSpPr>
            <p:spPr>
              <a:xfrm>
                <a:off x="0" y="-47625"/>
                <a:ext cx="812800" cy="860425"/>
              </a:xfrm>
              <a:prstGeom prst="rect">
                <a:avLst/>
              </a:prstGeom>
            </p:spPr>
            <p:txBody>
              <a:bodyPr lIns="59103" tIns="59103" rIns="59103" bIns="59103" rtlCol="0" anchor="ctr"/>
              <a:lstStyle/>
              <a:p>
                <a:pPr algn="ctr">
                  <a:lnSpc>
                    <a:spcPts val="3554"/>
                  </a:lnSpc>
                </a:pPr>
                <a:endParaRPr/>
              </a:p>
            </p:txBody>
          </p:sp>
        </p:grpSp>
      </p:grpSp>
      <p:grpSp>
        <p:nvGrpSpPr>
          <p:cNvPr id="17" name="Group 17"/>
          <p:cNvGrpSpPr/>
          <p:nvPr/>
        </p:nvGrpSpPr>
        <p:grpSpPr>
          <a:xfrm>
            <a:off x="10186963" y="3531927"/>
            <a:ext cx="3764121" cy="2909100"/>
            <a:chOff x="0" y="0"/>
            <a:chExt cx="5018828" cy="3878801"/>
          </a:xfrm>
        </p:grpSpPr>
        <p:pic>
          <p:nvPicPr>
            <p:cNvPr id="18" name="Picture 18"/>
            <p:cNvPicPr>
              <a:picLocks noChangeAspect="1"/>
            </p:cNvPicPr>
            <p:nvPr/>
          </p:nvPicPr>
          <p:blipFill>
            <a:blip r:embed="rId7"/>
            <a:srcRect l="14420" t="48797" b="20642"/>
            <a:stretch>
              <a:fillRect/>
            </a:stretch>
          </p:blipFill>
          <p:spPr>
            <a:xfrm>
              <a:off x="0" y="0"/>
              <a:ext cx="5018828" cy="3878801"/>
            </a:xfrm>
            <a:prstGeom prst="rect">
              <a:avLst/>
            </a:prstGeom>
          </p:spPr>
        </p:pic>
        <p:grpSp>
          <p:nvGrpSpPr>
            <p:cNvPr id="19" name="Group 19"/>
            <p:cNvGrpSpPr/>
            <p:nvPr/>
          </p:nvGrpSpPr>
          <p:grpSpPr>
            <a:xfrm>
              <a:off x="1232170" y="3389380"/>
              <a:ext cx="2232790" cy="455449"/>
              <a:chOff x="0" y="0"/>
              <a:chExt cx="380109" cy="77535"/>
            </a:xfrm>
          </p:grpSpPr>
          <p:sp>
            <p:nvSpPr>
              <p:cNvPr id="20" name="Freeform 20"/>
              <p:cNvSpPr/>
              <p:nvPr/>
            </p:nvSpPr>
            <p:spPr>
              <a:xfrm>
                <a:off x="0" y="0"/>
                <a:ext cx="380109" cy="77535"/>
              </a:xfrm>
              <a:custGeom>
                <a:avLst/>
                <a:gdLst/>
                <a:ahLst/>
                <a:cxnLst/>
                <a:rect l="l" t="t" r="r" b="b"/>
                <a:pathLst>
                  <a:path w="380109" h="77535">
                    <a:moveTo>
                      <a:pt x="0" y="0"/>
                    </a:moveTo>
                    <a:lnTo>
                      <a:pt x="380109" y="0"/>
                    </a:lnTo>
                    <a:lnTo>
                      <a:pt x="380109" y="77535"/>
                    </a:lnTo>
                    <a:lnTo>
                      <a:pt x="0" y="77535"/>
                    </a:lnTo>
                    <a:close/>
                  </a:path>
                </a:pathLst>
              </a:custGeom>
              <a:solidFill>
                <a:srgbClr val="FDB137">
                  <a:alpha val="30980"/>
                </a:srgbClr>
              </a:solidFill>
            </p:spPr>
          </p:sp>
          <p:sp>
            <p:nvSpPr>
              <p:cNvPr id="21" name="TextBox 21"/>
              <p:cNvSpPr txBox="1"/>
              <p:nvPr/>
            </p:nvSpPr>
            <p:spPr>
              <a:xfrm>
                <a:off x="0" y="-57150"/>
                <a:ext cx="812800" cy="869950"/>
              </a:xfrm>
              <a:prstGeom prst="rect">
                <a:avLst/>
              </a:prstGeom>
            </p:spPr>
            <p:txBody>
              <a:bodyPr lIns="57349" tIns="57349" rIns="57349" bIns="57349" rtlCol="0" anchor="ctr"/>
              <a:lstStyle/>
              <a:p>
                <a:pPr algn="ctr">
                  <a:lnSpc>
                    <a:spcPts val="3645"/>
                  </a:lnSpc>
                </a:pPr>
                <a:endParaRPr/>
              </a:p>
            </p:txBody>
          </p:sp>
        </p:grpSp>
      </p:grpSp>
      <p:sp>
        <p:nvSpPr>
          <p:cNvPr id="22" name="TextBox 22"/>
          <p:cNvSpPr txBox="1"/>
          <p:nvPr/>
        </p:nvSpPr>
        <p:spPr>
          <a:xfrm>
            <a:off x="4470995" y="923279"/>
            <a:ext cx="9346010" cy="1028697"/>
          </a:xfrm>
          <a:prstGeom prst="rect">
            <a:avLst/>
          </a:prstGeom>
        </p:spPr>
        <p:txBody>
          <a:bodyPr lIns="0" tIns="0" rIns="0" bIns="0" rtlCol="0" anchor="t">
            <a:spAutoFit/>
          </a:bodyPr>
          <a:lstStyle/>
          <a:p>
            <a:pPr algn="ctr">
              <a:lnSpc>
                <a:spcPts val="8400"/>
              </a:lnSpc>
            </a:pPr>
            <a:r>
              <a:rPr lang="en-US" sz="6000" dirty="0">
                <a:solidFill>
                  <a:srgbClr val="000000"/>
                </a:solidFill>
                <a:latin typeface="Garet 2 Bold"/>
              </a:rPr>
              <a:t>FLAWS IN THE SYSTEMS</a:t>
            </a:r>
          </a:p>
        </p:txBody>
      </p:sp>
      <p:grpSp>
        <p:nvGrpSpPr>
          <p:cNvPr id="23" name="Group 23"/>
          <p:cNvGrpSpPr/>
          <p:nvPr/>
        </p:nvGrpSpPr>
        <p:grpSpPr>
          <a:xfrm>
            <a:off x="2797257" y="10218934"/>
            <a:ext cx="1629268" cy="332342"/>
            <a:chOff x="0" y="0"/>
            <a:chExt cx="380109" cy="77535"/>
          </a:xfrm>
        </p:grpSpPr>
        <p:sp>
          <p:nvSpPr>
            <p:cNvPr id="24" name="Freeform 24"/>
            <p:cNvSpPr/>
            <p:nvPr/>
          </p:nvSpPr>
          <p:spPr>
            <a:xfrm>
              <a:off x="0" y="0"/>
              <a:ext cx="380109" cy="77535"/>
            </a:xfrm>
            <a:custGeom>
              <a:avLst/>
              <a:gdLst/>
              <a:ahLst/>
              <a:cxnLst/>
              <a:rect l="l" t="t" r="r" b="b"/>
              <a:pathLst>
                <a:path w="380109" h="77535">
                  <a:moveTo>
                    <a:pt x="0" y="0"/>
                  </a:moveTo>
                  <a:lnTo>
                    <a:pt x="380109" y="0"/>
                  </a:lnTo>
                  <a:lnTo>
                    <a:pt x="380109" y="77535"/>
                  </a:lnTo>
                  <a:lnTo>
                    <a:pt x="0" y="77535"/>
                  </a:lnTo>
                  <a:close/>
                </a:path>
              </a:pathLst>
            </a:custGeom>
            <a:solidFill>
              <a:srgbClr val="FDB137">
                <a:alpha val="30980"/>
              </a:srgbClr>
            </a:solidFill>
          </p:spPr>
        </p:sp>
        <p:sp>
          <p:nvSpPr>
            <p:cNvPr id="25" name="TextBox 25"/>
            <p:cNvSpPr txBox="1"/>
            <p:nvPr/>
          </p:nvSpPr>
          <p:spPr>
            <a:xfrm>
              <a:off x="0" y="-47625"/>
              <a:ext cx="812800" cy="860425"/>
            </a:xfrm>
            <a:prstGeom prst="rect">
              <a:avLst/>
            </a:prstGeom>
          </p:spPr>
          <p:txBody>
            <a:bodyPr lIns="57349" tIns="57349" rIns="57349" bIns="57349" rtlCol="0" anchor="ctr"/>
            <a:lstStyle/>
            <a:p>
              <a:pPr algn="ctr">
                <a:lnSpc>
                  <a:spcPts val="3546"/>
                </a:lnSpc>
              </a:pPr>
              <a:endParaRPr/>
            </a:p>
          </p:txBody>
        </p:sp>
      </p:grpSp>
      <p:grpSp>
        <p:nvGrpSpPr>
          <p:cNvPr id="26" name="Group 26"/>
          <p:cNvGrpSpPr/>
          <p:nvPr/>
        </p:nvGrpSpPr>
        <p:grpSpPr>
          <a:xfrm>
            <a:off x="10186963" y="6612478"/>
            <a:ext cx="3790274" cy="2917888"/>
            <a:chOff x="0" y="0"/>
            <a:chExt cx="5053699" cy="3890517"/>
          </a:xfrm>
        </p:grpSpPr>
        <p:pic>
          <p:nvPicPr>
            <p:cNvPr id="27" name="Picture 27"/>
            <p:cNvPicPr>
              <a:picLocks noChangeAspect="1"/>
            </p:cNvPicPr>
            <p:nvPr/>
          </p:nvPicPr>
          <p:blipFill>
            <a:blip r:embed="rId8"/>
            <a:srcRect l="13630" t="46909" b="22368"/>
            <a:stretch>
              <a:fillRect/>
            </a:stretch>
          </p:blipFill>
          <p:spPr>
            <a:xfrm>
              <a:off x="0" y="0"/>
              <a:ext cx="5053699" cy="3890517"/>
            </a:xfrm>
            <a:prstGeom prst="rect">
              <a:avLst/>
            </a:prstGeom>
          </p:spPr>
        </p:pic>
        <p:grpSp>
          <p:nvGrpSpPr>
            <p:cNvPr id="28" name="Group 28"/>
            <p:cNvGrpSpPr/>
            <p:nvPr/>
          </p:nvGrpSpPr>
          <p:grpSpPr>
            <a:xfrm>
              <a:off x="1269305" y="3332098"/>
              <a:ext cx="2248303" cy="458614"/>
              <a:chOff x="0" y="0"/>
              <a:chExt cx="380109" cy="77535"/>
            </a:xfrm>
          </p:grpSpPr>
          <p:sp>
            <p:nvSpPr>
              <p:cNvPr id="29" name="Freeform 29"/>
              <p:cNvSpPr/>
              <p:nvPr/>
            </p:nvSpPr>
            <p:spPr>
              <a:xfrm>
                <a:off x="0" y="0"/>
                <a:ext cx="380109" cy="77535"/>
              </a:xfrm>
              <a:custGeom>
                <a:avLst/>
                <a:gdLst/>
                <a:ahLst/>
                <a:cxnLst/>
                <a:rect l="l" t="t" r="r" b="b"/>
                <a:pathLst>
                  <a:path w="380109" h="77535">
                    <a:moveTo>
                      <a:pt x="0" y="0"/>
                    </a:moveTo>
                    <a:lnTo>
                      <a:pt x="380109" y="0"/>
                    </a:lnTo>
                    <a:lnTo>
                      <a:pt x="380109" y="77535"/>
                    </a:lnTo>
                    <a:lnTo>
                      <a:pt x="0" y="77535"/>
                    </a:lnTo>
                    <a:close/>
                  </a:path>
                </a:pathLst>
              </a:custGeom>
              <a:solidFill>
                <a:srgbClr val="FDB137">
                  <a:alpha val="30980"/>
                </a:srgbClr>
              </a:solidFill>
            </p:spPr>
          </p:sp>
          <p:sp>
            <p:nvSpPr>
              <p:cNvPr id="30" name="TextBox 30"/>
              <p:cNvSpPr txBox="1"/>
              <p:nvPr/>
            </p:nvSpPr>
            <p:spPr>
              <a:xfrm>
                <a:off x="0" y="-47625"/>
                <a:ext cx="812800" cy="860425"/>
              </a:xfrm>
              <a:prstGeom prst="rect">
                <a:avLst/>
              </a:prstGeom>
            </p:spPr>
            <p:txBody>
              <a:bodyPr lIns="57349" tIns="57349" rIns="57349" bIns="57349" rtlCol="0" anchor="ctr"/>
              <a:lstStyle/>
              <a:p>
                <a:pPr algn="ctr">
                  <a:lnSpc>
                    <a:spcPts val="3670"/>
                  </a:lnSpc>
                </a:pPr>
                <a:endParaRPr/>
              </a:p>
            </p:txBody>
          </p:sp>
        </p:grpSp>
      </p:grpSp>
      <p:grpSp>
        <p:nvGrpSpPr>
          <p:cNvPr id="31" name="Group 31"/>
          <p:cNvGrpSpPr/>
          <p:nvPr/>
        </p:nvGrpSpPr>
        <p:grpSpPr>
          <a:xfrm>
            <a:off x="14161207" y="3515804"/>
            <a:ext cx="3185722" cy="2925224"/>
            <a:chOff x="0" y="0"/>
            <a:chExt cx="4247629" cy="3900299"/>
          </a:xfrm>
        </p:grpSpPr>
        <p:pic>
          <p:nvPicPr>
            <p:cNvPr id="32" name="Picture 32"/>
            <p:cNvPicPr>
              <a:picLocks noChangeAspect="1"/>
            </p:cNvPicPr>
            <p:nvPr/>
          </p:nvPicPr>
          <p:blipFill>
            <a:blip r:embed="rId9"/>
            <a:srcRect l="12220" t="54188" b="8569"/>
            <a:stretch>
              <a:fillRect/>
            </a:stretch>
          </p:blipFill>
          <p:spPr>
            <a:xfrm>
              <a:off x="0" y="0"/>
              <a:ext cx="4247629" cy="3900299"/>
            </a:xfrm>
            <a:prstGeom prst="rect">
              <a:avLst/>
            </a:prstGeom>
          </p:spPr>
        </p:pic>
        <p:grpSp>
          <p:nvGrpSpPr>
            <p:cNvPr id="33" name="Group 33"/>
            <p:cNvGrpSpPr/>
            <p:nvPr/>
          </p:nvGrpSpPr>
          <p:grpSpPr>
            <a:xfrm>
              <a:off x="1173233" y="3401324"/>
              <a:ext cx="1719871" cy="371118"/>
              <a:chOff x="0" y="0"/>
              <a:chExt cx="288786" cy="62315"/>
            </a:xfrm>
          </p:grpSpPr>
          <p:sp>
            <p:nvSpPr>
              <p:cNvPr id="34" name="Freeform 34"/>
              <p:cNvSpPr/>
              <p:nvPr/>
            </p:nvSpPr>
            <p:spPr>
              <a:xfrm>
                <a:off x="0" y="0"/>
                <a:ext cx="288786" cy="62315"/>
              </a:xfrm>
              <a:custGeom>
                <a:avLst/>
                <a:gdLst/>
                <a:ahLst/>
                <a:cxnLst/>
                <a:rect l="l" t="t" r="r" b="b"/>
                <a:pathLst>
                  <a:path w="288786" h="62315">
                    <a:moveTo>
                      <a:pt x="0" y="0"/>
                    </a:moveTo>
                    <a:lnTo>
                      <a:pt x="288786" y="0"/>
                    </a:lnTo>
                    <a:lnTo>
                      <a:pt x="288786" y="62315"/>
                    </a:lnTo>
                    <a:lnTo>
                      <a:pt x="0" y="62315"/>
                    </a:lnTo>
                    <a:close/>
                  </a:path>
                </a:pathLst>
              </a:custGeom>
              <a:solidFill>
                <a:srgbClr val="FDB137">
                  <a:alpha val="30980"/>
                </a:srgbClr>
              </a:solidFill>
            </p:spPr>
          </p:sp>
          <p:sp>
            <p:nvSpPr>
              <p:cNvPr id="35" name="TextBox 35"/>
              <p:cNvSpPr txBox="1"/>
              <p:nvPr/>
            </p:nvSpPr>
            <p:spPr>
              <a:xfrm>
                <a:off x="0" y="-38100"/>
                <a:ext cx="812800" cy="850900"/>
              </a:xfrm>
              <a:prstGeom prst="rect">
                <a:avLst/>
              </a:prstGeom>
            </p:spPr>
            <p:txBody>
              <a:bodyPr lIns="57349" tIns="57349" rIns="57349" bIns="57349" rtlCol="0" anchor="ctr"/>
              <a:lstStyle/>
              <a:p>
                <a:pPr algn="ctr">
                  <a:lnSpc>
                    <a:spcPts val="3695"/>
                  </a:lnSpc>
                </a:pPr>
                <a:endParaRPr/>
              </a:p>
            </p:txBody>
          </p:sp>
        </p:grpSp>
      </p:grpSp>
      <p:grpSp>
        <p:nvGrpSpPr>
          <p:cNvPr id="36" name="Group 36"/>
          <p:cNvGrpSpPr/>
          <p:nvPr/>
        </p:nvGrpSpPr>
        <p:grpSpPr>
          <a:xfrm>
            <a:off x="14132632" y="6612478"/>
            <a:ext cx="3214297" cy="3493517"/>
            <a:chOff x="0" y="0"/>
            <a:chExt cx="4285729" cy="4658023"/>
          </a:xfrm>
        </p:grpSpPr>
        <p:pic>
          <p:nvPicPr>
            <p:cNvPr id="37" name="Picture 37"/>
            <p:cNvPicPr>
              <a:picLocks noChangeAspect="1"/>
            </p:cNvPicPr>
            <p:nvPr/>
          </p:nvPicPr>
          <p:blipFill>
            <a:blip r:embed="rId10"/>
            <a:srcRect l="13868" t="42706" b="14039"/>
            <a:stretch>
              <a:fillRect/>
            </a:stretch>
          </p:blipFill>
          <p:spPr>
            <a:xfrm>
              <a:off x="0" y="0"/>
              <a:ext cx="4285729" cy="4658023"/>
            </a:xfrm>
            <a:prstGeom prst="rect">
              <a:avLst/>
            </a:prstGeom>
          </p:spPr>
        </p:pic>
        <p:grpSp>
          <p:nvGrpSpPr>
            <p:cNvPr id="38" name="Group 38"/>
            <p:cNvGrpSpPr/>
            <p:nvPr/>
          </p:nvGrpSpPr>
          <p:grpSpPr>
            <a:xfrm>
              <a:off x="1063957" y="4118713"/>
              <a:ext cx="1912441" cy="397865"/>
              <a:chOff x="0" y="0"/>
              <a:chExt cx="319769" cy="66525"/>
            </a:xfrm>
          </p:grpSpPr>
          <p:sp>
            <p:nvSpPr>
              <p:cNvPr id="39" name="Freeform 39"/>
              <p:cNvSpPr/>
              <p:nvPr/>
            </p:nvSpPr>
            <p:spPr>
              <a:xfrm>
                <a:off x="0" y="0"/>
                <a:ext cx="319769" cy="66525"/>
              </a:xfrm>
              <a:custGeom>
                <a:avLst/>
                <a:gdLst/>
                <a:ahLst/>
                <a:cxnLst/>
                <a:rect l="l" t="t" r="r" b="b"/>
                <a:pathLst>
                  <a:path w="319769" h="66525">
                    <a:moveTo>
                      <a:pt x="0" y="0"/>
                    </a:moveTo>
                    <a:lnTo>
                      <a:pt x="319769" y="0"/>
                    </a:lnTo>
                    <a:lnTo>
                      <a:pt x="319769" y="66525"/>
                    </a:lnTo>
                    <a:lnTo>
                      <a:pt x="0" y="66525"/>
                    </a:lnTo>
                    <a:close/>
                  </a:path>
                </a:pathLst>
              </a:custGeom>
              <a:solidFill>
                <a:srgbClr val="FDB137">
                  <a:alpha val="30980"/>
                </a:srgbClr>
              </a:solidFill>
            </p:spPr>
          </p:sp>
          <p:sp>
            <p:nvSpPr>
              <p:cNvPr id="40" name="TextBox 40"/>
              <p:cNvSpPr txBox="1"/>
              <p:nvPr/>
            </p:nvSpPr>
            <p:spPr>
              <a:xfrm>
                <a:off x="0" y="-47625"/>
                <a:ext cx="812800" cy="860425"/>
              </a:xfrm>
              <a:prstGeom prst="rect">
                <a:avLst/>
              </a:prstGeom>
            </p:spPr>
            <p:txBody>
              <a:bodyPr lIns="57349" tIns="57349" rIns="57349" bIns="57349" rtlCol="0" anchor="ctr"/>
              <a:lstStyle/>
              <a:p>
                <a:pPr algn="ctr">
                  <a:lnSpc>
                    <a:spcPts val="3711"/>
                  </a:lnSpc>
                </a:pP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205090" y="-782073"/>
            <a:ext cx="3988555" cy="1869635"/>
          </a:xfrm>
          <a:prstGeom prst="rect">
            <a:avLst/>
          </a:prstGeom>
        </p:spPr>
      </p:pic>
      <p:pic>
        <p:nvPicPr>
          <p:cNvPr id="3" name="Picture 3"/>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1417961" y="9156162"/>
            <a:ext cx="3988555" cy="1869635"/>
          </a:xfrm>
          <a:prstGeom prst="rect">
            <a:avLst/>
          </a:prstGeom>
        </p:spPr>
      </p:pic>
      <p:pic>
        <p:nvPicPr>
          <p:cNvPr id="4" name="Picture 4"/>
          <p:cNvPicPr>
            <a:picLocks noChangeAspect="1"/>
          </p:cNvPicPr>
          <p:nvPr/>
        </p:nvPicPr>
        <p:blipFill>
          <a:blip r:embed="rId3" cstate="print">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16101984" y="-782073"/>
            <a:ext cx="3988555" cy="1869635"/>
          </a:xfrm>
          <a:prstGeom prst="rect">
            <a:avLst/>
          </a:prstGeom>
        </p:spPr>
      </p:pic>
      <p:grpSp>
        <p:nvGrpSpPr>
          <p:cNvPr id="5" name="Group 5"/>
          <p:cNvGrpSpPr/>
          <p:nvPr/>
        </p:nvGrpSpPr>
        <p:grpSpPr>
          <a:xfrm>
            <a:off x="1274669" y="570600"/>
            <a:ext cx="15738661" cy="2722466"/>
            <a:chOff x="0" y="0"/>
            <a:chExt cx="5354292" cy="926183"/>
          </a:xfrm>
        </p:grpSpPr>
        <p:sp>
          <p:nvSpPr>
            <p:cNvPr id="6" name="Freeform 6"/>
            <p:cNvSpPr/>
            <p:nvPr/>
          </p:nvSpPr>
          <p:spPr>
            <a:xfrm>
              <a:off x="92710" y="106680"/>
              <a:ext cx="5250152" cy="806803"/>
            </a:xfrm>
            <a:custGeom>
              <a:avLst/>
              <a:gdLst/>
              <a:ahLst/>
              <a:cxnLst/>
              <a:rect l="l" t="t" r="r" b="b"/>
              <a:pathLst>
                <a:path w="5250152" h="806803">
                  <a:moveTo>
                    <a:pt x="5223483" y="617573"/>
                  </a:moveTo>
                  <a:cubicBezTo>
                    <a:pt x="5223483" y="705203"/>
                    <a:pt x="5147283" y="776323"/>
                    <a:pt x="5066002" y="776323"/>
                  </a:cubicBezTo>
                  <a:lnTo>
                    <a:pt x="66040" y="776323"/>
                  </a:lnTo>
                  <a:cubicBezTo>
                    <a:pt x="43180" y="776323"/>
                    <a:pt x="20320" y="771243"/>
                    <a:pt x="0" y="762353"/>
                  </a:cubicBezTo>
                  <a:cubicBezTo>
                    <a:pt x="26670" y="790293"/>
                    <a:pt x="63500" y="806803"/>
                    <a:pt x="127590" y="806803"/>
                  </a:cubicBezTo>
                  <a:lnTo>
                    <a:pt x="5104102" y="806803"/>
                  </a:lnTo>
                  <a:cubicBezTo>
                    <a:pt x="5184112" y="806803"/>
                    <a:pt x="5250152" y="740763"/>
                    <a:pt x="5250152" y="660753"/>
                  </a:cubicBezTo>
                  <a:lnTo>
                    <a:pt x="5250152" y="95250"/>
                  </a:lnTo>
                  <a:cubicBezTo>
                    <a:pt x="5250152" y="58420"/>
                    <a:pt x="5236183" y="25400"/>
                    <a:pt x="5214592" y="0"/>
                  </a:cubicBezTo>
                  <a:cubicBezTo>
                    <a:pt x="5220942" y="16510"/>
                    <a:pt x="5223483" y="34290"/>
                    <a:pt x="5223483" y="52070"/>
                  </a:cubicBezTo>
                  <a:lnTo>
                    <a:pt x="5223483" y="617573"/>
                  </a:lnTo>
                  <a:lnTo>
                    <a:pt x="5223483" y="617573"/>
                  </a:lnTo>
                  <a:close/>
                </a:path>
              </a:pathLst>
            </a:custGeom>
            <a:solidFill>
              <a:srgbClr val="CCCCCC"/>
            </a:solidFill>
          </p:spPr>
        </p:sp>
        <p:sp>
          <p:nvSpPr>
            <p:cNvPr id="7" name="Freeform 7"/>
            <p:cNvSpPr/>
            <p:nvPr/>
          </p:nvSpPr>
          <p:spPr>
            <a:xfrm>
              <a:off x="12700" y="12700"/>
              <a:ext cx="5289522" cy="857603"/>
            </a:xfrm>
            <a:custGeom>
              <a:avLst/>
              <a:gdLst/>
              <a:ahLst/>
              <a:cxnLst/>
              <a:rect l="l" t="t" r="r" b="b"/>
              <a:pathLst>
                <a:path w="5289522" h="857603">
                  <a:moveTo>
                    <a:pt x="146050" y="857603"/>
                  </a:moveTo>
                  <a:lnTo>
                    <a:pt x="5143472" y="857603"/>
                  </a:lnTo>
                  <a:cubicBezTo>
                    <a:pt x="5223483" y="857603"/>
                    <a:pt x="5289522" y="791563"/>
                    <a:pt x="5289522" y="711553"/>
                  </a:cubicBezTo>
                  <a:lnTo>
                    <a:pt x="5289522" y="146050"/>
                  </a:lnTo>
                  <a:cubicBezTo>
                    <a:pt x="5289522" y="66040"/>
                    <a:pt x="5223483" y="0"/>
                    <a:pt x="5143472" y="0"/>
                  </a:cubicBezTo>
                  <a:lnTo>
                    <a:pt x="146050" y="0"/>
                  </a:lnTo>
                  <a:cubicBezTo>
                    <a:pt x="66040" y="0"/>
                    <a:pt x="0" y="66040"/>
                    <a:pt x="0" y="146050"/>
                  </a:cubicBezTo>
                  <a:lnTo>
                    <a:pt x="0" y="711553"/>
                  </a:lnTo>
                  <a:cubicBezTo>
                    <a:pt x="0" y="792833"/>
                    <a:pt x="66040" y="857603"/>
                    <a:pt x="146050" y="857603"/>
                  </a:cubicBezTo>
                  <a:close/>
                </a:path>
              </a:pathLst>
            </a:custGeom>
            <a:solidFill>
              <a:srgbClr val="4A686A"/>
            </a:solidFill>
          </p:spPr>
        </p:sp>
        <p:sp>
          <p:nvSpPr>
            <p:cNvPr id="8" name="Freeform 8"/>
            <p:cNvSpPr/>
            <p:nvPr/>
          </p:nvSpPr>
          <p:spPr>
            <a:xfrm>
              <a:off x="0" y="0"/>
              <a:ext cx="5354293" cy="926183"/>
            </a:xfrm>
            <a:custGeom>
              <a:avLst/>
              <a:gdLst/>
              <a:ahLst/>
              <a:cxnLst/>
              <a:rect l="l" t="t" r="r" b="b"/>
              <a:pathLst>
                <a:path w="5354293" h="926183">
                  <a:moveTo>
                    <a:pt x="5290793" y="74930"/>
                  </a:moveTo>
                  <a:cubicBezTo>
                    <a:pt x="5262852" y="30480"/>
                    <a:pt x="5213322" y="0"/>
                    <a:pt x="5156172" y="0"/>
                  </a:cubicBezTo>
                  <a:lnTo>
                    <a:pt x="158750" y="0"/>
                  </a:lnTo>
                  <a:cubicBezTo>
                    <a:pt x="71120" y="0"/>
                    <a:pt x="0" y="71120"/>
                    <a:pt x="0" y="158750"/>
                  </a:cubicBezTo>
                  <a:lnTo>
                    <a:pt x="0" y="724253"/>
                  </a:lnTo>
                  <a:cubicBezTo>
                    <a:pt x="0" y="776323"/>
                    <a:pt x="25400" y="822043"/>
                    <a:pt x="63500" y="851253"/>
                  </a:cubicBezTo>
                  <a:cubicBezTo>
                    <a:pt x="91440" y="895703"/>
                    <a:pt x="140970" y="926183"/>
                    <a:pt x="225229" y="926183"/>
                  </a:cubicBezTo>
                  <a:lnTo>
                    <a:pt x="5195543" y="926183"/>
                  </a:lnTo>
                  <a:cubicBezTo>
                    <a:pt x="5283172" y="926183"/>
                    <a:pt x="5354293" y="855063"/>
                    <a:pt x="5354293" y="767433"/>
                  </a:cubicBezTo>
                  <a:lnTo>
                    <a:pt x="5354293" y="201930"/>
                  </a:lnTo>
                  <a:cubicBezTo>
                    <a:pt x="5354293" y="149860"/>
                    <a:pt x="5328893" y="104140"/>
                    <a:pt x="5290793" y="74930"/>
                  </a:cubicBezTo>
                  <a:close/>
                  <a:moveTo>
                    <a:pt x="12700" y="724253"/>
                  </a:moveTo>
                  <a:lnTo>
                    <a:pt x="12700" y="158750"/>
                  </a:lnTo>
                  <a:cubicBezTo>
                    <a:pt x="12700" y="78740"/>
                    <a:pt x="78740" y="12700"/>
                    <a:pt x="158750" y="12700"/>
                  </a:cubicBezTo>
                  <a:lnTo>
                    <a:pt x="5156172" y="12700"/>
                  </a:lnTo>
                  <a:cubicBezTo>
                    <a:pt x="5236183" y="12700"/>
                    <a:pt x="5302222" y="78740"/>
                    <a:pt x="5302222" y="158750"/>
                  </a:cubicBezTo>
                  <a:lnTo>
                    <a:pt x="5302222" y="724253"/>
                  </a:lnTo>
                  <a:cubicBezTo>
                    <a:pt x="5302222" y="804263"/>
                    <a:pt x="5236183" y="870303"/>
                    <a:pt x="5156172" y="870303"/>
                  </a:cubicBezTo>
                  <a:lnTo>
                    <a:pt x="158750" y="870303"/>
                  </a:lnTo>
                  <a:cubicBezTo>
                    <a:pt x="78740" y="870303"/>
                    <a:pt x="12700" y="805533"/>
                    <a:pt x="12700" y="724253"/>
                  </a:cubicBezTo>
                  <a:close/>
                  <a:moveTo>
                    <a:pt x="5342863" y="767433"/>
                  </a:moveTo>
                  <a:cubicBezTo>
                    <a:pt x="5342863" y="847443"/>
                    <a:pt x="5275552" y="913483"/>
                    <a:pt x="5195543" y="913483"/>
                  </a:cubicBezTo>
                  <a:lnTo>
                    <a:pt x="225229" y="913483"/>
                  </a:lnTo>
                  <a:cubicBezTo>
                    <a:pt x="157480" y="913483"/>
                    <a:pt x="120650" y="896973"/>
                    <a:pt x="93980" y="869033"/>
                  </a:cubicBezTo>
                  <a:cubicBezTo>
                    <a:pt x="114300" y="877923"/>
                    <a:pt x="135890" y="883003"/>
                    <a:pt x="160020" y="883003"/>
                  </a:cubicBezTo>
                  <a:lnTo>
                    <a:pt x="5157443" y="883003"/>
                  </a:lnTo>
                  <a:cubicBezTo>
                    <a:pt x="5245072" y="883003"/>
                    <a:pt x="5316193" y="811883"/>
                    <a:pt x="5316193" y="724253"/>
                  </a:cubicBezTo>
                  <a:lnTo>
                    <a:pt x="5316193" y="158750"/>
                  </a:lnTo>
                  <a:cubicBezTo>
                    <a:pt x="5316193" y="140970"/>
                    <a:pt x="5312383" y="123190"/>
                    <a:pt x="5307302" y="106680"/>
                  </a:cubicBezTo>
                  <a:cubicBezTo>
                    <a:pt x="5328893" y="132080"/>
                    <a:pt x="5342863" y="165100"/>
                    <a:pt x="5342863" y="201930"/>
                  </a:cubicBezTo>
                  <a:lnTo>
                    <a:pt x="5342863" y="767433"/>
                  </a:lnTo>
                  <a:cubicBezTo>
                    <a:pt x="5342863" y="767433"/>
                    <a:pt x="5342863" y="767433"/>
                    <a:pt x="5342863" y="767433"/>
                  </a:cubicBezTo>
                  <a:close/>
                </a:path>
              </a:pathLst>
            </a:custGeom>
            <a:solidFill>
              <a:srgbClr val="CCCCCC"/>
            </a:solidFill>
          </p:spPr>
        </p:sp>
      </p:grpSp>
      <p:sp>
        <p:nvSpPr>
          <p:cNvPr id="9" name="TextBox 9"/>
          <p:cNvSpPr txBox="1"/>
          <p:nvPr/>
        </p:nvSpPr>
        <p:spPr>
          <a:xfrm>
            <a:off x="1050187" y="3425572"/>
            <a:ext cx="11989891" cy="5380990"/>
          </a:xfrm>
          <a:prstGeom prst="rect">
            <a:avLst/>
          </a:prstGeom>
        </p:spPr>
        <p:txBody>
          <a:bodyPr lIns="0" tIns="0" rIns="0" bIns="0" rtlCol="0" anchor="t">
            <a:spAutoFit/>
          </a:bodyPr>
          <a:lstStyle/>
          <a:p>
            <a:pPr>
              <a:lnSpc>
                <a:spcPts val="4759"/>
              </a:lnSpc>
            </a:pPr>
            <a:endParaRPr/>
          </a:p>
          <a:p>
            <a:pPr marL="734059" lvl="1" indent="-367030">
              <a:lnSpc>
                <a:spcPts val="4759"/>
              </a:lnSpc>
              <a:buFont typeface="Arial"/>
              <a:buChar char="•"/>
            </a:pPr>
            <a:r>
              <a:rPr lang="en-US" sz="3399">
                <a:solidFill>
                  <a:srgbClr val="000000"/>
                </a:solidFill>
                <a:latin typeface="Garet 2"/>
              </a:rPr>
              <a:t>Policies only cover certain types of misinformation</a:t>
            </a:r>
          </a:p>
          <a:p>
            <a:pPr marL="1468119" lvl="2" indent="-489373">
              <a:lnSpc>
                <a:spcPts val="4759"/>
              </a:lnSpc>
              <a:buFont typeface="Arial"/>
              <a:buChar char="⚬"/>
            </a:pPr>
            <a:r>
              <a:rPr lang="en-US" sz="3399">
                <a:solidFill>
                  <a:srgbClr val="000000"/>
                </a:solidFill>
                <a:latin typeface="Garet 2"/>
              </a:rPr>
              <a:t>"Less important" topics are ignored</a:t>
            </a:r>
          </a:p>
          <a:p>
            <a:pPr>
              <a:lnSpc>
                <a:spcPts val="4759"/>
              </a:lnSpc>
            </a:pPr>
            <a:endParaRPr lang="en-US" sz="3399">
              <a:solidFill>
                <a:srgbClr val="000000"/>
              </a:solidFill>
              <a:latin typeface="Garet 2"/>
            </a:endParaRPr>
          </a:p>
          <a:p>
            <a:pPr marL="734059" lvl="1" indent="-367030">
              <a:lnSpc>
                <a:spcPts val="4759"/>
              </a:lnSpc>
              <a:buFont typeface="Arial"/>
              <a:buChar char="•"/>
            </a:pPr>
            <a:r>
              <a:rPr lang="en-US" sz="3399">
                <a:solidFill>
                  <a:srgbClr val="000000"/>
                </a:solidFill>
                <a:latin typeface="Garet 2"/>
              </a:rPr>
              <a:t>Originate from organic, personal sources</a:t>
            </a:r>
          </a:p>
          <a:p>
            <a:pPr marL="1468119" lvl="2" indent="-489373">
              <a:lnSpc>
                <a:spcPts val="4759"/>
              </a:lnSpc>
              <a:buFont typeface="Arial"/>
              <a:buChar char="⚬"/>
            </a:pPr>
            <a:r>
              <a:rPr lang="en-US" sz="3399">
                <a:solidFill>
                  <a:srgbClr val="000000"/>
                </a:solidFill>
                <a:latin typeface="Garet 2"/>
              </a:rPr>
              <a:t>Usually to gain views/followers or as a joke</a:t>
            </a:r>
          </a:p>
          <a:p>
            <a:pPr>
              <a:lnSpc>
                <a:spcPts val="4759"/>
              </a:lnSpc>
            </a:pPr>
            <a:endParaRPr lang="en-US" sz="3399">
              <a:solidFill>
                <a:srgbClr val="000000"/>
              </a:solidFill>
              <a:latin typeface="Garet 2"/>
            </a:endParaRPr>
          </a:p>
          <a:p>
            <a:pPr marL="734059" lvl="1" indent="-367030">
              <a:lnSpc>
                <a:spcPts val="4759"/>
              </a:lnSpc>
              <a:buFont typeface="Arial"/>
              <a:buChar char="•"/>
            </a:pPr>
            <a:r>
              <a:rPr lang="en-US" sz="3399">
                <a:solidFill>
                  <a:srgbClr val="000000"/>
                </a:solidFill>
                <a:latin typeface="Garet 2"/>
              </a:rPr>
              <a:t>Escalate into memes and go viral</a:t>
            </a:r>
          </a:p>
          <a:p>
            <a:pPr marL="1468119" lvl="2" indent="-489373">
              <a:lnSpc>
                <a:spcPts val="4759"/>
              </a:lnSpc>
              <a:buFont typeface="Arial"/>
              <a:buChar char="⚬"/>
            </a:pPr>
            <a:r>
              <a:rPr lang="en-US" sz="3399">
                <a:solidFill>
                  <a:srgbClr val="000000"/>
                </a:solidFill>
                <a:latin typeface="Garet 2"/>
              </a:rPr>
              <a:t>Hard to trace back to origin and fact-check</a:t>
            </a:r>
          </a:p>
        </p:txBody>
      </p:sp>
      <p:sp>
        <p:nvSpPr>
          <p:cNvPr id="10" name="TextBox 10"/>
          <p:cNvSpPr txBox="1"/>
          <p:nvPr/>
        </p:nvSpPr>
        <p:spPr>
          <a:xfrm>
            <a:off x="3026618" y="838200"/>
            <a:ext cx="12234764" cy="2095497"/>
          </a:xfrm>
          <a:prstGeom prst="rect">
            <a:avLst/>
          </a:prstGeom>
        </p:spPr>
        <p:txBody>
          <a:bodyPr lIns="0" tIns="0" rIns="0" bIns="0" rtlCol="0" anchor="t">
            <a:spAutoFit/>
          </a:bodyPr>
          <a:lstStyle/>
          <a:p>
            <a:pPr algn="ctr">
              <a:lnSpc>
                <a:spcPts val="8400"/>
              </a:lnSpc>
            </a:pPr>
            <a:r>
              <a:rPr lang="en-US" sz="6000">
                <a:solidFill>
                  <a:srgbClr val="FFFFFF"/>
                </a:solidFill>
                <a:latin typeface="Garet 2 Bold"/>
              </a:rPr>
              <a:t>BUT THEY WON'T FACT-CHECK</a:t>
            </a:r>
          </a:p>
          <a:p>
            <a:pPr algn="ctr">
              <a:lnSpc>
                <a:spcPts val="8400"/>
              </a:lnSpc>
            </a:pPr>
            <a:r>
              <a:rPr lang="en-US" sz="6000">
                <a:solidFill>
                  <a:srgbClr val="FFFFFF"/>
                </a:solidFill>
                <a:latin typeface="Garet 2 Bold"/>
              </a:rPr>
              <a:t>EVERYTHING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A686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80528" y="1775675"/>
            <a:ext cx="3161525" cy="4393984"/>
          </a:xfrm>
          <a:prstGeom prst="rect">
            <a:avLst/>
          </a:prstGeom>
        </p:spPr>
      </p:pic>
      <p:pic>
        <p:nvPicPr>
          <p:cNvPr id="3" name="Picture 3"/>
          <p:cNvPicPr>
            <a:picLocks noChangeAspect="1"/>
          </p:cNvPicPr>
          <p:nvPr/>
        </p:nvPicPr>
        <p:blipFill>
          <a:blip r:embed="rId4"/>
          <a:srcRect/>
          <a:stretch>
            <a:fillRect/>
          </a:stretch>
        </p:blipFill>
        <p:spPr>
          <a:xfrm>
            <a:off x="11531892" y="2673707"/>
            <a:ext cx="3243794" cy="3123653"/>
          </a:xfrm>
          <a:prstGeom prst="rect">
            <a:avLst/>
          </a:prstGeom>
        </p:spPr>
      </p:pic>
      <p:pic>
        <p:nvPicPr>
          <p:cNvPr id="4" name="Picture 4"/>
          <p:cNvPicPr>
            <a:picLocks noChangeAspect="1"/>
          </p:cNvPicPr>
          <p:nvPr/>
        </p:nvPicPr>
        <p:blipFill>
          <a:blip r:embed="rId5"/>
          <a:srcRect/>
          <a:stretch>
            <a:fillRect/>
          </a:stretch>
        </p:blipFill>
        <p:spPr>
          <a:xfrm>
            <a:off x="186052" y="6346648"/>
            <a:ext cx="3161525" cy="3048782"/>
          </a:xfrm>
          <a:prstGeom prst="rect">
            <a:avLst/>
          </a:prstGeom>
        </p:spPr>
      </p:pic>
      <p:pic>
        <p:nvPicPr>
          <p:cNvPr id="5" name="Picture 5"/>
          <p:cNvPicPr>
            <a:picLocks noChangeAspect="1"/>
          </p:cNvPicPr>
          <p:nvPr/>
        </p:nvPicPr>
        <p:blipFill>
          <a:blip r:embed="rId6"/>
          <a:srcRect/>
          <a:stretch>
            <a:fillRect/>
          </a:stretch>
        </p:blipFill>
        <p:spPr>
          <a:xfrm>
            <a:off x="9988719" y="6001559"/>
            <a:ext cx="4786966" cy="1426998"/>
          </a:xfrm>
          <a:prstGeom prst="rect">
            <a:avLst/>
          </a:prstGeom>
        </p:spPr>
      </p:pic>
      <p:pic>
        <p:nvPicPr>
          <p:cNvPr id="6" name="Picture 6"/>
          <p:cNvPicPr>
            <a:picLocks noChangeAspect="1"/>
          </p:cNvPicPr>
          <p:nvPr/>
        </p:nvPicPr>
        <p:blipFill>
          <a:blip r:embed="rId7"/>
          <a:srcRect/>
          <a:stretch>
            <a:fillRect/>
          </a:stretch>
        </p:blipFill>
        <p:spPr>
          <a:xfrm>
            <a:off x="3565242" y="5143500"/>
            <a:ext cx="3161525" cy="4942964"/>
          </a:xfrm>
          <a:prstGeom prst="rect">
            <a:avLst/>
          </a:prstGeom>
        </p:spPr>
      </p:pic>
      <p:pic>
        <p:nvPicPr>
          <p:cNvPr id="7" name="Picture 7"/>
          <p:cNvPicPr>
            <a:picLocks noChangeAspect="1"/>
          </p:cNvPicPr>
          <p:nvPr/>
        </p:nvPicPr>
        <p:blipFill>
          <a:blip r:embed="rId8"/>
          <a:srcRect/>
          <a:stretch>
            <a:fillRect/>
          </a:stretch>
        </p:blipFill>
        <p:spPr>
          <a:xfrm>
            <a:off x="3525085" y="1775675"/>
            <a:ext cx="3161525" cy="3154453"/>
          </a:xfrm>
          <a:prstGeom prst="rect">
            <a:avLst/>
          </a:prstGeom>
        </p:spPr>
      </p:pic>
      <p:pic>
        <p:nvPicPr>
          <p:cNvPr id="8" name="Picture 8"/>
          <p:cNvPicPr>
            <a:picLocks noChangeAspect="1"/>
          </p:cNvPicPr>
          <p:nvPr/>
        </p:nvPicPr>
        <p:blipFill>
          <a:blip r:embed="rId9"/>
          <a:srcRect/>
          <a:stretch>
            <a:fillRect/>
          </a:stretch>
        </p:blipFill>
        <p:spPr>
          <a:xfrm>
            <a:off x="9159065" y="7628582"/>
            <a:ext cx="5616620" cy="1388015"/>
          </a:xfrm>
          <a:prstGeom prst="rect">
            <a:avLst/>
          </a:prstGeom>
        </p:spPr>
      </p:pic>
      <p:pic>
        <p:nvPicPr>
          <p:cNvPr id="9" name="Picture 9"/>
          <p:cNvPicPr>
            <a:picLocks noChangeAspect="1"/>
          </p:cNvPicPr>
          <p:nvPr/>
        </p:nvPicPr>
        <p:blipFill>
          <a:blip r:embed="rId10"/>
          <a:srcRect t="10352" b="63926"/>
          <a:stretch>
            <a:fillRect/>
          </a:stretch>
        </p:blipFill>
        <p:spPr>
          <a:xfrm>
            <a:off x="14877420" y="6715058"/>
            <a:ext cx="3204432" cy="1783814"/>
          </a:xfrm>
          <a:prstGeom prst="rect">
            <a:avLst/>
          </a:prstGeom>
        </p:spPr>
      </p:pic>
      <p:pic>
        <p:nvPicPr>
          <p:cNvPr id="10" name="Picture 10"/>
          <p:cNvPicPr>
            <a:picLocks noChangeAspect="1"/>
          </p:cNvPicPr>
          <p:nvPr/>
        </p:nvPicPr>
        <p:blipFill>
          <a:blip r:embed="rId11"/>
          <a:srcRect t="10524" b="23933"/>
          <a:stretch>
            <a:fillRect/>
          </a:stretch>
        </p:blipFill>
        <p:spPr>
          <a:xfrm>
            <a:off x="14877420" y="1990725"/>
            <a:ext cx="3165069" cy="4489618"/>
          </a:xfrm>
          <a:prstGeom prst="rect">
            <a:avLst/>
          </a:prstGeom>
        </p:spPr>
      </p:pic>
      <p:sp>
        <p:nvSpPr>
          <p:cNvPr id="11" name="TextBox 11"/>
          <p:cNvSpPr txBox="1"/>
          <p:nvPr/>
        </p:nvSpPr>
        <p:spPr>
          <a:xfrm>
            <a:off x="6839907" y="3147230"/>
            <a:ext cx="4578846" cy="2388385"/>
          </a:xfrm>
          <a:prstGeom prst="rect">
            <a:avLst/>
          </a:prstGeom>
        </p:spPr>
        <p:txBody>
          <a:bodyPr lIns="0" tIns="0" rIns="0" bIns="0" rtlCol="0" anchor="t">
            <a:spAutoFit/>
          </a:bodyPr>
          <a:lstStyle/>
          <a:p>
            <a:pPr algn="ctr">
              <a:lnSpc>
                <a:spcPts val="2874"/>
              </a:lnSpc>
            </a:pPr>
            <a:r>
              <a:rPr lang="en-US" sz="2053">
                <a:solidFill>
                  <a:srgbClr val="FFFFFF"/>
                </a:solidFill>
                <a:latin typeface="Garet 1 Bold"/>
              </a:rPr>
              <a:t>2021 Google Trends</a:t>
            </a:r>
          </a:p>
          <a:p>
            <a:pPr algn="ctr">
              <a:lnSpc>
                <a:spcPts val="2639"/>
              </a:lnSpc>
              <a:spcBef>
                <a:spcPct val="0"/>
              </a:spcBef>
            </a:pPr>
            <a:r>
              <a:rPr lang="en-US" sz="1885">
                <a:solidFill>
                  <a:srgbClr val="FFFFFF"/>
                </a:solidFill>
                <a:latin typeface="Garet 1"/>
              </a:rPr>
              <a:t>Celebrities Searched Together</a:t>
            </a:r>
          </a:p>
          <a:p>
            <a:pPr algn="ctr">
              <a:lnSpc>
                <a:spcPts val="2639"/>
              </a:lnSpc>
              <a:spcBef>
                <a:spcPct val="0"/>
              </a:spcBef>
            </a:pPr>
            <a:r>
              <a:rPr lang="en-US" sz="1885">
                <a:solidFill>
                  <a:srgbClr val="FFFFFF"/>
                </a:solidFill>
                <a:latin typeface="Garet 1"/>
              </a:rPr>
              <a:t>1) Kim and Kanye</a:t>
            </a:r>
          </a:p>
          <a:p>
            <a:pPr algn="ctr">
              <a:lnSpc>
                <a:spcPts val="2639"/>
              </a:lnSpc>
              <a:spcBef>
                <a:spcPct val="0"/>
              </a:spcBef>
            </a:pPr>
            <a:r>
              <a:rPr lang="en-US" sz="1885">
                <a:solidFill>
                  <a:srgbClr val="FFFFFF"/>
                </a:solidFill>
                <a:latin typeface="Garet 1"/>
              </a:rPr>
              <a:t>2) Bill and Melinda Gates</a:t>
            </a:r>
          </a:p>
          <a:p>
            <a:pPr algn="ctr">
              <a:lnSpc>
                <a:spcPts val="2639"/>
              </a:lnSpc>
              <a:spcBef>
                <a:spcPct val="0"/>
              </a:spcBef>
            </a:pPr>
            <a:r>
              <a:rPr lang="en-US" sz="1885">
                <a:solidFill>
                  <a:srgbClr val="FFFFFF"/>
                </a:solidFill>
                <a:latin typeface="Garet 1"/>
              </a:rPr>
              <a:t>3) Kim Kardashian and Pete Davidson</a:t>
            </a:r>
          </a:p>
          <a:p>
            <a:pPr algn="ctr">
              <a:lnSpc>
                <a:spcPts val="2919"/>
              </a:lnSpc>
              <a:spcBef>
                <a:spcPct val="0"/>
              </a:spcBef>
            </a:pPr>
            <a:r>
              <a:rPr lang="en-US" sz="2085">
                <a:solidFill>
                  <a:srgbClr val="FDB137"/>
                </a:solidFill>
                <a:latin typeface="Garet 1 Bold"/>
              </a:rPr>
              <a:t>4) Kanye and Jeffree Star</a:t>
            </a:r>
          </a:p>
          <a:p>
            <a:pPr algn="ctr">
              <a:lnSpc>
                <a:spcPts val="2639"/>
              </a:lnSpc>
              <a:spcBef>
                <a:spcPct val="0"/>
              </a:spcBef>
            </a:pPr>
            <a:r>
              <a:rPr lang="en-US" sz="1885">
                <a:solidFill>
                  <a:srgbClr val="FFFFFF"/>
                </a:solidFill>
                <a:latin typeface="Garet 1"/>
              </a:rPr>
              <a:t>5) Taylor Swift and Jake Gyllenhaal</a:t>
            </a:r>
          </a:p>
        </p:txBody>
      </p:sp>
      <p:sp>
        <p:nvSpPr>
          <p:cNvPr id="12" name="TextBox 12"/>
          <p:cNvSpPr txBox="1"/>
          <p:nvPr/>
        </p:nvSpPr>
        <p:spPr>
          <a:xfrm>
            <a:off x="1761291" y="-10565"/>
            <a:ext cx="3612852" cy="1285875"/>
          </a:xfrm>
          <a:prstGeom prst="rect">
            <a:avLst/>
          </a:prstGeom>
        </p:spPr>
        <p:txBody>
          <a:bodyPr lIns="0" tIns="0" rIns="0" bIns="0" rtlCol="0" anchor="t">
            <a:spAutoFit/>
          </a:bodyPr>
          <a:lstStyle/>
          <a:p>
            <a:pPr algn="ctr">
              <a:lnSpc>
                <a:spcPts val="10500"/>
              </a:lnSpc>
            </a:pPr>
            <a:r>
              <a:rPr lang="en-US" sz="7500">
                <a:solidFill>
                  <a:srgbClr val="FFFFFF"/>
                </a:solidFill>
                <a:latin typeface="Garet 2 Bold"/>
              </a:rPr>
              <a:t>Memes</a:t>
            </a:r>
          </a:p>
        </p:txBody>
      </p:sp>
      <p:sp>
        <p:nvSpPr>
          <p:cNvPr id="13" name="TextBox 13"/>
          <p:cNvSpPr txBox="1"/>
          <p:nvPr/>
        </p:nvSpPr>
        <p:spPr>
          <a:xfrm>
            <a:off x="11770995" y="228600"/>
            <a:ext cx="6009382" cy="1762125"/>
          </a:xfrm>
          <a:prstGeom prst="rect">
            <a:avLst/>
          </a:prstGeom>
        </p:spPr>
        <p:txBody>
          <a:bodyPr lIns="0" tIns="0" rIns="0" bIns="0" rtlCol="0" anchor="t">
            <a:spAutoFit/>
          </a:bodyPr>
          <a:lstStyle/>
          <a:p>
            <a:pPr algn="ctr">
              <a:lnSpc>
                <a:spcPts val="6675"/>
              </a:lnSpc>
            </a:pPr>
            <a:r>
              <a:rPr lang="en-US" sz="7500">
                <a:solidFill>
                  <a:srgbClr val="FFFFFF"/>
                </a:solidFill>
                <a:latin typeface="Garet 2 Bold"/>
              </a:rPr>
              <a:t>Mainstream</a:t>
            </a:r>
          </a:p>
          <a:p>
            <a:pPr algn="ctr">
              <a:lnSpc>
                <a:spcPts val="6675"/>
              </a:lnSpc>
            </a:pPr>
            <a:r>
              <a:rPr lang="en-US" sz="7500">
                <a:solidFill>
                  <a:srgbClr val="FFFFFF"/>
                </a:solidFill>
                <a:latin typeface="Garet 2 Bold"/>
              </a:rPr>
              <a:t> Media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9227">
            <a:off x="-965577" y="8808229"/>
            <a:ext cx="3988555" cy="1869635"/>
          </a:xfrm>
          <a:prstGeom prst="rect">
            <a:avLst/>
          </a:prstGeom>
        </p:spPr>
      </p:pic>
      <p:grpSp>
        <p:nvGrpSpPr>
          <p:cNvPr id="3" name="Group 3"/>
          <p:cNvGrpSpPr/>
          <p:nvPr/>
        </p:nvGrpSpPr>
        <p:grpSpPr>
          <a:xfrm>
            <a:off x="1930146" y="3911582"/>
            <a:ext cx="4077308" cy="4416236"/>
            <a:chOff x="0" y="0"/>
            <a:chExt cx="660400" cy="715296"/>
          </a:xfrm>
        </p:grpSpPr>
        <p:sp>
          <p:nvSpPr>
            <p:cNvPr id="4" name="Freeform 4"/>
            <p:cNvSpPr/>
            <p:nvPr/>
          </p:nvSpPr>
          <p:spPr>
            <a:xfrm>
              <a:off x="0" y="0"/>
              <a:ext cx="660400" cy="715296"/>
            </a:xfrm>
            <a:custGeom>
              <a:avLst/>
              <a:gdLst/>
              <a:ahLst/>
              <a:cxnLst/>
              <a:rect l="l" t="t" r="r" b="b"/>
              <a:pathLst>
                <a:path w="660400" h="715296">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336"/>
                  </a:cubicBezTo>
                  <a:lnTo>
                    <a:pt x="660400" y="715296"/>
                  </a:lnTo>
                  <a:lnTo>
                    <a:pt x="0" y="715296"/>
                  </a:lnTo>
                  <a:lnTo>
                    <a:pt x="0" y="326625"/>
                  </a:lnTo>
                  <a:cubicBezTo>
                    <a:pt x="1782" y="185660"/>
                    <a:pt x="93019" y="64045"/>
                    <a:pt x="220252" y="19070"/>
                  </a:cubicBezTo>
                  <a:close/>
                </a:path>
              </a:pathLst>
            </a:custGeom>
            <a:solidFill>
              <a:srgbClr val="4A686A"/>
            </a:solidFill>
          </p:spPr>
        </p:sp>
        <p:sp>
          <p:nvSpPr>
            <p:cNvPr id="5" name="TextBox 5"/>
            <p:cNvSpPr txBox="1"/>
            <p:nvPr/>
          </p:nvSpPr>
          <p:spPr>
            <a:xfrm>
              <a:off x="0" y="88900"/>
              <a:ext cx="660400" cy="723900"/>
            </a:xfrm>
            <a:prstGeom prst="rect">
              <a:avLst/>
            </a:prstGeom>
          </p:spPr>
          <p:txBody>
            <a:bodyPr lIns="50800" tIns="50800" rIns="50800" bIns="50800" rtlCol="0" anchor="ctr"/>
            <a:lstStyle/>
            <a:p>
              <a:pPr algn="ctr">
                <a:lnSpc>
                  <a:spcPts val="3141"/>
                </a:lnSpc>
              </a:pPr>
              <a:endParaRPr/>
            </a:p>
          </p:txBody>
        </p:sp>
      </p:grpSp>
      <p:grpSp>
        <p:nvGrpSpPr>
          <p:cNvPr id="6" name="Group 6"/>
          <p:cNvGrpSpPr/>
          <p:nvPr/>
        </p:nvGrpSpPr>
        <p:grpSpPr>
          <a:xfrm>
            <a:off x="7105026" y="3911582"/>
            <a:ext cx="4077308" cy="4416236"/>
            <a:chOff x="0" y="0"/>
            <a:chExt cx="660400" cy="715296"/>
          </a:xfrm>
        </p:grpSpPr>
        <p:sp>
          <p:nvSpPr>
            <p:cNvPr id="7" name="Freeform 7"/>
            <p:cNvSpPr/>
            <p:nvPr/>
          </p:nvSpPr>
          <p:spPr>
            <a:xfrm>
              <a:off x="0" y="0"/>
              <a:ext cx="660400" cy="715296"/>
            </a:xfrm>
            <a:custGeom>
              <a:avLst/>
              <a:gdLst/>
              <a:ahLst/>
              <a:cxnLst/>
              <a:rect l="l" t="t" r="r" b="b"/>
              <a:pathLst>
                <a:path w="660400" h="715296">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336"/>
                  </a:cubicBezTo>
                  <a:lnTo>
                    <a:pt x="660400" y="715296"/>
                  </a:lnTo>
                  <a:lnTo>
                    <a:pt x="0" y="715296"/>
                  </a:lnTo>
                  <a:lnTo>
                    <a:pt x="0" y="326625"/>
                  </a:lnTo>
                  <a:cubicBezTo>
                    <a:pt x="1782" y="185660"/>
                    <a:pt x="93019" y="64045"/>
                    <a:pt x="220252" y="19070"/>
                  </a:cubicBezTo>
                  <a:close/>
                </a:path>
              </a:pathLst>
            </a:custGeom>
            <a:solidFill>
              <a:srgbClr val="4A686A"/>
            </a:solidFill>
          </p:spPr>
        </p:sp>
        <p:sp>
          <p:nvSpPr>
            <p:cNvPr id="8" name="TextBox 8"/>
            <p:cNvSpPr txBox="1"/>
            <p:nvPr/>
          </p:nvSpPr>
          <p:spPr>
            <a:xfrm>
              <a:off x="0" y="88900"/>
              <a:ext cx="660400" cy="723900"/>
            </a:xfrm>
            <a:prstGeom prst="rect">
              <a:avLst/>
            </a:prstGeom>
          </p:spPr>
          <p:txBody>
            <a:bodyPr lIns="50800" tIns="50800" rIns="50800" bIns="50800" rtlCol="0" anchor="ctr"/>
            <a:lstStyle/>
            <a:p>
              <a:pPr algn="ctr">
                <a:lnSpc>
                  <a:spcPts val="3141"/>
                </a:lnSpc>
              </a:pPr>
              <a:endParaRPr/>
            </a:p>
          </p:txBody>
        </p:sp>
      </p:grpSp>
      <p:grpSp>
        <p:nvGrpSpPr>
          <p:cNvPr id="9" name="Group 9"/>
          <p:cNvGrpSpPr/>
          <p:nvPr/>
        </p:nvGrpSpPr>
        <p:grpSpPr>
          <a:xfrm>
            <a:off x="12280547" y="3911582"/>
            <a:ext cx="4077308" cy="4416236"/>
            <a:chOff x="0" y="0"/>
            <a:chExt cx="660400" cy="715296"/>
          </a:xfrm>
        </p:grpSpPr>
        <p:sp>
          <p:nvSpPr>
            <p:cNvPr id="10" name="Freeform 10"/>
            <p:cNvSpPr/>
            <p:nvPr/>
          </p:nvSpPr>
          <p:spPr>
            <a:xfrm>
              <a:off x="0" y="0"/>
              <a:ext cx="660400" cy="715296"/>
            </a:xfrm>
            <a:custGeom>
              <a:avLst/>
              <a:gdLst/>
              <a:ahLst/>
              <a:cxnLst/>
              <a:rect l="l" t="t" r="r" b="b"/>
              <a:pathLst>
                <a:path w="660400" h="715296">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336"/>
                  </a:cubicBezTo>
                  <a:lnTo>
                    <a:pt x="660400" y="715296"/>
                  </a:lnTo>
                  <a:lnTo>
                    <a:pt x="0" y="715296"/>
                  </a:lnTo>
                  <a:lnTo>
                    <a:pt x="0" y="326625"/>
                  </a:lnTo>
                  <a:cubicBezTo>
                    <a:pt x="1782" y="185660"/>
                    <a:pt x="93019" y="64045"/>
                    <a:pt x="220252" y="19070"/>
                  </a:cubicBezTo>
                  <a:close/>
                </a:path>
              </a:pathLst>
            </a:custGeom>
            <a:solidFill>
              <a:srgbClr val="4A686A"/>
            </a:solidFill>
          </p:spPr>
        </p:sp>
        <p:sp>
          <p:nvSpPr>
            <p:cNvPr id="11" name="TextBox 11"/>
            <p:cNvSpPr txBox="1"/>
            <p:nvPr/>
          </p:nvSpPr>
          <p:spPr>
            <a:xfrm>
              <a:off x="0" y="88900"/>
              <a:ext cx="660400" cy="723900"/>
            </a:xfrm>
            <a:prstGeom prst="rect">
              <a:avLst/>
            </a:prstGeom>
          </p:spPr>
          <p:txBody>
            <a:bodyPr lIns="50800" tIns="50800" rIns="50800" bIns="50800" rtlCol="0" anchor="ctr"/>
            <a:lstStyle/>
            <a:p>
              <a:pPr algn="ctr">
                <a:lnSpc>
                  <a:spcPts val="3141"/>
                </a:lnSpc>
              </a:pPr>
              <a:endParaRPr/>
            </a:p>
          </p:txBody>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09758" y="-411968"/>
            <a:ext cx="3814427" cy="387743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23443" y="3072566"/>
            <a:ext cx="1690713" cy="1678032"/>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8644" y="3072566"/>
            <a:ext cx="1690713" cy="1678032"/>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06620" y="3072566"/>
            <a:ext cx="1690713" cy="1678032"/>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44827" y="3349375"/>
            <a:ext cx="997705" cy="1068492"/>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86520" y="3423046"/>
            <a:ext cx="764559" cy="977072"/>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9334" y="3385302"/>
            <a:ext cx="990164" cy="990164"/>
          </a:xfrm>
          <a:prstGeom prst="rect">
            <a:avLst/>
          </a:prstGeom>
        </p:spPr>
      </p:pic>
      <p:sp>
        <p:nvSpPr>
          <p:cNvPr id="19" name="TextBox 19"/>
          <p:cNvSpPr txBox="1"/>
          <p:nvPr/>
        </p:nvSpPr>
        <p:spPr>
          <a:xfrm>
            <a:off x="1028700" y="1066800"/>
            <a:ext cx="12477920" cy="1965494"/>
          </a:xfrm>
          <a:prstGeom prst="rect">
            <a:avLst/>
          </a:prstGeom>
        </p:spPr>
        <p:txBody>
          <a:bodyPr lIns="0" tIns="0" rIns="0" bIns="0" rtlCol="0" anchor="t">
            <a:spAutoFit/>
          </a:bodyPr>
          <a:lstStyle/>
          <a:p>
            <a:pPr algn="ctr">
              <a:lnSpc>
                <a:spcPts val="7689"/>
              </a:lnSpc>
            </a:pPr>
            <a:r>
              <a:rPr lang="en-US" sz="6804">
                <a:solidFill>
                  <a:srgbClr val="000000"/>
                </a:solidFill>
                <a:latin typeface="Garet 1 Bold"/>
              </a:rPr>
              <a:t>TIKTOK AS A SEARCH ENGINE</a:t>
            </a:r>
          </a:p>
        </p:txBody>
      </p:sp>
      <p:sp>
        <p:nvSpPr>
          <p:cNvPr id="20" name="TextBox 20"/>
          <p:cNvSpPr txBox="1"/>
          <p:nvPr/>
        </p:nvSpPr>
        <p:spPr>
          <a:xfrm>
            <a:off x="2271149" y="5105400"/>
            <a:ext cx="3319402" cy="2910841"/>
          </a:xfrm>
          <a:prstGeom prst="rect">
            <a:avLst/>
          </a:prstGeom>
        </p:spPr>
        <p:txBody>
          <a:bodyPr lIns="0" tIns="0" rIns="0" bIns="0" rtlCol="0" anchor="t">
            <a:spAutoFit/>
          </a:bodyPr>
          <a:lstStyle/>
          <a:p>
            <a:pPr algn="ctr">
              <a:lnSpc>
                <a:spcPts val="3359"/>
              </a:lnSpc>
            </a:pPr>
            <a:r>
              <a:rPr lang="en-US" sz="2399">
                <a:solidFill>
                  <a:srgbClr val="FFFFFF"/>
                </a:solidFill>
                <a:latin typeface="Garet 2"/>
              </a:rPr>
              <a:t>An internal Google survey found that 40% of young people (18-24) use TikTok as a search engine</a:t>
            </a:r>
          </a:p>
          <a:p>
            <a:pPr algn="ctr">
              <a:lnSpc>
                <a:spcPts val="3359"/>
              </a:lnSpc>
            </a:pPr>
            <a:r>
              <a:rPr lang="en-US" sz="2399">
                <a:solidFill>
                  <a:srgbClr val="FFFFFF"/>
                </a:solidFill>
                <a:latin typeface="Garet 2"/>
              </a:rPr>
              <a:t>(Haung, 2022</a:t>
            </a:r>
          </a:p>
          <a:p>
            <a:pPr algn="ctr">
              <a:lnSpc>
                <a:spcPts val="3359"/>
              </a:lnSpc>
            </a:pPr>
            <a:r>
              <a:rPr lang="en-US" sz="2399">
                <a:solidFill>
                  <a:srgbClr val="FFFFFF"/>
                </a:solidFill>
                <a:latin typeface="Garet 2"/>
              </a:rPr>
              <a:t>Raghavan, 2022)</a:t>
            </a:r>
          </a:p>
        </p:txBody>
      </p:sp>
      <p:sp>
        <p:nvSpPr>
          <p:cNvPr id="21" name="TextBox 21"/>
          <p:cNvSpPr txBox="1"/>
          <p:nvPr/>
        </p:nvSpPr>
        <p:spPr>
          <a:xfrm>
            <a:off x="7484299" y="5105400"/>
            <a:ext cx="3319402" cy="2491741"/>
          </a:xfrm>
          <a:prstGeom prst="rect">
            <a:avLst/>
          </a:prstGeom>
        </p:spPr>
        <p:txBody>
          <a:bodyPr lIns="0" tIns="0" rIns="0" bIns="0" rtlCol="0" anchor="t">
            <a:spAutoFit/>
          </a:bodyPr>
          <a:lstStyle/>
          <a:p>
            <a:pPr algn="ctr">
              <a:lnSpc>
                <a:spcPts val="3359"/>
              </a:lnSpc>
            </a:pPr>
            <a:r>
              <a:rPr lang="en-US" sz="2399">
                <a:solidFill>
                  <a:srgbClr val="FFFFFF"/>
                </a:solidFill>
                <a:latin typeface="Garet 2"/>
              </a:rPr>
              <a:t>Young users associate Google with bias (advertisements as results, fake news articles, etc.)</a:t>
            </a:r>
          </a:p>
        </p:txBody>
      </p:sp>
      <p:sp>
        <p:nvSpPr>
          <p:cNvPr id="22" name="TextBox 22"/>
          <p:cNvSpPr txBox="1"/>
          <p:nvPr/>
        </p:nvSpPr>
        <p:spPr>
          <a:xfrm>
            <a:off x="12692275" y="5105400"/>
            <a:ext cx="3319402" cy="2491741"/>
          </a:xfrm>
          <a:prstGeom prst="rect">
            <a:avLst/>
          </a:prstGeom>
        </p:spPr>
        <p:txBody>
          <a:bodyPr lIns="0" tIns="0" rIns="0" bIns="0" rtlCol="0" anchor="t">
            <a:spAutoFit/>
          </a:bodyPr>
          <a:lstStyle/>
          <a:p>
            <a:pPr algn="ctr">
              <a:lnSpc>
                <a:spcPts val="3359"/>
              </a:lnSpc>
            </a:pPr>
            <a:r>
              <a:rPr lang="en-US" sz="2399">
                <a:solidFill>
                  <a:srgbClr val="FFFFFF"/>
                </a:solidFill>
                <a:latin typeface="Garet 2"/>
              </a:rPr>
              <a:t>TikTok's results are people sharing their experiences / thoughts</a:t>
            </a:r>
          </a:p>
          <a:p>
            <a:pPr algn="ctr">
              <a:lnSpc>
                <a:spcPts val="3359"/>
              </a:lnSpc>
            </a:pPr>
            <a:r>
              <a:rPr lang="en-US" sz="2399">
                <a:solidFill>
                  <a:srgbClr val="FFFFFF"/>
                </a:solidFill>
                <a:latin typeface="Garet 2"/>
              </a:rPr>
              <a:t>in a short, digestible video format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2327</Words>
  <Application>Microsoft Office PowerPoint</Application>
  <PresentationFormat>Custom</PresentationFormat>
  <Paragraphs>146</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Garet 1</vt:lpstr>
      <vt:lpstr>Calibri</vt:lpstr>
      <vt:lpstr>Arial</vt:lpstr>
      <vt:lpstr>Garet ExtraBold</vt:lpstr>
      <vt:lpstr>Garet 2 Bold</vt:lpstr>
      <vt:lpstr>Garet Book</vt:lpstr>
      <vt:lpstr>Agrandir Narrow</vt:lpstr>
      <vt:lpstr>Garet 2</vt:lpstr>
      <vt:lpstr>Garet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ALAO Presentation</dc:title>
  <cp:lastModifiedBy>Olivia Hobbs</cp:lastModifiedBy>
  <cp:revision>3</cp:revision>
  <dcterms:created xsi:type="dcterms:W3CDTF">2006-08-16T00:00:00Z</dcterms:created>
  <dcterms:modified xsi:type="dcterms:W3CDTF">2022-10-31T15:14:57Z</dcterms:modified>
  <dc:identifier>DAFKuS9eEfQ</dc:identifier>
</cp:coreProperties>
</file>