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sq-sds.org/article/view/5970/4697"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8222b71360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8222b71360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7e26366b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7e26366b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8222b71360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8222b71360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8222b71360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8222b71360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8222b71360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8222b71360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8222b71360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8222b71360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7e26366b9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7e26366b9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4562447d35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4562447d35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8222b71360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8222b71360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8222b713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8222b713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Information about FLC participants: participants come from sports leadership and management, educational psychology, family science and social work, global initiatives, college of education, health, and society, libraries (me),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8222b71360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8222b71360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Playfair Display"/>
              <a:buChar char="●"/>
            </a:pPr>
            <a:r>
              <a:rPr lang="en" sz="1600">
                <a:solidFill>
                  <a:schemeClr val="dk1"/>
                </a:solidFill>
                <a:latin typeface="Playfair Display"/>
                <a:ea typeface="Playfair Display"/>
                <a:cs typeface="Playfair Display"/>
                <a:sym typeface="Playfair Display"/>
              </a:rPr>
              <a:t>“A comprehensive assessment of the field of Disability Studies that presents beyond the medical to dig into the meaning.”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Social model of disability</a:t>
            </a:r>
            <a:endParaRPr/>
          </a:p>
          <a:p>
            <a:pPr indent="0" lvl="0" marL="0" rtl="0" algn="l">
              <a:spcBef>
                <a:spcPts val="0"/>
              </a:spcBef>
              <a:spcAft>
                <a:spcPts val="0"/>
              </a:spcAft>
              <a:buNone/>
            </a:pPr>
            <a:r>
              <a:rPr lang="en"/>
              <a:t>Disability as an identity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“Disability has become, then, like a guest invited to a party but never introduced.” p. 88</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Disability studies is a branch of the disability rights movement: “Disabled people, across the broadest spectrum of disability, have solidified as a group. Although this group identity has certainly not been comfortably embraced by all disabled people, a strong disability alliance has led to civil rights victories and the foundation of a clearly identified disabled community.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material that binds us is the art of finding one another, of identifying and naming disability in a world reluctant to discuss it, and of unearthing historically and culturally significant material that relates to our experience.” pg. 5</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8222b71360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8222b71360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Medical model can be isolating for disabled people: Take for example, a wheelchair user trying to access a building’s entrance that has stairs but no ramp. According to the medical model, this person’s difficulty with entering the building is due to their mobility impairment, rather than because the building’s entrance does not have a ramp. In essence, the medical model places the burden of disability on the individual, focusing on what is 'wrong' with the person, rather than what is ‘wrong’ with the situation, context, or environment. A consequence of the medical model of disability is that people with disabilities often report feeling socially excluded, undervalued, and treated as if they are completely incapacitated or objects of pity [3]. But for many, the main disadvantage of living with a disability is less about their own body and more about society’s response to them. This response often comes in the form of an unwelcoming reception, in terms of social attitudes and institutional norms, as well as built physical environments that promote exclusion. https://www.thesocialcreatures.org/thecreaturetimes/the-social-model-of-disability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Pg. 11: “One clear benefit has been the medical treatments that have increased the well-being and vitality of many disabled people, indeed have saved peoples lives. Yet, along with these benefits are enormous negative consequences… Briefly, the medicalization of disability casts human variation as deviance from the norm, as pathological condition, as deficit, and, significantly, as an individual burden and personal tragedy. Society, in agreeing to assign medical meaning to disability, colludes to keep the issue within the purview of the medical establishment, to keep it a personal matter and ‘treat’ the condition and the person with the condition rather than ‘treating’ the social processes and policies that constrict disabled people’s lives.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Disability studies’ and disability rights movement’s position is critical of the domination of the medical definition and views it as a major stumbling block to the reinterpretation of disability as a political category and to the social changes that could follow such a shift.”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Care Work p. 69: “the deficiency model by which most people view disability only sees disabled people as a lack, a defect, damaged good, in need of cure… Able-bodied people are shameless about really not getting it that disabled people could know things that the abled don’t. That we have out own cultures and histories and skills. That there might be something that they could learn from us.”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8222b71360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8222b71360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8222b71360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8222b71360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https://dsq-sds.org/article/view/5970/4697</a:t>
            </a:r>
            <a:endParaRPr/>
          </a:p>
          <a:p>
            <a:pPr indent="0" lvl="0" marL="0" rtl="0" algn="l">
              <a:spcBef>
                <a:spcPts val="0"/>
              </a:spcBef>
              <a:spcAft>
                <a:spcPts val="0"/>
              </a:spcAft>
              <a:buNone/>
            </a:pPr>
            <a:r>
              <a:rPr lang="en"/>
              <a:t>“Activist oriented”</a:t>
            </a:r>
            <a:endParaRPr/>
          </a:p>
          <a:p>
            <a:pPr indent="0" lvl="0" marL="0" rtl="0" algn="l">
              <a:spcBef>
                <a:spcPts val="0"/>
              </a:spcBef>
              <a:spcAft>
                <a:spcPts val="0"/>
              </a:spcAft>
              <a:buNone/>
            </a:pPr>
            <a:r>
              <a:rPr lang="en"/>
              <a:t>Challenges what we value about people</a:t>
            </a:r>
            <a:endParaRPr/>
          </a:p>
          <a:p>
            <a:pPr indent="0" lvl="0" marL="0" rtl="0" algn="l">
              <a:spcBef>
                <a:spcPts val="0"/>
              </a:spcBef>
              <a:spcAft>
                <a:spcPts val="0"/>
              </a:spcAft>
              <a:buNone/>
            </a:pPr>
            <a:r>
              <a:rPr lang="en"/>
              <a:t>Have a better understanding of intersectionality</a:t>
            </a:r>
            <a:endParaRPr/>
          </a:p>
          <a:p>
            <a:pPr indent="0" lvl="0" marL="0" rtl="0" algn="l">
              <a:spcBef>
                <a:spcPts val="0"/>
              </a:spcBef>
              <a:spcAft>
                <a:spcPts val="0"/>
              </a:spcAft>
              <a:buNone/>
            </a:pPr>
            <a:r>
              <a:rPr lang="en"/>
              <a:t>Centering disabled people for a world with real access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8222b71360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8222b71360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8222b71360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8222b71360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yet that the document is still articulated in the rhetoric of neoliberalism and reinforces the notion that the way information is produced and commodified is a natural condition that need not be challenged.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8222b71360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8222b71360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Teaching students how to deal with complicated issues</a:t>
            </a:r>
            <a:endParaRPr/>
          </a:p>
          <a:p>
            <a:pPr indent="0" lvl="0" marL="0" rtl="0" algn="l">
              <a:spcBef>
                <a:spcPts val="0"/>
              </a:spcBef>
              <a:spcAft>
                <a:spcPts val="0"/>
              </a:spcAft>
              <a:buNone/>
            </a:pPr>
            <a:r>
              <a:rPr lang="en"/>
              <a:t>“Considers the social, political, economic, and corporate systems that have power and influence over information production, dissemination, access, and consumption.”</a:t>
            </a:r>
            <a:endParaRPr/>
          </a:p>
          <a:p>
            <a:pPr indent="0" lvl="0" marL="0" rtl="0" algn="l">
              <a:spcBef>
                <a:spcPts val="0"/>
              </a:spcBef>
              <a:spcAft>
                <a:spcPts val="0"/>
              </a:spcAft>
              <a:buNone/>
            </a:pPr>
            <a:r>
              <a:t/>
            </a:r>
            <a:endParaRPr/>
          </a:p>
          <a:p>
            <a:pPr indent="0" lvl="0" marL="0" rtl="0" algn="l">
              <a:lnSpc>
                <a:spcPct val="115000"/>
              </a:lnSpc>
              <a:spcBef>
                <a:spcPts val="0"/>
              </a:spcBef>
              <a:spcAft>
                <a:spcPts val="2100"/>
              </a:spcAft>
              <a:buClr>
                <a:schemeClr val="dk1"/>
              </a:buClr>
              <a:buSzPts val="1100"/>
              <a:buFont typeface="Arial"/>
              <a:buNone/>
            </a:pPr>
            <a:r>
              <a:rPr lang="en" sz="1900">
                <a:solidFill>
                  <a:srgbClr val="434343"/>
                </a:solidFill>
                <a:latin typeface="DM Sans"/>
                <a:ea typeface="DM Sans"/>
                <a:cs typeface="DM Sans"/>
                <a:sym typeface="DM Sans"/>
              </a:rPr>
              <a:t>“Critical information literacy considers in what ways librarians may encourage students to engage with and act upon the power structures underpinning information’s production and dissemination.”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5.png"/><Relationship Id="rId11" Type="http://schemas.openxmlformats.org/officeDocument/2006/relationships/image" Target="../media/image1.png"/><Relationship Id="rId10" Type="http://schemas.openxmlformats.org/officeDocument/2006/relationships/image" Target="../media/image3.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2.png"/><Relationship Id="rId7" Type="http://schemas.openxmlformats.org/officeDocument/2006/relationships/hyperlink" Target="https://www.pinterest.com/slidesmania/" TargetMode="External"/><Relationship Id="rId8"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p:nvPr/>
        </p:nvSpPr>
        <p:spPr>
          <a:xfrm>
            <a:off x="7059600" y="0"/>
            <a:ext cx="5132400" cy="6858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 name="Google Shape;12;p2"/>
          <p:cNvSpPr/>
          <p:nvPr/>
        </p:nvSpPr>
        <p:spPr>
          <a:xfrm>
            <a:off x="2541075" y="1290850"/>
            <a:ext cx="8598300" cy="33741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ph type="title"/>
          </p:nvPr>
        </p:nvSpPr>
        <p:spPr>
          <a:xfrm>
            <a:off x="2785925" y="1541750"/>
            <a:ext cx="8031600" cy="28704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5000"/>
              <a:buNone/>
              <a:defRPr sz="5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p:txBody>
      </p:sp>
      <p:sp>
        <p:nvSpPr>
          <p:cNvPr id="14" name="Google Shape;14;p2"/>
          <p:cNvSpPr/>
          <p:nvPr/>
        </p:nvSpPr>
        <p:spPr>
          <a:xfrm>
            <a:off x="3435675" y="5087500"/>
            <a:ext cx="7703700" cy="8946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355892">
            <a:off x="10424907" y="417311"/>
            <a:ext cx="1427555" cy="1587130"/>
          </a:xfrm>
          <a:custGeom>
            <a:rect b="b" l="l" r="r" t="t"/>
            <a:pathLst>
              <a:path extrusionOk="0" h="1171527" w="1053738">
                <a:moveTo>
                  <a:pt x="526869" y="0"/>
                </a:moveTo>
                <a:cubicBezTo>
                  <a:pt x="817851" y="0"/>
                  <a:pt x="1053738" y="235887"/>
                  <a:pt x="1053738" y="526869"/>
                </a:cubicBezTo>
                <a:cubicBezTo>
                  <a:pt x="1053738" y="817851"/>
                  <a:pt x="817851" y="1053738"/>
                  <a:pt x="526869" y="1053738"/>
                </a:cubicBezTo>
                <a:cubicBezTo>
                  <a:pt x="490496" y="1053738"/>
                  <a:pt x="454985" y="1050052"/>
                  <a:pt x="420687" y="1043034"/>
                </a:cubicBezTo>
                <a:lnTo>
                  <a:pt x="388563" y="1033062"/>
                </a:lnTo>
                <a:lnTo>
                  <a:pt x="147609" y="1171527"/>
                </a:lnTo>
                <a:lnTo>
                  <a:pt x="147063" y="890630"/>
                </a:lnTo>
                <a:lnTo>
                  <a:pt x="89981" y="821447"/>
                </a:lnTo>
                <a:cubicBezTo>
                  <a:pt x="33172" y="737358"/>
                  <a:pt x="0" y="635987"/>
                  <a:pt x="0" y="526869"/>
                </a:cubicBezTo>
                <a:cubicBezTo>
                  <a:pt x="0" y="235887"/>
                  <a:pt x="235887" y="0"/>
                  <a:pt x="526869"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 name="Google Shape;16;p2"/>
          <p:cNvSpPr/>
          <p:nvPr/>
        </p:nvSpPr>
        <p:spPr>
          <a:xfrm>
            <a:off x="2541075" y="5087500"/>
            <a:ext cx="894600" cy="8946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00" y="0"/>
            <a:ext cx="1461000" cy="6858000"/>
          </a:xfrm>
          <a:prstGeom prst="rect">
            <a:avLst/>
          </a:prstGeom>
          <a:solidFill>
            <a:srgbClr val="FF5454"/>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txBox="1"/>
          <p:nvPr>
            <p:ph idx="1" type="subTitle"/>
          </p:nvPr>
        </p:nvSpPr>
        <p:spPr>
          <a:xfrm>
            <a:off x="3652596" y="5087500"/>
            <a:ext cx="7486800" cy="894600"/>
          </a:xfrm>
          <a:prstGeom prst="rect">
            <a:avLst/>
          </a:prstGeom>
        </p:spPr>
        <p:txBody>
          <a:bodyPr anchorCtr="0" anchor="ctr" bIns="121900" lIns="121900" spcFirstLastPara="1" rIns="121900" wrap="square" tIns="121900">
            <a:noAutofit/>
          </a:bodyPr>
          <a:lstStyle>
            <a:lvl1pPr lvl="0" algn="ctr">
              <a:lnSpc>
                <a:spcPct val="100000"/>
              </a:lnSpc>
              <a:spcBef>
                <a:spcPts val="0"/>
              </a:spcBef>
              <a:spcAft>
                <a:spcPts val="0"/>
              </a:spcAft>
              <a:buSzPts val="1900"/>
              <a:buNone/>
              <a:defRPr/>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p:txBody>
      </p:sp>
      <p:sp>
        <p:nvSpPr>
          <p:cNvPr id="19" name="Google Shape;19;p2"/>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4"/>
                </a:solidFill>
                <a:latin typeface="Barlow Condensed"/>
                <a:ea typeface="Barlow Condensed"/>
                <a:cs typeface="Barlow Condensed"/>
                <a:sym typeface="Barlow Condensed"/>
              </a:rPr>
              <a:t>SLIDESMANIA.COM</a:t>
            </a:r>
            <a:endParaRPr sz="1200">
              <a:solidFill>
                <a:schemeClr val="accent4"/>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76" name="Shape 76"/>
        <p:cNvGrpSpPr/>
        <p:nvPr/>
      </p:nvGrpSpPr>
      <p:grpSpPr>
        <a:xfrm>
          <a:off x="0" y="0"/>
          <a:ext cx="0" cy="0"/>
          <a:chOff x="0" y="0"/>
          <a:chExt cx="0" cy="0"/>
        </a:xfrm>
      </p:grpSpPr>
      <p:sp>
        <p:nvSpPr>
          <p:cNvPr id="77" name="Google Shape;77;p11"/>
          <p:cNvSpPr/>
          <p:nvPr/>
        </p:nvSpPr>
        <p:spPr>
          <a:xfrm>
            <a:off x="454800" y="412950"/>
            <a:ext cx="894600" cy="8946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1"/>
          <p:cNvSpPr/>
          <p:nvPr/>
        </p:nvSpPr>
        <p:spPr>
          <a:xfrm>
            <a:off x="454800" y="1599800"/>
            <a:ext cx="10463100" cy="52584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9" name="Google Shape;79;p11"/>
          <p:cNvSpPr/>
          <p:nvPr/>
        </p:nvSpPr>
        <p:spPr>
          <a:xfrm>
            <a:off x="11424950" y="0"/>
            <a:ext cx="767100" cy="68580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1"/>
          <p:cNvSpPr/>
          <p:nvPr/>
        </p:nvSpPr>
        <p:spPr>
          <a:xfrm>
            <a:off x="1349400" y="412950"/>
            <a:ext cx="9568500" cy="8946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1"/>
          <p:cNvSpPr txBox="1"/>
          <p:nvPr>
            <p:ph idx="1" type="subTitle"/>
          </p:nvPr>
        </p:nvSpPr>
        <p:spPr>
          <a:xfrm>
            <a:off x="2053456" y="1739450"/>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82" name="Google Shape;82;p11"/>
          <p:cNvSpPr txBox="1"/>
          <p:nvPr>
            <p:ph idx="2" type="subTitle"/>
          </p:nvPr>
        </p:nvSpPr>
        <p:spPr>
          <a:xfrm>
            <a:off x="2053456" y="3344343"/>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83" name="Google Shape;83;p11"/>
          <p:cNvSpPr txBox="1"/>
          <p:nvPr>
            <p:ph idx="3" type="subTitle"/>
          </p:nvPr>
        </p:nvSpPr>
        <p:spPr>
          <a:xfrm>
            <a:off x="2053456" y="4949237"/>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84" name="Google Shape;84;p11"/>
          <p:cNvSpPr txBox="1"/>
          <p:nvPr>
            <p:ph type="title"/>
          </p:nvPr>
        </p:nvSpPr>
        <p:spPr>
          <a:xfrm>
            <a:off x="1461900" y="412950"/>
            <a:ext cx="9327000" cy="8565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85" name="Google Shape;85;p11"/>
          <p:cNvSpPr txBox="1"/>
          <p:nvPr>
            <p:ph idx="4" type="body"/>
          </p:nvPr>
        </p:nvSpPr>
        <p:spPr>
          <a:xfrm>
            <a:off x="2053450" y="2177400"/>
            <a:ext cx="64068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86" name="Google Shape;86;p11"/>
          <p:cNvSpPr txBox="1"/>
          <p:nvPr>
            <p:ph idx="5" type="body"/>
          </p:nvPr>
        </p:nvSpPr>
        <p:spPr>
          <a:xfrm>
            <a:off x="2053450" y="3770863"/>
            <a:ext cx="64068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87" name="Google Shape;87;p11"/>
          <p:cNvSpPr txBox="1"/>
          <p:nvPr>
            <p:ph idx="6" type="body"/>
          </p:nvPr>
        </p:nvSpPr>
        <p:spPr>
          <a:xfrm>
            <a:off x="2053450" y="5362525"/>
            <a:ext cx="64077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88" name="Shape 88"/>
        <p:cNvGrpSpPr/>
        <p:nvPr/>
      </p:nvGrpSpPr>
      <p:grpSpPr>
        <a:xfrm>
          <a:off x="0" y="0"/>
          <a:ext cx="0" cy="0"/>
          <a:chOff x="0" y="0"/>
          <a:chExt cx="0" cy="0"/>
        </a:xfrm>
      </p:grpSpPr>
      <p:sp>
        <p:nvSpPr>
          <p:cNvPr id="89" name="Google Shape;89;p12"/>
          <p:cNvSpPr/>
          <p:nvPr/>
        </p:nvSpPr>
        <p:spPr>
          <a:xfrm>
            <a:off x="-300" y="2180775"/>
            <a:ext cx="12192000" cy="2364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0" name="Google Shape;90;p12"/>
          <p:cNvSpPr/>
          <p:nvPr/>
        </p:nvSpPr>
        <p:spPr>
          <a:xfrm>
            <a:off x="1122563" y="1725150"/>
            <a:ext cx="2730000" cy="48099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2"/>
          <p:cNvSpPr/>
          <p:nvPr/>
        </p:nvSpPr>
        <p:spPr>
          <a:xfrm>
            <a:off x="4677744" y="1725150"/>
            <a:ext cx="2730000" cy="48099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2"/>
          <p:cNvSpPr/>
          <p:nvPr/>
        </p:nvSpPr>
        <p:spPr>
          <a:xfrm>
            <a:off x="8232925" y="1725150"/>
            <a:ext cx="2730000" cy="48099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2"/>
          <p:cNvSpPr/>
          <p:nvPr/>
        </p:nvSpPr>
        <p:spPr>
          <a:xfrm>
            <a:off x="454800" y="412950"/>
            <a:ext cx="894600" cy="8946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2"/>
          <p:cNvSpPr txBox="1"/>
          <p:nvPr>
            <p:ph idx="1" type="subTitle"/>
          </p:nvPr>
        </p:nvSpPr>
        <p:spPr>
          <a:xfrm>
            <a:off x="118905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95" name="Google Shape;95;p12"/>
          <p:cNvSpPr txBox="1"/>
          <p:nvPr>
            <p:ph idx="2" type="subTitle"/>
          </p:nvPr>
        </p:nvSpPr>
        <p:spPr>
          <a:xfrm>
            <a:off x="471330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96" name="Google Shape;96;p12"/>
          <p:cNvSpPr txBox="1"/>
          <p:nvPr>
            <p:ph idx="3" type="subTitle"/>
          </p:nvPr>
        </p:nvSpPr>
        <p:spPr>
          <a:xfrm>
            <a:off x="8237552" y="4020675"/>
            <a:ext cx="2658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97" name="Google Shape;97;p12"/>
          <p:cNvSpPr txBox="1"/>
          <p:nvPr>
            <p:ph type="title"/>
          </p:nvPr>
        </p:nvSpPr>
        <p:spPr>
          <a:xfrm>
            <a:off x="1349400" y="412950"/>
            <a:ext cx="10274700" cy="8946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8" name="Google Shape;98;p12"/>
          <p:cNvSpPr txBox="1"/>
          <p:nvPr>
            <p:ph idx="4" type="body"/>
          </p:nvPr>
        </p:nvSpPr>
        <p:spPr>
          <a:xfrm>
            <a:off x="1189050" y="4458625"/>
            <a:ext cx="2658900" cy="9252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99" name="Google Shape;99;p12"/>
          <p:cNvSpPr txBox="1"/>
          <p:nvPr>
            <p:ph idx="5" type="body"/>
          </p:nvPr>
        </p:nvSpPr>
        <p:spPr>
          <a:xfrm>
            <a:off x="4713300" y="4447196"/>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00" name="Google Shape;100;p12"/>
          <p:cNvSpPr txBox="1"/>
          <p:nvPr>
            <p:ph idx="6" type="body"/>
          </p:nvPr>
        </p:nvSpPr>
        <p:spPr>
          <a:xfrm>
            <a:off x="8237550" y="4433967"/>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101" name="Shape 101"/>
        <p:cNvGrpSpPr/>
        <p:nvPr/>
      </p:nvGrpSpPr>
      <p:grpSpPr>
        <a:xfrm>
          <a:off x="0" y="0"/>
          <a:ext cx="0" cy="0"/>
          <a:chOff x="0" y="0"/>
          <a:chExt cx="0" cy="0"/>
        </a:xfrm>
      </p:grpSpPr>
      <p:sp>
        <p:nvSpPr>
          <p:cNvPr id="102" name="Google Shape;102;p13"/>
          <p:cNvSpPr/>
          <p:nvPr/>
        </p:nvSpPr>
        <p:spPr>
          <a:xfrm>
            <a:off x="5834700" y="0"/>
            <a:ext cx="6357300" cy="6858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3" name="Google Shape;103;p13"/>
          <p:cNvSpPr/>
          <p:nvPr/>
        </p:nvSpPr>
        <p:spPr>
          <a:xfrm>
            <a:off x="454800" y="412950"/>
            <a:ext cx="894600" cy="8946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105" name="Google Shape;105;p13"/>
          <p:cNvSpPr/>
          <p:nvPr/>
        </p:nvSpPr>
        <p:spPr>
          <a:xfrm>
            <a:off x="0" y="5720400"/>
            <a:ext cx="4148400" cy="11376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Barlow Condensed"/>
                <a:ea typeface="Barlow Condensed"/>
                <a:cs typeface="Barlow Condensed"/>
                <a:sym typeface="Barlow Condensed"/>
              </a:rPr>
              <a:t>SLIDESMANIA.COM</a:t>
            </a:r>
            <a:endParaRPr sz="1200">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Background image">
  <p:cSld name="CUSTOM_10">
    <p:spTree>
      <p:nvGrpSpPr>
        <p:cNvPr id="107" name="Shape 107"/>
        <p:cNvGrpSpPr/>
        <p:nvPr/>
      </p:nvGrpSpPr>
      <p:grpSpPr>
        <a:xfrm>
          <a:off x="0" y="0"/>
          <a:ext cx="0" cy="0"/>
          <a:chOff x="0" y="0"/>
          <a:chExt cx="0" cy="0"/>
        </a:xfrm>
      </p:grpSpPr>
      <p:sp>
        <p:nvSpPr>
          <p:cNvPr id="108" name="Google Shape;108;p14"/>
          <p:cNvSpPr txBox="1"/>
          <p:nvPr>
            <p:ph type="title"/>
          </p:nvPr>
        </p:nvSpPr>
        <p:spPr>
          <a:xfrm>
            <a:off x="7223375" y="2088000"/>
            <a:ext cx="4458300" cy="23772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lt1"/>
              </a:buClr>
              <a:buSzPts val="6000"/>
              <a:buNone/>
              <a:defRPr sz="6000">
                <a:solidFill>
                  <a:schemeClr val="lt1"/>
                </a:solidFill>
              </a:defRPr>
            </a:lvl1pPr>
            <a:lvl2pPr lvl="1" rtl="0" algn="r">
              <a:spcBef>
                <a:spcPts val="0"/>
              </a:spcBef>
              <a:spcAft>
                <a:spcPts val="0"/>
              </a:spcAft>
              <a:buClr>
                <a:schemeClr val="lt1"/>
              </a:buClr>
              <a:buSzPts val="15000"/>
              <a:buNone/>
              <a:defRPr sz="15000">
                <a:solidFill>
                  <a:schemeClr val="lt1"/>
                </a:solidFill>
              </a:defRPr>
            </a:lvl2pPr>
            <a:lvl3pPr lvl="2" rtl="0" algn="r">
              <a:spcBef>
                <a:spcPts val="0"/>
              </a:spcBef>
              <a:spcAft>
                <a:spcPts val="0"/>
              </a:spcAft>
              <a:buClr>
                <a:schemeClr val="lt1"/>
              </a:buClr>
              <a:buSzPts val="15000"/>
              <a:buNone/>
              <a:defRPr sz="15000">
                <a:solidFill>
                  <a:schemeClr val="lt1"/>
                </a:solidFill>
              </a:defRPr>
            </a:lvl3pPr>
            <a:lvl4pPr lvl="3" rtl="0" algn="r">
              <a:spcBef>
                <a:spcPts val="0"/>
              </a:spcBef>
              <a:spcAft>
                <a:spcPts val="0"/>
              </a:spcAft>
              <a:buClr>
                <a:schemeClr val="lt1"/>
              </a:buClr>
              <a:buSzPts val="15000"/>
              <a:buNone/>
              <a:defRPr sz="15000">
                <a:solidFill>
                  <a:schemeClr val="lt1"/>
                </a:solidFill>
              </a:defRPr>
            </a:lvl4pPr>
            <a:lvl5pPr lvl="4" rtl="0" algn="r">
              <a:spcBef>
                <a:spcPts val="0"/>
              </a:spcBef>
              <a:spcAft>
                <a:spcPts val="0"/>
              </a:spcAft>
              <a:buClr>
                <a:schemeClr val="lt1"/>
              </a:buClr>
              <a:buSzPts val="15000"/>
              <a:buNone/>
              <a:defRPr sz="15000">
                <a:solidFill>
                  <a:schemeClr val="lt1"/>
                </a:solidFill>
              </a:defRPr>
            </a:lvl5pPr>
            <a:lvl6pPr lvl="5" rtl="0" algn="r">
              <a:spcBef>
                <a:spcPts val="0"/>
              </a:spcBef>
              <a:spcAft>
                <a:spcPts val="0"/>
              </a:spcAft>
              <a:buClr>
                <a:schemeClr val="lt1"/>
              </a:buClr>
              <a:buSzPts val="15000"/>
              <a:buNone/>
              <a:defRPr sz="15000">
                <a:solidFill>
                  <a:schemeClr val="lt1"/>
                </a:solidFill>
              </a:defRPr>
            </a:lvl6pPr>
            <a:lvl7pPr lvl="6" rtl="0" algn="r">
              <a:spcBef>
                <a:spcPts val="0"/>
              </a:spcBef>
              <a:spcAft>
                <a:spcPts val="0"/>
              </a:spcAft>
              <a:buClr>
                <a:schemeClr val="lt1"/>
              </a:buClr>
              <a:buSzPts val="15000"/>
              <a:buNone/>
              <a:defRPr sz="15000">
                <a:solidFill>
                  <a:schemeClr val="lt1"/>
                </a:solidFill>
              </a:defRPr>
            </a:lvl7pPr>
            <a:lvl8pPr lvl="7" rtl="0" algn="r">
              <a:spcBef>
                <a:spcPts val="0"/>
              </a:spcBef>
              <a:spcAft>
                <a:spcPts val="0"/>
              </a:spcAft>
              <a:buClr>
                <a:schemeClr val="lt1"/>
              </a:buClr>
              <a:buSzPts val="15000"/>
              <a:buNone/>
              <a:defRPr sz="15000">
                <a:solidFill>
                  <a:schemeClr val="lt1"/>
                </a:solidFill>
              </a:defRPr>
            </a:lvl8pPr>
            <a:lvl9pPr lvl="8" rtl="0" algn="r">
              <a:spcBef>
                <a:spcPts val="0"/>
              </a:spcBef>
              <a:spcAft>
                <a:spcPts val="0"/>
              </a:spcAft>
              <a:buClr>
                <a:schemeClr val="lt1"/>
              </a:buClr>
              <a:buSzPts val="15000"/>
              <a:buNone/>
              <a:defRPr sz="15000">
                <a:solidFill>
                  <a:schemeClr val="lt1"/>
                </a:solidFill>
              </a:defRPr>
            </a:lvl9pPr>
          </a:lstStyle>
          <a:p/>
        </p:txBody>
      </p:sp>
      <p:sp>
        <p:nvSpPr>
          <p:cNvPr id="109" name="Google Shape;109;p14"/>
          <p:cNvSpPr/>
          <p:nvPr/>
        </p:nvSpPr>
        <p:spPr>
          <a:xfrm>
            <a:off x="379125" y="133200"/>
            <a:ext cx="9765900" cy="6523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110" name="Shape 110"/>
        <p:cNvGrpSpPr/>
        <p:nvPr/>
      </p:nvGrpSpPr>
      <p:grpSpPr>
        <a:xfrm>
          <a:off x="0" y="0"/>
          <a:ext cx="0" cy="0"/>
          <a:chOff x="0" y="0"/>
          <a:chExt cx="0" cy="0"/>
        </a:xfrm>
      </p:grpSpPr>
      <p:sp>
        <p:nvSpPr>
          <p:cNvPr id="111" name="Google Shape;111;p15"/>
          <p:cNvSpPr/>
          <p:nvPr/>
        </p:nvSpPr>
        <p:spPr>
          <a:xfrm>
            <a:off x="-300" y="2180775"/>
            <a:ext cx="12192000" cy="2364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2" name="Google Shape;112;p15"/>
          <p:cNvSpPr txBox="1"/>
          <p:nvPr>
            <p:ph hasCustomPrompt="1" type="title"/>
          </p:nvPr>
        </p:nvSpPr>
        <p:spPr>
          <a:xfrm>
            <a:off x="715025"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113" name="Google Shape;113;p15"/>
          <p:cNvSpPr txBox="1"/>
          <p:nvPr>
            <p:ph idx="2" type="title"/>
          </p:nvPr>
        </p:nvSpPr>
        <p:spPr>
          <a:xfrm>
            <a:off x="1349400" y="412950"/>
            <a:ext cx="10416600" cy="9252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114" name="Google Shape;114;p15"/>
          <p:cNvSpPr txBox="1"/>
          <p:nvPr>
            <p:ph hasCustomPrompt="1" idx="3" type="title"/>
          </p:nvPr>
        </p:nvSpPr>
        <p:spPr>
          <a:xfrm>
            <a:off x="4516336"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115" name="Google Shape;115;p15"/>
          <p:cNvSpPr txBox="1"/>
          <p:nvPr>
            <p:ph hasCustomPrompt="1" idx="4" type="title"/>
          </p:nvPr>
        </p:nvSpPr>
        <p:spPr>
          <a:xfrm>
            <a:off x="8481454"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116" name="Google Shape;116;p15"/>
          <p:cNvSpPr txBox="1"/>
          <p:nvPr>
            <p:ph idx="1" type="body"/>
          </p:nvPr>
        </p:nvSpPr>
        <p:spPr>
          <a:xfrm>
            <a:off x="8481446" y="3619725"/>
            <a:ext cx="2948400" cy="925200"/>
          </a:xfrm>
          <a:prstGeom prst="rect">
            <a:avLst/>
          </a:prstGeom>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117" name="Google Shape;117;p15"/>
          <p:cNvSpPr txBox="1"/>
          <p:nvPr>
            <p:ph idx="5" type="body"/>
          </p:nvPr>
        </p:nvSpPr>
        <p:spPr>
          <a:xfrm>
            <a:off x="451634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118" name="Google Shape;118;p15"/>
          <p:cNvSpPr txBox="1"/>
          <p:nvPr>
            <p:ph idx="6" type="body"/>
          </p:nvPr>
        </p:nvSpPr>
        <p:spPr>
          <a:xfrm>
            <a:off x="71502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119" name="Google Shape;119;p15"/>
          <p:cNvSpPr/>
          <p:nvPr/>
        </p:nvSpPr>
        <p:spPr>
          <a:xfrm>
            <a:off x="454800" y="412950"/>
            <a:ext cx="894600" cy="8946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p:nvPr/>
        </p:nvSpPr>
        <p:spPr>
          <a:xfrm>
            <a:off x="-300" y="6090000"/>
            <a:ext cx="12192000" cy="7680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5"/>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Barlow Condensed"/>
                <a:ea typeface="Barlow Condensed"/>
                <a:cs typeface="Barlow Condensed"/>
                <a:sym typeface="Barlow Condensed"/>
              </a:rPr>
              <a:t>SLIDESMANIA.COM</a:t>
            </a:r>
            <a:endParaRPr sz="1200">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122" name="Shape 122"/>
        <p:cNvGrpSpPr/>
        <p:nvPr/>
      </p:nvGrpSpPr>
      <p:grpSpPr>
        <a:xfrm>
          <a:off x="0" y="0"/>
          <a:ext cx="0" cy="0"/>
          <a:chOff x="0" y="0"/>
          <a:chExt cx="0" cy="0"/>
        </a:xfrm>
      </p:grpSpPr>
      <p:sp>
        <p:nvSpPr>
          <p:cNvPr id="123" name="Google Shape;123;p16"/>
          <p:cNvSpPr/>
          <p:nvPr/>
        </p:nvSpPr>
        <p:spPr>
          <a:xfrm>
            <a:off x="0" y="150"/>
            <a:ext cx="8032500" cy="6858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4" name="Google Shape;124;p16"/>
          <p:cNvSpPr/>
          <p:nvPr/>
        </p:nvSpPr>
        <p:spPr>
          <a:xfrm>
            <a:off x="899875" y="833575"/>
            <a:ext cx="10851600" cy="55719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6"/>
          <p:cNvSpPr/>
          <p:nvPr/>
        </p:nvSpPr>
        <p:spPr>
          <a:xfrm>
            <a:off x="454800" y="412950"/>
            <a:ext cx="894600" cy="8946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6"/>
          <p:cNvSpPr txBox="1"/>
          <p:nvPr>
            <p:ph idx="1" type="subTitle"/>
          </p:nvPr>
        </p:nvSpPr>
        <p:spPr>
          <a:xfrm>
            <a:off x="1262750" y="2182550"/>
            <a:ext cx="30162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27" name="Google Shape;127;p16"/>
          <p:cNvSpPr txBox="1"/>
          <p:nvPr>
            <p:ph idx="2" type="subTitle"/>
          </p:nvPr>
        </p:nvSpPr>
        <p:spPr>
          <a:xfrm>
            <a:off x="1262750" y="4039275"/>
            <a:ext cx="30162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28" name="Google Shape;128;p16"/>
          <p:cNvSpPr txBox="1"/>
          <p:nvPr>
            <p:ph idx="3" type="subTitle"/>
          </p:nvPr>
        </p:nvSpPr>
        <p:spPr>
          <a:xfrm>
            <a:off x="8372412" y="2191930"/>
            <a:ext cx="30162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29" name="Google Shape;129;p16"/>
          <p:cNvSpPr txBox="1"/>
          <p:nvPr>
            <p:ph idx="4" type="subTitle"/>
          </p:nvPr>
        </p:nvSpPr>
        <p:spPr>
          <a:xfrm>
            <a:off x="4836784" y="2199900"/>
            <a:ext cx="30162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30" name="Google Shape;130;p16"/>
          <p:cNvSpPr txBox="1"/>
          <p:nvPr>
            <p:ph idx="5" type="subTitle"/>
          </p:nvPr>
        </p:nvSpPr>
        <p:spPr>
          <a:xfrm>
            <a:off x="4836784" y="4039275"/>
            <a:ext cx="30162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31" name="Google Shape;131;p16"/>
          <p:cNvSpPr txBox="1"/>
          <p:nvPr>
            <p:ph idx="6" type="subTitle"/>
          </p:nvPr>
        </p:nvSpPr>
        <p:spPr>
          <a:xfrm>
            <a:off x="8372412" y="4020730"/>
            <a:ext cx="30162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32" name="Google Shape;132;p16"/>
          <p:cNvSpPr txBox="1"/>
          <p:nvPr>
            <p:ph type="title"/>
          </p:nvPr>
        </p:nvSpPr>
        <p:spPr>
          <a:xfrm>
            <a:off x="1349400" y="898175"/>
            <a:ext cx="10282800" cy="7635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33" name="Google Shape;133;p16"/>
          <p:cNvSpPr txBox="1"/>
          <p:nvPr>
            <p:ph idx="7" type="body"/>
          </p:nvPr>
        </p:nvSpPr>
        <p:spPr>
          <a:xfrm>
            <a:off x="4836784" y="2608750"/>
            <a:ext cx="30162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134" name="Google Shape;134;p16"/>
          <p:cNvSpPr txBox="1"/>
          <p:nvPr>
            <p:ph idx="8" type="body"/>
          </p:nvPr>
        </p:nvSpPr>
        <p:spPr>
          <a:xfrm>
            <a:off x="8372412" y="4437550"/>
            <a:ext cx="30162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35" name="Google Shape;135;p16"/>
          <p:cNvSpPr txBox="1"/>
          <p:nvPr>
            <p:ph idx="9" type="body"/>
          </p:nvPr>
        </p:nvSpPr>
        <p:spPr>
          <a:xfrm>
            <a:off x="4836784" y="4437550"/>
            <a:ext cx="30162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36" name="Google Shape;136;p16"/>
          <p:cNvSpPr txBox="1"/>
          <p:nvPr>
            <p:ph idx="13" type="body"/>
          </p:nvPr>
        </p:nvSpPr>
        <p:spPr>
          <a:xfrm>
            <a:off x="1262750" y="2608750"/>
            <a:ext cx="30162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37" name="Google Shape;137;p16"/>
          <p:cNvSpPr txBox="1"/>
          <p:nvPr>
            <p:ph idx="14" type="body"/>
          </p:nvPr>
        </p:nvSpPr>
        <p:spPr>
          <a:xfrm>
            <a:off x="8372412" y="2608750"/>
            <a:ext cx="30162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38" name="Google Shape;138;p16"/>
          <p:cNvSpPr txBox="1"/>
          <p:nvPr>
            <p:ph idx="15" type="body"/>
          </p:nvPr>
        </p:nvSpPr>
        <p:spPr>
          <a:xfrm>
            <a:off x="1262750" y="4437550"/>
            <a:ext cx="30162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39" name="Google Shape;139;p16"/>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Barlow Condensed"/>
                <a:ea typeface="Barlow Condensed"/>
                <a:cs typeface="Barlow Condensed"/>
                <a:sym typeface="Barlow Condensed"/>
              </a:rPr>
              <a:t>SLIDESMANIA.COM</a:t>
            </a:r>
            <a:endParaRPr sz="1200">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140" name="Shape 140"/>
        <p:cNvGrpSpPr/>
        <p:nvPr/>
      </p:nvGrpSpPr>
      <p:grpSpPr>
        <a:xfrm>
          <a:off x="0" y="0"/>
          <a:ext cx="0" cy="0"/>
          <a:chOff x="0" y="0"/>
          <a:chExt cx="0" cy="0"/>
        </a:xfrm>
      </p:grpSpPr>
      <p:sp>
        <p:nvSpPr>
          <p:cNvPr id="141" name="Google Shape;141;p17"/>
          <p:cNvSpPr/>
          <p:nvPr/>
        </p:nvSpPr>
        <p:spPr>
          <a:xfrm>
            <a:off x="-300" y="1418775"/>
            <a:ext cx="12192000" cy="45522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 name="Google Shape;142;p17"/>
          <p:cNvSpPr txBox="1"/>
          <p:nvPr>
            <p:ph type="title"/>
          </p:nvPr>
        </p:nvSpPr>
        <p:spPr>
          <a:xfrm>
            <a:off x="1349400" y="413075"/>
            <a:ext cx="10426800" cy="8946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43" name="Google Shape;143;p17"/>
          <p:cNvSpPr/>
          <p:nvPr/>
        </p:nvSpPr>
        <p:spPr>
          <a:xfrm>
            <a:off x="454800" y="412950"/>
            <a:ext cx="894600" cy="8946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7"/>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Barlow Condensed"/>
                <a:ea typeface="Barlow Condensed"/>
                <a:cs typeface="Barlow Condensed"/>
                <a:sym typeface="Barlow Condensed"/>
              </a:rPr>
              <a:t>SLIDESMANIA.COM</a:t>
            </a:r>
            <a:endParaRPr sz="1200">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145" name="Shape 145"/>
        <p:cNvGrpSpPr/>
        <p:nvPr/>
      </p:nvGrpSpPr>
      <p:grpSpPr>
        <a:xfrm>
          <a:off x="0" y="0"/>
          <a:ext cx="0" cy="0"/>
          <a:chOff x="0" y="0"/>
          <a:chExt cx="0" cy="0"/>
        </a:xfrm>
      </p:grpSpPr>
      <p:sp>
        <p:nvSpPr>
          <p:cNvPr id="146" name="Google Shape;146;p18"/>
          <p:cNvSpPr/>
          <p:nvPr/>
        </p:nvSpPr>
        <p:spPr>
          <a:xfrm>
            <a:off x="3247950" y="0"/>
            <a:ext cx="5696100" cy="6858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 name="Google Shape;147;p18"/>
          <p:cNvSpPr/>
          <p:nvPr/>
        </p:nvSpPr>
        <p:spPr>
          <a:xfrm>
            <a:off x="454800" y="1804350"/>
            <a:ext cx="11282400" cy="41295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8"/>
          <p:cNvSpPr txBox="1"/>
          <p:nvPr>
            <p:ph idx="1" type="subTitle"/>
          </p:nvPr>
        </p:nvSpPr>
        <p:spPr>
          <a:xfrm>
            <a:off x="618625" y="1995611"/>
            <a:ext cx="1913700" cy="699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49" name="Google Shape;149;p18"/>
          <p:cNvSpPr txBox="1"/>
          <p:nvPr>
            <p:ph idx="2" type="subTitle"/>
          </p:nvPr>
        </p:nvSpPr>
        <p:spPr>
          <a:xfrm>
            <a:off x="2878894" y="1995611"/>
            <a:ext cx="1913700" cy="699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50" name="Google Shape;150;p18"/>
          <p:cNvSpPr txBox="1"/>
          <p:nvPr>
            <p:ph idx="3" type="subTitle"/>
          </p:nvPr>
        </p:nvSpPr>
        <p:spPr>
          <a:xfrm>
            <a:off x="5139163" y="2026179"/>
            <a:ext cx="1913700" cy="699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51" name="Google Shape;151;p18"/>
          <p:cNvSpPr txBox="1"/>
          <p:nvPr>
            <p:ph idx="4" type="subTitle"/>
          </p:nvPr>
        </p:nvSpPr>
        <p:spPr>
          <a:xfrm>
            <a:off x="7399433" y="2026179"/>
            <a:ext cx="1913700" cy="699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52" name="Google Shape;152;p18"/>
          <p:cNvSpPr txBox="1"/>
          <p:nvPr>
            <p:ph idx="5" type="subTitle"/>
          </p:nvPr>
        </p:nvSpPr>
        <p:spPr>
          <a:xfrm>
            <a:off x="9659702" y="1995611"/>
            <a:ext cx="1913700" cy="699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53" name="Google Shape;153;p18"/>
          <p:cNvSpPr txBox="1"/>
          <p:nvPr>
            <p:ph type="title"/>
          </p:nvPr>
        </p:nvSpPr>
        <p:spPr>
          <a:xfrm>
            <a:off x="1349400" y="412950"/>
            <a:ext cx="10387800" cy="8946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54" name="Google Shape;154;p18"/>
          <p:cNvSpPr txBox="1"/>
          <p:nvPr>
            <p:ph idx="6" type="body"/>
          </p:nvPr>
        </p:nvSpPr>
        <p:spPr>
          <a:xfrm>
            <a:off x="618625" y="3059872"/>
            <a:ext cx="1913700" cy="26877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155" name="Google Shape;155;p18"/>
          <p:cNvSpPr txBox="1"/>
          <p:nvPr>
            <p:ph idx="7" type="body"/>
          </p:nvPr>
        </p:nvSpPr>
        <p:spPr>
          <a:xfrm>
            <a:off x="2878893" y="3059872"/>
            <a:ext cx="1913700" cy="26877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56" name="Google Shape;156;p18"/>
          <p:cNvSpPr txBox="1"/>
          <p:nvPr>
            <p:ph idx="8" type="body"/>
          </p:nvPr>
        </p:nvSpPr>
        <p:spPr>
          <a:xfrm>
            <a:off x="5139160" y="3059872"/>
            <a:ext cx="1913700" cy="26877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57" name="Google Shape;157;p18"/>
          <p:cNvSpPr txBox="1"/>
          <p:nvPr>
            <p:ph idx="9" type="body"/>
          </p:nvPr>
        </p:nvSpPr>
        <p:spPr>
          <a:xfrm>
            <a:off x="7399428" y="3059872"/>
            <a:ext cx="1913700" cy="26877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58" name="Google Shape;158;p18"/>
          <p:cNvSpPr txBox="1"/>
          <p:nvPr>
            <p:ph idx="13" type="body"/>
          </p:nvPr>
        </p:nvSpPr>
        <p:spPr>
          <a:xfrm>
            <a:off x="9659695" y="3059872"/>
            <a:ext cx="1913700" cy="26877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59" name="Google Shape;159;p18"/>
          <p:cNvSpPr/>
          <p:nvPr/>
        </p:nvSpPr>
        <p:spPr>
          <a:xfrm>
            <a:off x="454800" y="412950"/>
            <a:ext cx="894600" cy="8946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8"/>
          <p:cNvSpPr/>
          <p:nvPr/>
        </p:nvSpPr>
        <p:spPr>
          <a:xfrm>
            <a:off x="1349400" y="412950"/>
            <a:ext cx="10387800" cy="8946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161" name="Shape 161"/>
        <p:cNvGrpSpPr/>
        <p:nvPr/>
      </p:nvGrpSpPr>
      <p:grpSpPr>
        <a:xfrm>
          <a:off x="0" y="0"/>
          <a:ext cx="0" cy="0"/>
          <a:chOff x="0" y="0"/>
          <a:chExt cx="0" cy="0"/>
        </a:xfrm>
      </p:grpSpPr>
      <p:sp>
        <p:nvSpPr>
          <p:cNvPr id="162" name="Google Shape;162;p19"/>
          <p:cNvSpPr/>
          <p:nvPr/>
        </p:nvSpPr>
        <p:spPr>
          <a:xfrm>
            <a:off x="5834700" y="0"/>
            <a:ext cx="6357300" cy="6858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3" name="Google Shape;163;p19"/>
          <p:cNvSpPr/>
          <p:nvPr/>
        </p:nvSpPr>
        <p:spPr>
          <a:xfrm>
            <a:off x="899875" y="833575"/>
            <a:ext cx="5581500" cy="42531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9"/>
          <p:cNvSpPr/>
          <p:nvPr/>
        </p:nvSpPr>
        <p:spPr>
          <a:xfrm>
            <a:off x="454800" y="412950"/>
            <a:ext cx="894600" cy="8946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9"/>
          <p:cNvSpPr txBox="1"/>
          <p:nvPr>
            <p:ph type="title"/>
          </p:nvPr>
        </p:nvSpPr>
        <p:spPr>
          <a:xfrm>
            <a:off x="1193660" y="974375"/>
            <a:ext cx="50319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66" name="Google Shape;166;p19"/>
          <p:cNvSpPr txBox="1"/>
          <p:nvPr>
            <p:ph idx="1" type="body"/>
          </p:nvPr>
        </p:nvSpPr>
        <p:spPr>
          <a:xfrm>
            <a:off x="1193525" y="1737875"/>
            <a:ext cx="5031900" cy="31875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167" name="Shape 167"/>
        <p:cNvGrpSpPr/>
        <p:nvPr/>
      </p:nvGrpSpPr>
      <p:grpSpPr>
        <a:xfrm>
          <a:off x="0" y="0"/>
          <a:ext cx="0" cy="0"/>
          <a:chOff x="0" y="0"/>
          <a:chExt cx="0" cy="0"/>
        </a:xfrm>
      </p:grpSpPr>
      <p:sp>
        <p:nvSpPr>
          <p:cNvPr id="168" name="Google Shape;168;p20"/>
          <p:cNvSpPr/>
          <p:nvPr/>
        </p:nvSpPr>
        <p:spPr>
          <a:xfrm>
            <a:off x="0" y="0"/>
            <a:ext cx="6357300" cy="6858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9" name="Google Shape;169;p20"/>
          <p:cNvSpPr/>
          <p:nvPr/>
        </p:nvSpPr>
        <p:spPr>
          <a:xfrm>
            <a:off x="454800" y="412950"/>
            <a:ext cx="894600" cy="8946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0"/>
          <p:cNvSpPr/>
          <p:nvPr/>
        </p:nvSpPr>
        <p:spPr>
          <a:xfrm>
            <a:off x="5443975" y="974375"/>
            <a:ext cx="5581500" cy="42531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0"/>
          <p:cNvSpPr txBox="1"/>
          <p:nvPr>
            <p:ph type="title"/>
          </p:nvPr>
        </p:nvSpPr>
        <p:spPr>
          <a:xfrm>
            <a:off x="5643475" y="1108175"/>
            <a:ext cx="5209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72" name="Google Shape;172;p20"/>
          <p:cNvSpPr txBox="1"/>
          <p:nvPr>
            <p:ph idx="1" type="body"/>
          </p:nvPr>
        </p:nvSpPr>
        <p:spPr>
          <a:xfrm>
            <a:off x="5643581" y="1871675"/>
            <a:ext cx="5209500" cy="32220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73" name="Google Shape;173;p20"/>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Barlow Condensed"/>
                <a:ea typeface="Barlow Condensed"/>
                <a:cs typeface="Barlow Condensed"/>
                <a:sym typeface="Barlow Condensed"/>
              </a:rPr>
              <a:t>SLIDESMANIA.COM</a:t>
            </a:r>
            <a:endParaRPr sz="1200">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20" name="Shape 20"/>
        <p:cNvGrpSpPr/>
        <p:nvPr/>
      </p:nvGrpSpPr>
      <p:grpSpPr>
        <a:xfrm>
          <a:off x="0" y="0"/>
          <a:ext cx="0" cy="0"/>
          <a:chOff x="0" y="0"/>
          <a:chExt cx="0" cy="0"/>
        </a:xfrm>
      </p:grpSpPr>
      <p:sp>
        <p:nvSpPr>
          <p:cNvPr id="21" name="Google Shape;21;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174" name="Shape 174"/>
        <p:cNvGrpSpPr/>
        <p:nvPr/>
      </p:nvGrpSpPr>
      <p:grpSpPr>
        <a:xfrm>
          <a:off x="0" y="0"/>
          <a:ext cx="0" cy="0"/>
          <a:chOff x="0" y="0"/>
          <a:chExt cx="0" cy="0"/>
        </a:xfrm>
      </p:grpSpPr>
      <p:sp>
        <p:nvSpPr>
          <p:cNvPr id="175" name="Google Shape;175;p21"/>
          <p:cNvSpPr/>
          <p:nvPr/>
        </p:nvSpPr>
        <p:spPr>
          <a:xfrm>
            <a:off x="1693900" y="1418775"/>
            <a:ext cx="10497900" cy="45522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6" name="Google Shape;176;p21"/>
          <p:cNvSpPr/>
          <p:nvPr/>
        </p:nvSpPr>
        <p:spPr>
          <a:xfrm>
            <a:off x="454800" y="412950"/>
            <a:ext cx="894600" cy="8946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1"/>
          <p:cNvSpPr txBox="1"/>
          <p:nvPr>
            <p:ph idx="1" type="subTitle"/>
          </p:nvPr>
        </p:nvSpPr>
        <p:spPr>
          <a:xfrm>
            <a:off x="3848400" y="2881975"/>
            <a:ext cx="55815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78" name="Google Shape;178;p21"/>
          <p:cNvSpPr txBox="1"/>
          <p:nvPr>
            <p:ph type="title"/>
          </p:nvPr>
        </p:nvSpPr>
        <p:spPr>
          <a:xfrm>
            <a:off x="3848400" y="1949125"/>
            <a:ext cx="5581500" cy="763500"/>
          </a:xfrm>
          <a:prstGeom prst="rect">
            <a:avLst/>
          </a:prstGeom>
        </p:spPr>
        <p:txBody>
          <a:bodyPr anchorCtr="0" anchor="b"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179" name="Google Shape;179;p21"/>
          <p:cNvSpPr txBox="1"/>
          <p:nvPr>
            <p:ph idx="2" type="body"/>
          </p:nvPr>
        </p:nvSpPr>
        <p:spPr>
          <a:xfrm>
            <a:off x="3848450" y="3746775"/>
            <a:ext cx="5581500" cy="1341600"/>
          </a:xfrm>
          <a:prstGeom prst="rect">
            <a:avLst/>
          </a:prstGeom>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nSpc>
                <a:spcPct val="100000"/>
              </a:lnSpc>
              <a:spcBef>
                <a:spcPts val="0"/>
              </a:spcBef>
              <a:spcAft>
                <a:spcPts val="0"/>
              </a:spcAft>
              <a:buSzPts val="1900"/>
              <a:buChar char="○"/>
              <a:defRPr/>
            </a:lvl2pPr>
            <a:lvl3pPr indent="-349250" lvl="2" marL="1371600">
              <a:lnSpc>
                <a:spcPct val="100000"/>
              </a:lnSpc>
              <a:spcBef>
                <a:spcPts val="0"/>
              </a:spcBef>
              <a:spcAft>
                <a:spcPts val="0"/>
              </a:spcAft>
              <a:buSzPts val="1900"/>
              <a:buChar char="■"/>
              <a:defRPr/>
            </a:lvl3pPr>
            <a:lvl4pPr indent="-349250" lvl="3" marL="1828800">
              <a:lnSpc>
                <a:spcPct val="100000"/>
              </a:lnSpc>
              <a:spcBef>
                <a:spcPts val="0"/>
              </a:spcBef>
              <a:spcAft>
                <a:spcPts val="0"/>
              </a:spcAft>
              <a:buSzPts val="1900"/>
              <a:buChar char="●"/>
              <a:defRPr/>
            </a:lvl4pPr>
            <a:lvl5pPr indent="-349250" lvl="4" marL="2286000">
              <a:lnSpc>
                <a:spcPct val="100000"/>
              </a:lnSpc>
              <a:spcBef>
                <a:spcPts val="0"/>
              </a:spcBef>
              <a:spcAft>
                <a:spcPts val="0"/>
              </a:spcAft>
              <a:buSzPts val="1900"/>
              <a:buChar char="○"/>
              <a:defRPr/>
            </a:lvl5pPr>
            <a:lvl6pPr indent="-349250" lvl="5" marL="2743200">
              <a:lnSpc>
                <a:spcPct val="100000"/>
              </a:lnSpc>
              <a:spcBef>
                <a:spcPts val="0"/>
              </a:spcBef>
              <a:spcAft>
                <a:spcPts val="0"/>
              </a:spcAft>
              <a:buSzPts val="1900"/>
              <a:buChar char="■"/>
              <a:defRPr/>
            </a:lvl6pPr>
            <a:lvl7pPr indent="-349250" lvl="6" marL="3200400">
              <a:lnSpc>
                <a:spcPct val="100000"/>
              </a:lnSpc>
              <a:spcBef>
                <a:spcPts val="0"/>
              </a:spcBef>
              <a:spcAft>
                <a:spcPts val="0"/>
              </a:spcAft>
              <a:buSzPts val="1900"/>
              <a:buChar char="●"/>
              <a:defRPr/>
            </a:lvl7pPr>
            <a:lvl8pPr indent="-349250" lvl="7" marL="3657600">
              <a:lnSpc>
                <a:spcPct val="100000"/>
              </a:lnSpc>
              <a:spcBef>
                <a:spcPts val="0"/>
              </a:spcBef>
              <a:spcAft>
                <a:spcPts val="0"/>
              </a:spcAft>
              <a:buSzPts val="1900"/>
              <a:buChar char="○"/>
              <a:defRPr/>
            </a:lvl8pPr>
            <a:lvl9pPr indent="-349250" lvl="8" marL="4114800">
              <a:lnSpc>
                <a:spcPct val="100000"/>
              </a:lnSpc>
              <a:spcBef>
                <a:spcPts val="0"/>
              </a:spcBef>
              <a:spcAft>
                <a:spcPts val="0"/>
              </a:spcAft>
              <a:buSzPts val="1900"/>
              <a:buChar char="■"/>
              <a:defRPr/>
            </a:lvl9pPr>
          </a:lstStyle>
          <a:p/>
        </p:txBody>
      </p:sp>
      <p:sp>
        <p:nvSpPr>
          <p:cNvPr id="180" name="Google Shape;180;p21"/>
          <p:cNvSpPr/>
          <p:nvPr/>
        </p:nvSpPr>
        <p:spPr>
          <a:xfrm>
            <a:off x="2192433" y="1759075"/>
            <a:ext cx="7964100" cy="45687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181" name="Shape 181"/>
        <p:cNvGrpSpPr/>
        <p:nvPr/>
      </p:nvGrpSpPr>
      <p:grpSpPr>
        <a:xfrm>
          <a:off x="0" y="0"/>
          <a:ext cx="0" cy="0"/>
          <a:chOff x="0" y="0"/>
          <a:chExt cx="0" cy="0"/>
        </a:xfrm>
      </p:grpSpPr>
      <p:grpSp>
        <p:nvGrpSpPr>
          <p:cNvPr id="182" name="Google Shape;182;p22"/>
          <p:cNvGrpSpPr/>
          <p:nvPr/>
        </p:nvGrpSpPr>
        <p:grpSpPr>
          <a:xfrm>
            <a:off x="0" y="0"/>
            <a:ext cx="12192000" cy="6858000"/>
            <a:chOff x="0" y="0"/>
            <a:chExt cx="12192000" cy="6858000"/>
          </a:xfrm>
        </p:grpSpPr>
        <p:sp>
          <p:nvSpPr>
            <p:cNvPr id="183" name="Google Shape;183;p22"/>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2"/>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185" name="Google Shape;185;p22"/>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86" name="Google Shape;186;p22">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187" name="Google Shape;187;p22">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188" name="Google Shape;188;p22">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189" name="Google Shape;189;p22">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190" name="Google Shape;190;p22"/>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191" name="Google Shape;191;p22"/>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2" name="Shape 192"/>
        <p:cNvGrpSpPr/>
        <p:nvPr/>
      </p:nvGrpSpPr>
      <p:grpSpPr>
        <a:xfrm>
          <a:off x="0" y="0"/>
          <a:ext cx="0" cy="0"/>
          <a:chOff x="0" y="0"/>
          <a:chExt cx="0" cy="0"/>
        </a:xfrm>
      </p:grpSpPr>
      <p:sp>
        <p:nvSpPr>
          <p:cNvPr id="193" name="Google Shape;193;p23"/>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3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194" name="Google Shape;194;p23"/>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95" name="Google Shape;195;p2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6" name="Shape 196"/>
        <p:cNvGrpSpPr/>
        <p:nvPr/>
      </p:nvGrpSpPr>
      <p:grpSpPr>
        <a:xfrm>
          <a:off x="0" y="0"/>
          <a:ext cx="0" cy="0"/>
          <a:chOff x="0" y="0"/>
          <a:chExt cx="0" cy="0"/>
        </a:xfrm>
      </p:grpSpPr>
      <p:sp>
        <p:nvSpPr>
          <p:cNvPr id="197" name="Google Shape;197;p24"/>
          <p:cNvSpPr txBox="1"/>
          <p:nvPr>
            <p:ph type="title"/>
          </p:nvPr>
        </p:nvSpPr>
        <p:spPr>
          <a:xfrm>
            <a:off x="415600" y="740800"/>
            <a:ext cx="3744000" cy="1007700"/>
          </a:xfrm>
          <a:prstGeom prst="rect">
            <a:avLst/>
          </a:prstGeom>
        </p:spPr>
        <p:txBody>
          <a:bodyPr anchorCtr="0" anchor="b" bIns="121900" lIns="121900" spcFirstLastPara="1" rIns="121900" wrap="square" tIns="12190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98" name="Google Shape;198;p24"/>
          <p:cNvSpPr txBox="1"/>
          <p:nvPr>
            <p:ph idx="1" type="body"/>
          </p:nvPr>
        </p:nvSpPr>
        <p:spPr>
          <a:xfrm>
            <a:off x="415600" y="1852800"/>
            <a:ext cx="3744000" cy="42393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99" name="Google Shape;199;p2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00" name="Shape 200"/>
        <p:cNvGrpSpPr/>
        <p:nvPr/>
      </p:nvGrpSpPr>
      <p:grpSpPr>
        <a:xfrm>
          <a:off x="0" y="0"/>
          <a:ext cx="0" cy="0"/>
          <a:chOff x="0" y="0"/>
          <a:chExt cx="0" cy="0"/>
        </a:xfrm>
      </p:grpSpPr>
      <p:sp>
        <p:nvSpPr>
          <p:cNvPr id="201" name="Google Shape;201;p25"/>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2" name="Google Shape;202;p25"/>
          <p:cNvSpPr txBox="1"/>
          <p:nvPr>
            <p:ph type="title"/>
          </p:nvPr>
        </p:nvSpPr>
        <p:spPr>
          <a:xfrm>
            <a:off x="354000" y="1644233"/>
            <a:ext cx="5393700" cy="19764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203" name="Google Shape;203;p25"/>
          <p:cNvSpPr txBox="1"/>
          <p:nvPr>
            <p:ph idx="1" type="subTitle"/>
          </p:nvPr>
        </p:nvSpPr>
        <p:spPr>
          <a:xfrm>
            <a:off x="354000" y="3737433"/>
            <a:ext cx="5393700" cy="1646700"/>
          </a:xfrm>
          <a:prstGeom prst="rect">
            <a:avLst/>
          </a:prstGeom>
        </p:spPr>
        <p:txBody>
          <a:bodyPr anchorCtr="0" anchor="t" bIns="121900" lIns="121900" spcFirstLastPara="1" rIns="121900" wrap="square" tIns="1219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04" name="Google Shape;204;p25"/>
          <p:cNvSpPr txBox="1"/>
          <p:nvPr>
            <p:ph idx="2" type="body"/>
          </p:nvPr>
        </p:nvSpPr>
        <p:spPr>
          <a:xfrm>
            <a:off x="6586000" y="965433"/>
            <a:ext cx="5115900" cy="4926900"/>
          </a:xfrm>
          <a:prstGeom prst="rect">
            <a:avLst/>
          </a:prstGeom>
        </p:spPr>
        <p:txBody>
          <a:bodyPr anchorCtr="0" anchor="ctr"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205" name="Google Shape;205;p2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6" name="Shape 206"/>
        <p:cNvGrpSpPr/>
        <p:nvPr/>
      </p:nvGrpSpPr>
      <p:grpSpPr>
        <a:xfrm>
          <a:off x="0" y="0"/>
          <a:ext cx="0" cy="0"/>
          <a:chOff x="0" y="0"/>
          <a:chExt cx="0" cy="0"/>
        </a:xfrm>
      </p:grpSpPr>
      <p:sp>
        <p:nvSpPr>
          <p:cNvPr id="207" name="Google Shape;207;p26"/>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3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08" name="Google Shape;208;p26"/>
          <p:cNvSpPr txBox="1"/>
          <p:nvPr>
            <p:ph idx="1" type="body"/>
          </p:nvPr>
        </p:nvSpPr>
        <p:spPr>
          <a:xfrm>
            <a:off x="415600" y="1536633"/>
            <a:ext cx="5333100" cy="45552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09" name="Google Shape;209;p26"/>
          <p:cNvSpPr txBox="1"/>
          <p:nvPr>
            <p:ph idx="2" type="body"/>
          </p:nvPr>
        </p:nvSpPr>
        <p:spPr>
          <a:xfrm>
            <a:off x="6443200" y="1536633"/>
            <a:ext cx="5333100" cy="45552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10" name="Google Shape;210;p2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22" name="Shape 22"/>
        <p:cNvGrpSpPr/>
        <p:nvPr/>
      </p:nvGrpSpPr>
      <p:grpSpPr>
        <a:xfrm>
          <a:off x="0" y="0"/>
          <a:ext cx="0" cy="0"/>
          <a:chOff x="0" y="0"/>
          <a:chExt cx="0" cy="0"/>
        </a:xfrm>
      </p:grpSpPr>
      <p:sp>
        <p:nvSpPr>
          <p:cNvPr id="23" name="Google Shape;23;p4"/>
          <p:cNvSpPr/>
          <p:nvPr/>
        </p:nvSpPr>
        <p:spPr>
          <a:xfrm>
            <a:off x="3593600" y="0"/>
            <a:ext cx="8598300" cy="6858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4" name="Google Shape;24;p4"/>
          <p:cNvSpPr/>
          <p:nvPr/>
        </p:nvSpPr>
        <p:spPr>
          <a:xfrm rot="355892">
            <a:off x="10305157" y="215136"/>
            <a:ext cx="1427555" cy="1587130"/>
          </a:xfrm>
          <a:custGeom>
            <a:rect b="b" l="l" r="r" t="t"/>
            <a:pathLst>
              <a:path extrusionOk="0" h="1171527" w="1053738">
                <a:moveTo>
                  <a:pt x="526869" y="0"/>
                </a:moveTo>
                <a:cubicBezTo>
                  <a:pt x="817851" y="0"/>
                  <a:pt x="1053738" y="235887"/>
                  <a:pt x="1053738" y="526869"/>
                </a:cubicBezTo>
                <a:cubicBezTo>
                  <a:pt x="1053738" y="817851"/>
                  <a:pt x="817851" y="1053738"/>
                  <a:pt x="526869" y="1053738"/>
                </a:cubicBezTo>
                <a:cubicBezTo>
                  <a:pt x="490496" y="1053738"/>
                  <a:pt x="454985" y="1050052"/>
                  <a:pt x="420687" y="1043034"/>
                </a:cubicBezTo>
                <a:lnTo>
                  <a:pt x="388563" y="1033062"/>
                </a:lnTo>
                <a:lnTo>
                  <a:pt x="147609" y="1171527"/>
                </a:lnTo>
                <a:lnTo>
                  <a:pt x="147063" y="890630"/>
                </a:lnTo>
                <a:lnTo>
                  <a:pt x="89981" y="821447"/>
                </a:lnTo>
                <a:cubicBezTo>
                  <a:pt x="33172" y="737358"/>
                  <a:pt x="0" y="635987"/>
                  <a:pt x="0" y="526869"/>
                </a:cubicBezTo>
                <a:cubicBezTo>
                  <a:pt x="0" y="235887"/>
                  <a:pt x="235887" y="0"/>
                  <a:pt x="526869"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 name="Google Shape;25;p4"/>
          <p:cNvSpPr txBox="1"/>
          <p:nvPr>
            <p:ph type="title"/>
          </p:nvPr>
        </p:nvSpPr>
        <p:spPr>
          <a:xfrm>
            <a:off x="5691725" y="1583975"/>
            <a:ext cx="5322600" cy="13248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7000"/>
              <a:buFont typeface="Aldrich"/>
              <a:buNone/>
              <a:defRPr sz="7000"/>
            </a:lvl1pPr>
            <a:lvl2pPr lvl="1"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26" name="Google Shape;26;p4"/>
          <p:cNvSpPr txBox="1"/>
          <p:nvPr>
            <p:ph idx="1" type="body"/>
          </p:nvPr>
        </p:nvSpPr>
        <p:spPr>
          <a:xfrm>
            <a:off x="5691700" y="2988275"/>
            <a:ext cx="5322600" cy="22359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27" name="Shape 27"/>
        <p:cNvGrpSpPr/>
        <p:nvPr/>
      </p:nvGrpSpPr>
      <p:grpSpPr>
        <a:xfrm>
          <a:off x="0" y="0"/>
          <a:ext cx="0" cy="0"/>
          <a:chOff x="0" y="0"/>
          <a:chExt cx="0" cy="0"/>
        </a:xfrm>
      </p:grpSpPr>
      <p:sp>
        <p:nvSpPr>
          <p:cNvPr id="28" name="Google Shape;28;p5"/>
          <p:cNvSpPr/>
          <p:nvPr/>
        </p:nvSpPr>
        <p:spPr>
          <a:xfrm>
            <a:off x="7972925" y="0"/>
            <a:ext cx="4218900" cy="6858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 name="Google Shape;29;p5"/>
          <p:cNvSpPr/>
          <p:nvPr/>
        </p:nvSpPr>
        <p:spPr>
          <a:xfrm>
            <a:off x="454800" y="1728150"/>
            <a:ext cx="11282400" cy="47169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p:nvPr/>
        </p:nvSpPr>
        <p:spPr>
          <a:xfrm>
            <a:off x="454800" y="412950"/>
            <a:ext cx="894600" cy="8946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5"/>
          <p:cNvSpPr txBox="1"/>
          <p:nvPr>
            <p:ph type="title"/>
          </p:nvPr>
        </p:nvSpPr>
        <p:spPr>
          <a:xfrm>
            <a:off x="1349400" y="412950"/>
            <a:ext cx="10426800" cy="8946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2" name="Google Shape;32;p5"/>
          <p:cNvSpPr txBox="1"/>
          <p:nvPr>
            <p:ph idx="1" type="body"/>
          </p:nvPr>
        </p:nvSpPr>
        <p:spPr>
          <a:xfrm>
            <a:off x="720400" y="28415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33" name="Google Shape;33;p5"/>
          <p:cNvSpPr txBox="1"/>
          <p:nvPr>
            <p:ph idx="2" type="body"/>
          </p:nvPr>
        </p:nvSpPr>
        <p:spPr>
          <a:xfrm>
            <a:off x="4678325" y="28415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34" name="Google Shape;34;p5"/>
          <p:cNvSpPr txBox="1"/>
          <p:nvPr>
            <p:ph idx="3" type="body"/>
          </p:nvPr>
        </p:nvSpPr>
        <p:spPr>
          <a:xfrm>
            <a:off x="720400" y="488265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35" name="Google Shape;35;p5"/>
          <p:cNvSpPr txBox="1"/>
          <p:nvPr>
            <p:ph idx="4" type="body"/>
          </p:nvPr>
        </p:nvSpPr>
        <p:spPr>
          <a:xfrm>
            <a:off x="4678325" y="488265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36" name="Shape 36"/>
        <p:cNvGrpSpPr/>
        <p:nvPr/>
      </p:nvGrpSpPr>
      <p:grpSpPr>
        <a:xfrm>
          <a:off x="0" y="0"/>
          <a:ext cx="0" cy="0"/>
          <a:chOff x="0" y="0"/>
          <a:chExt cx="0" cy="0"/>
        </a:xfrm>
      </p:grpSpPr>
      <p:sp>
        <p:nvSpPr>
          <p:cNvPr id="37" name="Google Shape;37;p6"/>
          <p:cNvSpPr/>
          <p:nvPr/>
        </p:nvSpPr>
        <p:spPr>
          <a:xfrm>
            <a:off x="3247950" y="398400"/>
            <a:ext cx="5696100" cy="64452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 name="Google Shape;38;p6"/>
          <p:cNvSpPr/>
          <p:nvPr/>
        </p:nvSpPr>
        <p:spPr>
          <a:xfrm>
            <a:off x="466650" y="398400"/>
            <a:ext cx="11258700" cy="60612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6"/>
          <p:cNvSpPr txBox="1"/>
          <p:nvPr>
            <p:ph idx="1" type="body"/>
          </p:nvPr>
        </p:nvSpPr>
        <p:spPr>
          <a:xfrm>
            <a:off x="2401350" y="3155075"/>
            <a:ext cx="7389300" cy="20751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40" name="Google Shape;40;p6"/>
          <p:cNvSpPr txBox="1"/>
          <p:nvPr>
            <p:ph type="title"/>
          </p:nvPr>
        </p:nvSpPr>
        <p:spPr>
          <a:xfrm>
            <a:off x="2401350" y="2230625"/>
            <a:ext cx="73893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1" name="Google Shape;41;p6"/>
          <p:cNvSpPr/>
          <p:nvPr/>
        </p:nvSpPr>
        <p:spPr>
          <a:xfrm>
            <a:off x="454800" y="412950"/>
            <a:ext cx="894600" cy="8946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42" name="Shape 42"/>
        <p:cNvGrpSpPr/>
        <p:nvPr/>
      </p:nvGrpSpPr>
      <p:grpSpPr>
        <a:xfrm>
          <a:off x="0" y="0"/>
          <a:ext cx="0" cy="0"/>
          <a:chOff x="0" y="0"/>
          <a:chExt cx="0" cy="0"/>
        </a:xfrm>
      </p:grpSpPr>
      <p:sp>
        <p:nvSpPr>
          <p:cNvPr id="43" name="Google Shape;43;p7"/>
          <p:cNvSpPr/>
          <p:nvPr/>
        </p:nvSpPr>
        <p:spPr>
          <a:xfrm>
            <a:off x="454800" y="412950"/>
            <a:ext cx="894600" cy="8946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7"/>
          <p:cNvSpPr/>
          <p:nvPr/>
        </p:nvSpPr>
        <p:spPr>
          <a:xfrm>
            <a:off x="5834450" y="1599800"/>
            <a:ext cx="6357300" cy="5258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 name="Google Shape;45;p7"/>
          <p:cNvSpPr/>
          <p:nvPr/>
        </p:nvSpPr>
        <p:spPr>
          <a:xfrm>
            <a:off x="11424950" y="0"/>
            <a:ext cx="767100" cy="68580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7"/>
          <p:cNvSpPr/>
          <p:nvPr/>
        </p:nvSpPr>
        <p:spPr>
          <a:xfrm>
            <a:off x="594350" y="2531675"/>
            <a:ext cx="5706000" cy="33258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7"/>
          <p:cNvSpPr txBox="1"/>
          <p:nvPr>
            <p:ph idx="1" type="subTitle"/>
          </p:nvPr>
        </p:nvSpPr>
        <p:spPr>
          <a:xfrm>
            <a:off x="873360" y="1813775"/>
            <a:ext cx="49611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8" name="Google Shape;48;p7"/>
          <p:cNvSpPr txBox="1"/>
          <p:nvPr>
            <p:ph idx="2" type="subTitle"/>
          </p:nvPr>
        </p:nvSpPr>
        <p:spPr>
          <a:xfrm>
            <a:off x="6464155" y="1813775"/>
            <a:ext cx="49608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9" name="Google Shape;49;p7"/>
          <p:cNvSpPr txBox="1"/>
          <p:nvPr>
            <p:ph type="title"/>
          </p:nvPr>
        </p:nvSpPr>
        <p:spPr>
          <a:xfrm>
            <a:off x="1629250" y="836300"/>
            <a:ext cx="9795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0" name="Google Shape;50;p7"/>
          <p:cNvSpPr txBox="1"/>
          <p:nvPr>
            <p:ph idx="3" type="body"/>
          </p:nvPr>
        </p:nvSpPr>
        <p:spPr>
          <a:xfrm>
            <a:off x="873350" y="2750800"/>
            <a:ext cx="49608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51" name="Google Shape;51;p7"/>
          <p:cNvSpPr txBox="1"/>
          <p:nvPr>
            <p:ph idx="4" type="body"/>
          </p:nvPr>
        </p:nvSpPr>
        <p:spPr>
          <a:xfrm>
            <a:off x="6464146" y="2739050"/>
            <a:ext cx="49611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52" name="Shape 52"/>
        <p:cNvGrpSpPr/>
        <p:nvPr/>
      </p:nvGrpSpPr>
      <p:grpSpPr>
        <a:xfrm>
          <a:off x="0" y="0"/>
          <a:ext cx="0" cy="0"/>
          <a:chOff x="0" y="0"/>
          <a:chExt cx="0" cy="0"/>
        </a:xfrm>
      </p:grpSpPr>
      <p:sp>
        <p:nvSpPr>
          <p:cNvPr id="53" name="Google Shape;53;p8"/>
          <p:cNvSpPr/>
          <p:nvPr/>
        </p:nvSpPr>
        <p:spPr>
          <a:xfrm>
            <a:off x="0" y="150"/>
            <a:ext cx="8495400" cy="6858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4" name="Google Shape;54;p8"/>
          <p:cNvSpPr/>
          <p:nvPr/>
        </p:nvSpPr>
        <p:spPr>
          <a:xfrm>
            <a:off x="899875" y="833575"/>
            <a:ext cx="10851600" cy="55719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a:off x="454800" y="412950"/>
            <a:ext cx="894600" cy="8946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txBox="1"/>
          <p:nvPr>
            <p:ph idx="1" type="subTitle"/>
          </p:nvPr>
        </p:nvSpPr>
        <p:spPr>
          <a:xfrm>
            <a:off x="1349400" y="1967350"/>
            <a:ext cx="49074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57" name="Google Shape;57;p8"/>
          <p:cNvSpPr txBox="1"/>
          <p:nvPr>
            <p:ph type="title"/>
          </p:nvPr>
        </p:nvSpPr>
        <p:spPr>
          <a:xfrm>
            <a:off x="1349400" y="1028650"/>
            <a:ext cx="7924200" cy="8946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8" name="Google Shape;58;p8"/>
          <p:cNvSpPr txBox="1"/>
          <p:nvPr>
            <p:ph idx="2" type="body"/>
          </p:nvPr>
        </p:nvSpPr>
        <p:spPr>
          <a:xfrm>
            <a:off x="1349402" y="2627525"/>
            <a:ext cx="4907400" cy="3436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59" name="Google Shape;59;p8"/>
          <p:cNvSpPr/>
          <p:nvPr/>
        </p:nvSpPr>
        <p:spPr>
          <a:xfrm>
            <a:off x="454800" y="412950"/>
            <a:ext cx="894600" cy="8946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8"/>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Barlow Condensed"/>
                <a:ea typeface="Barlow Condensed"/>
                <a:cs typeface="Barlow Condensed"/>
                <a:sym typeface="Barlow Condensed"/>
              </a:rPr>
              <a:t>SLIDESMANIA.COM</a:t>
            </a:r>
            <a:endParaRPr sz="1200">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61" name="Shape 61"/>
        <p:cNvGrpSpPr/>
        <p:nvPr/>
      </p:nvGrpSpPr>
      <p:grpSpPr>
        <a:xfrm>
          <a:off x="0" y="0"/>
          <a:ext cx="0" cy="0"/>
          <a:chOff x="0" y="0"/>
          <a:chExt cx="0" cy="0"/>
        </a:xfrm>
      </p:grpSpPr>
      <p:sp>
        <p:nvSpPr>
          <p:cNvPr id="62" name="Google Shape;62;p9"/>
          <p:cNvSpPr/>
          <p:nvPr/>
        </p:nvSpPr>
        <p:spPr>
          <a:xfrm rot="-3940686">
            <a:off x="477803" y="319352"/>
            <a:ext cx="1023388" cy="1137784"/>
          </a:xfrm>
          <a:custGeom>
            <a:rect b="b" l="l" r="r" t="t"/>
            <a:pathLst>
              <a:path extrusionOk="0" h="1171527" w="1053738">
                <a:moveTo>
                  <a:pt x="526869" y="0"/>
                </a:moveTo>
                <a:cubicBezTo>
                  <a:pt x="817851" y="0"/>
                  <a:pt x="1053738" y="235887"/>
                  <a:pt x="1053738" y="526869"/>
                </a:cubicBezTo>
                <a:cubicBezTo>
                  <a:pt x="1053738" y="817851"/>
                  <a:pt x="817851" y="1053738"/>
                  <a:pt x="526869" y="1053738"/>
                </a:cubicBezTo>
                <a:cubicBezTo>
                  <a:pt x="490496" y="1053738"/>
                  <a:pt x="454985" y="1050052"/>
                  <a:pt x="420687" y="1043034"/>
                </a:cubicBezTo>
                <a:lnTo>
                  <a:pt x="388563" y="1033062"/>
                </a:lnTo>
                <a:lnTo>
                  <a:pt x="147609" y="1171527"/>
                </a:lnTo>
                <a:lnTo>
                  <a:pt x="147063" y="890630"/>
                </a:lnTo>
                <a:lnTo>
                  <a:pt x="89981" y="821447"/>
                </a:lnTo>
                <a:cubicBezTo>
                  <a:pt x="33172" y="737358"/>
                  <a:pt x="0" y="635987"/>
                  <a:pt x="0" y="526869"/>
                </a:cubicBezTo>
                <a:cubicBezTo>
                  <a:pt x="0" y="235887"/>
                  <a:pt x="235887" y="0"/>
                  <a:pt x="526869" y="0"/>
                </a:cubicBezTo>
                <a:close/>
              </a:path>
            </a:pathLst>
          </a:custGeom>
          <a:solidFill>
            <a:schemeClr val="accent1"/>
          </a:solid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3" name="Google Shape;63;p9"/>
          <p:cNvSpPr/>
          <p:nvPr/>
        </p:nvSpPr>
        <p:spPr>
          <a:xfrm>
            <a:off x="3247950" y="412800"/>
            <a:ext cx="5696100" cy="64452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4" name="Google Shape;64;p9"/>
          <p:cNvSpPr/>
          <p:nvPr/>
        </p:nvSpPr>
        <p:spPr>
          <a:xfrm>
            <a:off x="454800" y="1728150"/>
            <a:ext cx="11282400" cy="34107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 name="Google Shape;65;p9"/>
          <p:cNvGrpSpPr/>
          <p:nvPr/>
        </p:nvGrpSpPr>
        <p:grpSpPr>
          <a:xfrm rot="10800000">
            <a:off x="562541" y="621100"/>
            <a:ext cx="679116" cy="478293"/>
            <a:chOff x="621403" y="597265"/>
            <a:chExt cx="1588204" cy="1118814"/>
          </a:xfrm>
        </p:grpSpPr>
        <p:sp>
          <p:nvSpPr>
            <p:cNvPr id="66" name="Google Shape;66;p9"/>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 name="Google Shape;67;p9"/>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8" name="Google Shape;68;p9"/>
          <p:cNvSpPr/>
          <p:nvPr/>
        </p:nvSpPr>
        <p:spPr>
          <a:xfrm>
            <a:off x="10842600" y="5517275"/>
            <a:ext cx="894600" cy="8946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p:nvPr/>
        </p:nvSpPr>
        <p:spPr>
          <a:xfrm>
            <a:off x="6858000" y="5517275"/>
            <a:ext cx="3984600" cy="8946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71" name="Google Shape;71;p9"/>
          <p:cNvSpPr txBox="1"/>
          <p:nvPr>
            <p:ph idx="1" type="subTitle"/>
          </p:nvPr>
        </p:nvSpPr>
        <p:spPr>
          <a:xfrm>
            <a:off x="6858000" y="5517275"/>
            <a:ext cx="3940500" cy="894600"/>
          </a:xfrm>
          <a:prstGeom prst="rect">
            <a:avLst/>
          </a:prstGeom>
        </p:spPr>
        <p:txBody>
          <a:bodyPr anchorCtr="0" anchor="ctr"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bg>
      <p:bgPr>
        <a:solidFill>
          <a:schemeClr val="accent1"/>
        </a:solidFill>
      </p:bgPr>
    </p:bg>
    <p:spTree>
      <p:nvGrpSpPr>
        <p:cNvPr id="72" name="Shape 72"/>
        <p:cNvGrpSpPr/>
        <p:nvPr/>
      </p:nvGrpSpPr>
      <p:grpSpPr>
        <a:xfrm>
          <a:off x="0" y="0"/>
          <a:ext cx="0" cy="0"/>
          <a:chOff x="0" y="0"/>
          <a:chExt cx="0" cy="0"/>
        </a:xfrm>
      </p:grpSpPr>
      <p:sp>
        <p:nvSpPr>
          <p:cNvPr id="73" name="Google Shape;73;p10"/>
          <p:cNvSpPr/>
          <p:nvPr/>
        </p:nvSpPr>
        <p:spPr>
          <a:xfrm>
            <a:off x="454800" y="787050"/>
            <a:ext cx="11282400" cy="52839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0"/>
          <p:cNvSpPr txBox="1"/>
          <p:nvPr>
            <p:ph type="title"/>
          </p:nvPr>
        </p:nvSpPr>
        <p:spPr>
          <a:xfrm>
            <a:off x="548200" y="1846618"/>
            <a:ext cx="11095500" cy="34947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chemeClr val="lt1"/>
              </a:buClr>
              <a:buSzPts val="8000"/>
              <a:buNone/>
              <a:defRPr sz="8000">
                <a:solidFill>
                  <a:schemeClr val="lt1"/>
                </a:solidFill>
              </a:defRPr>
            </a:lvl1pPr>
            <a:lvl2pPr lvl="1" rtl="0" algn="ctr">
              <a:spcBef>
                <a:spcPts val="0"/>
              </a:spcBef>
              <a:spcAft>
                <a:spcPts val="0"/>
              </a:spcAft>
              <a:buClr>
                <a:schemeClr val="lt1"/>
              </a:buClr>
              <a:buSzPts val="8000"/>
              <a:buNone/>
              <a:defRPr sz="8000">
                <a:solidFill>
                  <a:schemeClr val="lt1"/>
                </a:solidFill>
              </a:defRPr>
            </a:lvl2pPr>
            <a:lvl3pPr lvl="2" rtl="0" algn="ctr">
              <a:spcBef>
                <a:spcPts val="0"/>
              </a:spcBef>
              <a:spcAft>
                <a:spcPts val="0"/>
              </a:spcAft>
              <a:buClr>
                <a:schemeClr val="lt1"/>
              </a:buClr>
              <a:buSzPts val="8000"/>
              <a:buNone/>
              <a:defRPr sz="8000">
                <a:solidFill>
                  <a:schemeClr val="lt1"/>
                </a:solidFill>
              </a:defRPr>
            </a:lvl3pPr>
            <a:lvl4pPr lvl="3" rtl="0" algn="ctr">
              <a:spcBef>
                <a:spcPts val="0"/>
              </a:spcBef>
              <a:spcAft>
                <a:spcPts val="0"/>
              </a:spcAft>
              <a:buClr>
                <a:schemeClr val="lt1"/>
              </a:buClr>
              <a:buSzPts val="8000"/>
              <a:buNone/>
              <a:defRPr sz="8000">
                <a:solidFill>
                  <a:schemeClr val="lt1"/>
                </a:solidFill>
              </a:defRPr>
            </a:lvl4pPr>
            <a:lvl5pPr lvl="4" rtl="0" algn="ctr">
              <a:spcBef>
                <a:spcPts val="0"/>
              </a:spcBef>
              <a:spcAft>
                <a:spcPts val="0"/>
              </a:spcAft>
              <a:buClr>
                <a:schemeClr val="lt1"/>
              </a:buClr>
              <a:buSzPts val="8000"/>
              <a:buNone/>
              <a:defRPr sz="8000">
                <a:solidFill>
                  <a:schemeClr val="lt1"/>
                </a:solidFill>
              </a:defRPr>
            </a:lvl5pPr>
            <a:lvl6pPr lvl="5" rtl="0" algn="ctr">
              <a:spcBef>
                <a:spcPts val="0"/>
              </a:spcBef>
              <a:spcAft>
                <a:spcPts val="0"/>
              </a:spcAft>
              <a:buClr>
                <a:schemeClr val="lt1"/>
              </a:buClr>
              <a:buSzPts val="8000"/>
              <a:buNone/>
              <a:defRPr sz="8000">
                <a:solidFill>
                  <a:schemeClr val="lt1"/>
                </a:solidFill>
              </a:defRPr>
            </a:lvl6pPr>
            <a:lvl7pPr lvl="6" rtl="0" algn="ctr">
              <a:spcBef>
                <a:spcPts val="0"/>
              </a:spcBef>
              <a:spcAft>
                <a:spcPts val="0"/>
              </a:spcAft>
              <a:buClr>
                <a:schemeClr val="lt1"/>
              </a:buClr>
              <a:buSzPts val="8000"/>
              <a:buNone/>
              <a:defRPr sz="8000">
                <a:solidFill>
                  <a:schemeClr val="lt1"/>
                </a:solidFill>
              </a:defRPr>
            </a:lvl7pPr>
            <a:lvl8pPr lvl="7" rtl="0" algn="ctr">
              <a:spcBef>
                <a:spcPts val="0"/>
              </a:spcBef>
              <a:spcAft>
                <a:spcPts val="0"/>
              </a:spcAft>
              <a:buClr>
                <a:schemeClr val="lt1"/>
              </a:buClr>
              <a:buSzPts val="8000"/>
              <a:buNone/>
              <a:defRPr sz="8000">
                <a:solidFill>
                  <a:schemeClr val="lt1"/>
                </a:solidFill>
              </a:defRPr>
            </a:lvl8pPr>
            <a:lvl9pPr lvl="8" rtl="0" algn="ctr">
              <a:spcBef>
                <a:spcPts val="0"/>
              </a:spcBef>
              <a:spcAft>
                <a:spcPts val="0"/>
              </a:spcAft>
              <a:buClr>
                <a:schemeClr val="lt1"/>
              </a:buClr>
              <a:buSzPts val="8000"/>
              <a:buNone/>
              <a:defRPr sz="8000">
                <a:solidFill>
                  <a:schemeClr val="lt1"/>
                </a:solidFill>
              </a:defRPr>
            </a:lvl9pPr>
          </a:lstStyle>
          <a:p/>
        </p:txBody>
      </p:sp>
      <p:sp>
        <p:nvSpPr>
          <p:cNvPr id="75" name="Google Shape;75;p10"/>
          <p:cNvSpPr/>
          <p:nvPr/>
        </p:nvSpPr>
        <p:spPr>
          <a:xfrm>
            <a:off x="5442300" y="119300"/>
            <a:ext cx="1307400" cy="1307400"/>
          </a:xfrm>
          <a:prstGeom prst="rect">
            <a:avLst/>
          </a:prstGeom>
          <a:solidFill>
            <a:schemeClr val="accen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2.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nSpc>
                <a:spcPct val="80000"/>
              </a:lnSpc>
              <a:spcBef>
                <a:spcPts val="0"/>
              </a:spcBef>
              <a:spcAft>
                <a:spcPts val="0"/>
              </a:spcAft>
              <a:buClr>
                <a:schemeClr val="dk1"/>
              </a:buClr>
              <a:buSzPts val="3000"/>
              <a:buFont typeface="Lexend Deca SemiBold"/>
              <a:buNone/>
              <a:defRPr sz="3000">
                <a:solidFill>
                  <a:schemeClr val="dk1"/>
                </a:solidFill>
                <a:latin typeface="Lexend Deca SemiBold"/>
                <a:ea typeface="Lexend Deca SemiBold"/>
                <a:cs typeface="Lexend Deca SemiBold"/>
                <a:sym typeface="Lexend Deca SemiBold"/>
              </a:defRPr>
            </a:lvl1pPr>
            <a:lvl2pPr lvl="1">
              <a:lnSpc>
                <a:spcPct val="80000"/>
              </a:lnSpc>
              <a:spcBef>
                <a:spcPts val="0"/>
              </a:spcBef>
              <a:spcAft>
                <a:spcPts val="0"/>
              </a:spcAft>
              <a:buClr>
                <a:schemeClr val="dk1"/>
              </a:buClr>
              <a:buSzPts val="4000"/>
              <a:buFont typeface="Lexend Deca SemiBold"/>
              <a:buNone/>
              <a:defRPr sz="4000">
                <a:solidFill>
                  <a:schemeClr val="dk1"/>
                </a:solidFill>
                <a:latin typeface="Lexend Deca SemiBold"/>
                <a:ea typeface="Lexend Deca SemiBold"/>
                <a:cs typeface="Lexend Deca SemiBold"/>
                <a:sym typeface="Lexend Deca SemiBold"/>
              </a:defRPr>
            </a:lvl2pPr>
            <a:lvl3pPr lvl="2">
              <a:lnSpc>
                <a:spcPct val="80000"/>
              </a:lnSpc>
              <a:spcBef>
                <a:spcPts val="0"/>
              </a:spcBef>
              <a:spcAft>
                <a:spcPts val="0"/>
              </a:spcAft>
              <a:buClr>
                <a:schemeClr val="dk1"/>
              </a:buClr>
              <a:buSzPts val="4000"/>
              <a:buFont typeface="Lexend Deca SemiBold"/>
              <a:buNone/>
              <a:defRPr sz="4000">
                <a:solidFill>
                  <a:schemeClr val="dk1"/>
                </a:solidFill>
                <a:latin typeface="Lexend Deca SemiBold"/>
                <a:ea typeface="Lexend Deca SemiBold"/>
                <a:cs typeface="Lexend Deca SemiBold"/>
                <a:sym typeface="Lexend Deca SemiBold"/>
              </a:defRPr>
            </a:lvl3pPr>
            <a:lvl4pPr lvl="3">
              <a:lnSpc>
                <a:spcPct val="80000"/>
              </a:lnSpc>
              <a:spcBef>
                <a:spcPts val="0"/>
              </a:spcBef>
              <a:spcAft>
                <a:spcPts val="0"/>
              </a:spcAft>
              <a:buClr>
                <a:schemeClr val="dk1"/>
              </a:buClr>
              <a:buSzPts val="4000"/>
              <a:buFont typeface="Lexend Deca SemiBold"/>
              <a:buNone/>
              <a:defRPr sz="4000">
                <a:solidFill>
                  <a:schemeClr val="dk1"/>
                </a:solidFill>
                <a:latin typeface="Lexend Deca SemiBold"/>
                <a:ea typeface="Lexend Deca SemiBold"/>
                <a:cs typeface="Lexend Deca SemiBold"/>
                <a:sym typeface="Lexend Deca SemiBold"/>
              </a:defRPr>
            </a:lvl4pPr>
            <a:lvl5pPr lvl="4">
              <a:lnSpc>
                <a:spcPct val="80000"/>
              </a:lnSpc>
              <a:spcBef>
                <a:spcPts val="0"/>
              </a:spcBef>
              <a:spcAft>
                <a:spcPts val="0"/>
              </a:spcAft>
              <a:buClr>
                <a:schemeClr val="dk1"/>
              </a:buClr>
              <a:buSzPts val="4000"/>
              <a:buFont typeface="Lexend Deca SemiBold"/>
              <a:buNone/>
              <a:defRPr sz="4000">
                <a:solidFill>
                  <a:schemeClr val="dk1"/>
                </a:solidFill>
                <a:latin typeface="Lexend Deca SemiBold"/>
                <a:ea typeface="Lexend Deca SemiBold"/>
                <a:cs typeface="Lexend Deca SemiBold"/>
                <a:sym typeface="Lexend Deca SemiBold"/>
              </a:defRPr>
            </a:lvl5pPr>
            <a:lvl6pPr lvl="5">
              <a:lnSpc>
                <a:spcPct val="80000"/>
              </a:lnSpc>
              <a:spcBef>
                <a:spcPts val="0"/>
              </a:spcBef>
              <a:spcAft>
                <a:spcPts val="0"/>
              </a:spcAft>
              <a:buClr>
                <a:schemeClr val="dk1"/>
              </a:buClr>
              <a:buSzPts val="4000"/>
              <a:buFont typeface="Lexend Deca SemiBold"/>
              <a:buNone/>
              <a:defRPr sz="4000">
                <a:solidFill>
                  <a:schemeClr val="dk1"/>
                </a:solidFill>
                <a:latin typeface="Lexend Deca SemiBold"/>
                <a:ea typeface="Lexend Deca SemiBold"/>
                <a:cs typeface="Lexend Deca SemiBold"/>
                <a:sym typeface="Lexend Deca SemiBold"/>
              </a:defRPr>
            </a:lvl6pPr>
            <a:lvl7pPr lvl="6">
              <a:lnSpc>
                <a:spcPct val="80000"/>
              </a:lnSpc>
              <a:spcBef>
                <a:spcPts val="0"/>
              </a:spcBef>
              <a:spcAft>
                <a:spcPts val="0"/>
              </a:spcAft>
              <a:buClr>
                <a:schemeClr val="dk1"/>
              </a:buClr>
              <a:buSzPts val="4000"/>
              <a:buFont typeface="Lexend Deca SemiBold"/>
              <a:buNone/>
              <a:defRPr sz="4000">
                <a:solidFill>
                  <a:schemeClr val="dk1"/>
                </a:solidFill>
                <a:latin typeface="Lexend Deca SemiBold"/>
                <a:ea typeface="Lexend Deca SemiBold"/>
                <a:cs typeface="Lexend Deca SemiBold"/>
                <a:sym typeface="Lexend Deca SemiBold"/>
              </a:defRPr>
            </a:lvl7pPr>
            <a:lvl8pPr lvl="7">
              <a:lnSpc>
                <a:spcPct val="80000"/>
              </a:lnSpc>
              <a:spcBef>
                <a:spcPts val="0"/>
              </a:spcBef>
              <a:spcAft>
                <a:spcPts val="0"/>
              </a:spcAft>
              <a:buClr>
                <a:schemeClr val="dk1"/>
              </a:buClr>
              <a:buSzPts val="4000"/>
              <a:buFont typeface="Lexend Deca SemiBold"/>
              <a:buNone/>
              <a:defRPr sz="4000">
                <a:solidFill>
                  <a:schemeClr val="dk1"/>
                </a:solidFill>
                <a:latin typeface="Lexend Deca SemiBold"/>
                <a:ea typeface="Lexend Deca SemiBold"/>
                <a:cs typeface="Lexend Deca SemiBold"/>
                <a:sym typeface="Lexend Deca SemiBold"/>
              </a:defRPr>
            </a:lvl8pPr>
            <a:lvl9pPr lvl="8">
              <a:lnSpc>
                <a:spcPct val="80000"/>
              </a:lnSpc>
              <a:spcBef>
                <a:spcPts val="0"/>
              </a:spcBef>
              <a:spcAft>
                <a:spcPts val="0"/>
              </a:spcAft>
              <a:buClr>
                <a:schemeClr val="dk1"/>
              </a:buClr>
              <a:buSzPts val="4000"/>
              <a:buFont typeface="Lexend Deca SemiBold"/>
              <a:buNone/>
              <a:defRPr sz="4000">
                <a:solidFill>
                  <a:schemeClr val="dk1"/>
                </a:solidFill>
                <a:latin typeface="Lexend Deca SemiBold"/>
                <a:ea typeface="Lexend Deca SemiBold"/>
                <a:cs typeface="Lexend Deca SemiBold"/>
                <a:sym typeface="Lexend Deca SemiBold"/>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Font typeface="DM Sans"/>
              <a:buChar char="●"/>
              <a:defRPr sz="1900">
                <a:solidFill>
                  <a:schemeClr val="dk2"/>
                </a:solidFill>
                <a:latin typeface="DM Sans"/>
                <a:ea typeface="DM Sans"/>
                <a:cs typeface="DM Sans"/>
                <a:sym typeface="DM Sans"/>
              </a:defRPr>
            </a:lvl1pPr>
            <a:lvl2pPr indent="-349250" lvl="1" marL="9144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2pPr>
            <a:lvl3pPr indent="-349250" lvl="2" marL="13716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3pPr>
            <a:lvl4pPr indent="-349250" lvl="3" marL="18288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4pPr>
            <a:lvl5pPr indent="-349250" lvl="4" marL="22860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5pPr>
            <a:lvl6pPr indent="-349250" lvl="5" marL="27432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6pPr>
            <a:lvl7pPr indent="-349250" lvl="6" marL="32004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7pPr>
            <a:lvl8pPr indent="-349250" lvl="7" marL="36576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8pPr>
            <a:lvl9pPr indent="-349250" lvl="8" marL="4114800">
              <a:lnSpc>
                <a:spcPct val="115000"/>
              </a:lnSpc>
              <a:spcBef>
                <a:spcPts val="2100"/>
              </a:spcBef>
              <a:spcAft>
                <a:spcPts val="2100"/>
              </a:spcAft>
              <a:buClr>
                <a:schemeClr val="dk2"/>
              </a:buClr>
              <a:buSzPts val="1900"/>
              <a:buFont typeface="DM Sans"/>
              <a:buChar char="■"/>
              <a:defRPr sz="1900">
                <a:solidFill>
                  <a:schemeClr val="dk2"/>
                </a:solidFill>
                <a:latin typeface="DM Sans"/>
                <a:ea typeface="DM Sans"/>
                <a:cs typeface="DM Sans"/>
                <a:sym typeface="DM Sans"/>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Barlow Condensed"/>
                <a:ea typeface="Barlow Condensed"/>
                <a:cs typeface="Barlow Condensed"/>
                <a:sym typeface="Barlow Condensed"/>
              </a:rPr>
              <a:t>SLIDESMANIA.COM</a:t>
            </a:r>
            <a:endParaRPr sz="1200">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disabledwriters.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hyperlink" Target="mailto:spraetj@MiamiOH.edu" TargetMode="Externa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s://sites.duke.edu/dukeaccessiblesyllabus/general-principles/"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7"/>
          <p:cNvSpPr txBox="1"/>
          <p:nvPr>
            <p:ph type="title"/>
          </p:nvPr>
        </p:nvSpPr>
        <p:spPr>
          <a:xfrm>
            <a:off x="2506575" y="1583775"/>
            <a:ext cx="8525400" cy="29046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lang="en" sz="4700"/>
              <a:t>Centering Disability Justice in Library Instruction</a:t>
            </a:r>
            <a:r>
              <a:rPr lang="en" sz="4700"/>
              <a:t> </a:t>
            </a:r>
            <a:endParaRPr sz="4700"/>
          </a:p>
        </p:txBody>
      </p:sp>
      <p:sp>
        <p:nvSpPr>
          <p:cNvPr id="216" name="Google Shape;216;p27"/>
          <p:cNvSpPr txBox="1"/>
          <p:nvPr>
            <p:ph idx="1" type="subTitle"/>
          </p:nvPr>
        </p:nvSpPr>
        <p:spPr>
          <a:xfrm>
            <a:off x="3451400" y="5087500"/>
            <a:ext cx="7688100" cy="8946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2000"/>
              <a:t>Jaclyn Spraetz (spraetj@MiamiOH.edu) | November 4, 2022</a:t>
            </a:r>
            <a:endParaRPr sz="2000"/>
          </a:p>
        </p:txBody>
      </p:sp>
      <p:sp>
        <p:nvSpPr>
          <p:cNvPr id="217" name="Google Shape;217;p27"/>
          <p:cNvSpPr/>
          <p:nvPr/>
        </p:nvSpPr>
        <p:spPr>
          <a:xfrm>
            <a:off x="2792527" y="5242746"/>
            <a:ext cx="369948" cy="584107"/>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218" name="Google Shape;218;p27"/>
          <p:cNvPicPr preferRelativeResize="0"/>
          <p:nvPr/>
        </p:nvPicPr>
        <p:blipFill>
          <a:blip r:embed="rId3">
            <a:alphaModFix/>
          </a:blip>
          <a:stretch>
            <a:fillRect/>
          </a:stretch>
        </p:blipFill>
        <p:spPr>
          <a:xfrm>
            <a:off x="0" y="370875"/>
            <a:ext cx="2324625" cy="2314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6"/>
          <p:cNvSpPr txBox="1"/>
          <p:nvPr>
            <p:ph type="title"/>
          </p:nvPr>
        </p:nvSpPr>
        <p:spPr>
          <a:xfrm>
            <a:off x="1193660" y="974375"/>
            <a:ext cx="50319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Disability Justice Guide</a:t>
            </a:r>
            <a:endParaRPr/>
          </a:p>
        </p:txBody>
      </p:sp>
      <p:sp>
        <p:nvSpPr>
          <p:cNvPr id="283" name="Google Shape;283;p36"/>
          <p:cNvSpPr txBox="1"/>
          <p:nvPr>
            <p:ph idx="1" type="body"/>
          </p:nvPr>
        </p:nvSpPr>
        <p:spPr>
          <a:xfrm>
            <a:off x="1091625" y="2209500"/>
            <a:ext cx="5133900" cy="2715900"/>
          </a:xfrm>
          <a:prstGeom prst="rect">
            <a:avLst/>
          </a:prstGeom>
        </p:spPr>
        <p:txBody>
          <a:bodyPr anchorCtr="0" anchor="t" bIns="121900" lIns="121900" spcFirstLastPara="1" rIns="121900" wrap="square" tIns="121900">
            <a:noAutofit/>
          </a:bodyPr>
          <a:lstStyle/>
          <a:p>
            <a:pPr indent="-349250" lvl="0" marL="457200" rtl="0" algn="l">
              <a:spcBef>
                <a:spcPts val="0"/>
              </a:spcBef>
              <a:spcAft>
                <a:spcPts val="0"/>
              </a:spcAft>
              <a:buSzPts val="1900"/>
              <a:buChar char="●"/>
            </a:pPr>
            <a:r>
              <a:rPr lang="en"/>
              <a:t>Developed in the FLC</a:t>
            </a:r>
            <a:endParaRPr/>
          </a:p>
          <a:p>
            <a:pPr indent="-349250" lvl="0" marL="457200" rtl="0" algn="l">
              <a:spcBef>
                <a:spcPts val="0"/>
              </a:spcBef>
              <a:spcAft>
                <a:spcPts val="0"/>
              </a:spcAft>
              <a:buSzPts val="1900"/>
              <a:buChar char="●"/>
            </a:pPr>
            <a:r>
              <a:rPr lang="en"/>
              <a:t>Disability Justice Resources for Librarians</a:t>
            </a:r>
            <a:endParaRPr/>
          </a:p>
          <a:p>
            <a:pPr indent="-349250" lvl="0" marL="457200" rtl="0" algn="l">
              <a:spcBef>
                <a:spcPts val="0"/>
              </a:spcBef>
              <a:spcAft>
                <a:spcPts val="0"/>
              </a:spcAft>
              <a:buSzPts val="1900"/>
              <a:buChar char="●"/>
            </a:pPr>
            <a:r>
              <a:rPr lang="en"/>
              <a:t>Activists to follow</a:t>
            </a:r>
            <a:endParaRPr/>
          </a:p>
          <a:p>
            <a:pPr indent="-349250" lvl="0" marL="457200" rtl="0" algn="l">
              <a:spcBef>
                <a:spcPts val="0"/>
              </a:spcBef>
              <a:spcAft>
                <a:spcPts val="0"/>
              </a:spcAft>
              <a:buSzPts val="1900"/>
              <a:buChar char="●"/>
            </a:pPr>
            <a:r>
              <a:rPr lang="en"/>
              <a:t>Lesson Plans incorporating the ACRL Framework and Disability Justice</a:t>
            </a:r>
            <a:endParaRPr sz="2000"/>
          </a:p>
        </p:txBody>
      </p:sp>
      <p:pic>
        <p:nvPicPr>
          <p:cNvPr id="284" name="Google Shape;284;p36"/>
          <p:cNvPicPr preferRelativeResize="0"/>
          <p:nvPr/>
        </p:nvPicPr>
        <p:blipFill>
          <a:blip r:embed="rId3">
            <a:alphaModFix/>
          </a:blip>
          <a:stretch>
            <a:fillRect/>
          </a:stretch>
        </p:blipFill>
        <p:spPr>
          <a:xfrm>
            <a:off x="7259424" y="0"/>
            <a:ext cx="4082150" cy="6858001"/>
          </a:xfrm>
          <a:prstGeom prst="rect">
            <a:avLst/>
          </a:prstGeom>
          <a:noFill/>
          <a:ln>
            <a:noFill/>
          </a:ln>
        </p:spPr>
      </p:pic>
      <p:sp>
        <p:nvSpPr>
          <p:cNvPr id="285" name="Google Shape;285;p36"/>
          <p:cNvSpPr txBox="1"/>
          <p:nvPr/>
        </p:nvSpPr>
        <p:spPr>
          <a:xfrm>
            <a:off x="418825" y="5862300"/>
            <a:ext cx="6612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DM Sans"/>
                <a:ea typeface="DM Sans"/>
                <a:cs typeface="DM Sans"/>
                <a:sym typeface="DM Sans"/>
              </a:rPr>
              <a:t>https://libguides.lib.miamioh.edu/disabilityjustice</a:t>
            </a:r>
            <a:endParaRPr b="1" sz="2000">
              <a:latin typeface="DM Sans"/>
              <a:ea typeface="DM Sans"/>
              <a:cs typeface="DM Sans"/>
              <a:sym typeface="DM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37"/>
          <p:cNvPicPr preferRelativeResize="0"/>
          <p:nvPr/>
        </p:nvPicPr>
        <p:blipFill>
          <a:blip r:embed="rId3">
            <a:alphaModFix/>
          </a:blip>
          <a:stretch>
            <a:fillRect/>
          </a:stretch>
        </p:blipFill>
        <p:spPr>
          <a:xfrm>
            <a:off x="2716688" y="390325"/>
            <a:ext cx="6758626" cy="60773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8"/>
          <p:cNvSpPr txBox="1"/>
          <p:nvPr>
            <p:ph type="title"/>
          </p:nvPr>
        </p:nvSpPr>
        <p:spPr>
          <a:xfrm>
            <a:off x="1349400" y="412950"/>
            <a:ext cx="10426800" cy="894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Lesson Plan on News Media &amp; Representation</a:t>
            </a:r>
            <a:endParaRPr/>
          </a:p>
        </p:txBody>
      </p:sp>
      <p:sp>
        <p:nvSpPr>
          <p:cNvPr id="296" name="Google Shape;296;p38"/>
          <p:cNvSpPr txBox="1"/>
          <p:nvPr>
            <p:ph idx="1" type="body"/>
          </p:nvPr>
        </p:nvSpPr>
        <p:spPr>
          <a:xfrm>
            <a:off x="720400" y="2079573"/>
            <a:ext cx="10613400" cy="4042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Learning</a:t>
            </a:r>
            <a:r>
              <a:rPr lang="en"/>
              <a:t> Outcomes: </a:t>
            </a:r>
            <a:endParaRPr/>
          </a:p>
          <a:p>
            <a:pPr indent="-349250" lvl="0" marL="457200" rtl="0" algn="l">
              <a:spcBef>
                <a:spcPts val="2100"/>
              </a:spcBef>
              <a:spcAft>
                <a:spcPts val="0"/>
              </a:spcAft>
              <a:buSzPts val="1900"/>
              <a:buAutoNum type="arabicPeriod"/>
            </a:pPr>
            <a:r>
              <a:rPr lang="en"/>
              <a:t>Students will be able to explain 'the hierarchy of credibility' (or the power structures in traditional information production) and assess representation or lack of representation of disabled people in news media sources.</a:t>
            </a:r>
            <a:endParaRPr/>
          </a:p>
          <a:p>
            <a:pPr indent="-349250" lvl="0" marL="457200" rtl="0" algn="l">
              <a:spcBef>
                <a:spcPts val="0"/>
              </a:spcBef>
              <a:spcAft>
                <a:spcPts val="0"/>
              </a:spcAft>
              <a:buSzPts val="1900"/>
              <a:buAutoNum type="arabicPeriod"/>
            </a:pPr>
            <a:r>
              <a:rPr lang="en"/>
              <a:t>Students will identify the problems that arise when important perspectives are left out of the narrative by analyzing a source that centers medical professionals and a source that centers disabled people.</a:t>
            </a:r>
            <a:endParaRPr/>
          </a:p>
          <a:p>
            <a:pPr indent="-349250" lvl="0" marL="457200" rtl="0" algn="l">
              <a:spcBef>
                <a:spcPts val="0"/>
              </a:spcBef>
              <a:spcAft>
                <a:spcPts val="0"/>
              </a:spcAft>
              <a:buSzPts val="1900"/>
              <a:buAutoNum type="arabicPeriod"/>
            </a:pPr>
            <a:r>
              <a:rPr lang="en"/>
              <a:t>Students will be able to describe why it is important to seek out perspectives of those who are most affected by events but may not be central to news stories.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9"/>
          <p:cNvSpPr txBox="1"/>
          <p:nvPr>
            <p:ph type="title"/>
          </p:nvPr>
        </p:nvSpPr>
        <p:spPr>
          <a:xfrm>
            <a:off x="1349400" y="412950"/>
            <a:ext cx="10426800" cy="894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Lesson Plan News Media &amp; Representation</a:t>
            </a:r>
            <a:endParaRPr/>
          </a:p>
        </p:txBody>
      </p:sp>
      <p:sp>
        <p:nvSpPr>
          <p:cNvPr id="302" name="Google Shape;302;p39"/>
          <p:cNvSpPr txBox="1"/>
          <p:nvPr>
            <p:ph idx="1" type="body"/>
          </p:nvPr>
        </p:nvSpPr>
        <p:spPr>
          <a:xfrm>
            <a:off x="907075" y="2079575"/>
            <a:ext cx="10426800" cy="606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Activity Idea #1</a:t>
            </a:r>
            <a:endParaRPr/>
          </a:p>
          <a:p>
            <a:pPr indent="0" lvl="0" marL="0" rtl="0" algn="l">
              <a:spcBef>
                <a:spcPts val="2100"/>
              </a:spcBef>
              <a:spcAft>
                <a:spcPts val="0"/>
              </a:spcAft>
              <a:buNone/>
            </a:pPr>
            <a:r>
              <a:rPr lang="en"/>
              <a:t>Look at the following readings from </a:t>
            </a:r>
            <a:r>
              <a:rPr i="1" lang="en"/>
              <a:t>The Disability Visibility Project</a:t>
            </a:r>
            <a:r>
              <a:rPr lang="en"/>
              <a:t> and </a:t>
            </a:r>
            <a:r>
              <a:rPr i="1" lang="en"/>
              <a:t>The New York Times</a:t>
            </a:r>
            <a:r>
              <a:rPr lang="en"/>
              <a:t>.</a:t>
            </a:r>
            <a:endParaRPr/>
          </a:p>
          <a:p>
            <a:pPr indent="0" lvl="0" marL="0" rtl="0" algn="l">
              <a:spcBef>
                <a:spcPts val="2100"/>
              </a:spcBef>
              <a:spcAft>
                <a:spcPts val="0"/>
              </a:spcAft>
              <a:buNone/>
            </a:pPr>
            <a:r>
              <a:rPr lang="en"/>
              <a:t>-Take notes as you read the articles and then answer the following questions: </a:t>
            </a:r>
            <a:endParaRPr/>
          </a:p>
          <a:p>
            <a:pPr indent="-349250" lvl="0" marL="457200" rtl="0" algn="l">
              <a:spcBef>
                <a:spcPts val="2100"/>
              </a:spcBef>
              <a:spcAft>
                <a:spcPts val="0"/>
              </a:spcAft>
              <a:buSzPts val="1900"/>
              <a:buChar char="●"/>
            </a:pPr>
            <a:r>
              <a:rPr lang="en"/>
              <a:t>Who are </a:t>
            </a:r>
            <a:r>
              <a:rPr i="1" lang="en"/>
              <a:t>The New York Times</a:t>
            </a:r>
            <a:r>
              <a:rPr lang="en"/>
              <a:t> interviewing in their article? What information do the interviewees provide? </a:t>
            </a:r>
            <a:endParaRPr/>
          </a:p>
          <a:p>
            <a:pPr indent="-349250" lvl="0" marL="457200" rtl="0" algn="l">
              <a:spcBef>
                <a:spcPts val="0"/>
              </a:spcBef>
              <a:spcAft>
                <a:spcPts val="0"/>
              </a:spcAft>
              <a:buSzPts val="1900"/>
              <a:buChar char="●"/>
            </a:pPr>
            <a:r>
              <a:rPr lang="en"/>
              <a:t>What information is provided in </a:t>
            </a:r>
            <a:r>
              <a:rPr i="1" lang="en"/>
              <a:t>The Disability Visibility Project</a:t>
            </a:r>
            <a:r>
              <a:rPr lang="en"/>
              <a:t>? What surprised you? </a:t>
            </a:r>
            <a:endParaRPr/>
          </a:p>
          <a:p>
            <a:pPr indent="-349250" lvl="0" marL="457200" rtl="0" algn="l">
              <a:spcBef>
                <a:spcPts val="0"/>
              </a:spcBef>
              <a:spcAft>
                <a:spcPts val="0"/>
              </a:spcAft>
              <a:buSzPts val="1900"/>
              <a:buChar char="●"/>
            </a:pPr>
            <a:r>
              <a:rPr lang="en"/>
              <a:t>What information did Saltz provide in her article that would have been beneficial in </a:t>
            </a:r>
            <a:r>
              <a:rPr i="1" lang="en"/>
              <a:t>The New York Times</a:t>
            </a:r>
            <a:r>
              <a:rPr lang="en"/>
              <a:t> article? </a:t>
            </a:r>
            <a:endParaRPr/>
          </a:p>
          <a:p>
            <a:pPr indent="-349250" lvl="0" marL="457200" rtl="0" algn="l">
              <a:spcBef>
                <a:spcPts val="0"/>
              </a:spcBef>
              <a:spcAft>
                <a:spcPts val="0"/>
              </a:spcAft>
              <a:buSzPts val="1900"/>
              <a:buChar char="●"/>
            </a:pPr>
            <a:r>
              <a:rPr lang="en"/>
              <a:t>Why do you think Saltz's interview was left out of </a:t>
            </a:r>
            <a:r>
              <a:rPr i="1" lang="en"/>
              <a:t>The New York Times</a:t>
            </a:r>
            <a:r>
              <a:rPr lang="en"/>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0"/>
          <p:cNvSpPr txBox="1"/>
          <p:nvPr>
            <p:ph type="title"/>
          </p:nvPr>
        </p:nvSpPr>
        <p:spPr>
          <a:xfrm>
            <a:off x="1349400" y="412950"/>
            <a:ext cx="10426800" cy="894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Lesson Plan News Media &amp; Representation</a:t>
            </a:r>
            <a:endParaRPr/>
          </a:p>
        </p:txBody>
      </p:sp>
      <p:sp>
        <p:nvSpPr>
          <p:cNvPr id="308" name="Google Shape;308;p40"/>
          <p:cNvSpPr txBox="1"/>
          <p:nvPr>
            <p:ph idx="1" type="body"/>
          </p:nvPr>
        </p:nvSpPr>
        <p:spPr>
          <a:xfrm>
            <a:off x="907075" y="2079575"/>
            <a:ext cx="10426800" cy="606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Activity Idea #2</a:t>
            </a:r>
            <a:endParaRPr/>
          </a:p>
          <a:p>
            <a:pPr indent="0" lvl="0" marL="0" rtl="0" algn="l">
              <a:spcBef>
                <a:spcPts val="2100"/>
              </a:spcBef>
              <a:spcAft>
                <a:spcPts val="0"/>
              </a:spcAft>
              <a:buNone/>
            </a:pPr>
            <a:r>
              <a:rPr lang="en"/>
              <a:t>Search a news aggregator (e.g. Google News or Apple News) for disability legislation, such as The Americans with Disabilities Act (ADA) or Individuals with Disabilities Education Act (IDEA). </a:t>
            </a:r>
            <a:endParaRPr/>
          </a:p>
          <a:p>
            <a:pPr indent="-349250" lvl="0" marL="457200" rtl="0" algn="l">
              <a:spcBef>
                <a:spcPts val="2100"/>
              </a:spcBef>
              <a:spcAft>
                <a:spcPts val="0"/>
              </a:spcAft>
              <a:buSzPts val="1900"/>
              <a:buChar char="●"/>
            </a:pPr>
            <a:r>
              <a:rPr lang="en"/>
              <a:t>As you go through a few news articles, write down the article titles and authors. </a:t>
            </a:r>
            <a:endParaRPr/>
          </a:p>
          <a:p>
            <a:pPr indent="-349250" lvl="0" marL="457200" rtl="0" algn="l">
              <a:spcBef>
                <a:spcPts val="0"/>
              </a:spcBef>
              <a:spcAft>
                <a:spcPts val="0"/>
              </a:spcAft>
              <a:buSzPts val="1900"/>
              <a:buChar char="●"/>
            </a:pPr>
            <a:r>
              <a:rPr lang="en"/>
              <a:t>For each article, summarize what the article is about. Who is most highlighted in the article? </a:t>
            </a:r>
            <a:endParaRPr/>
          </a:p>
          <a:p>
            <a:pPr indent="-349250" lvl="0" marL="457200" rtl="0" algn="l">
              <a:spcBef>
                <a:spcPts val="0"/>
              </a:spcBef>
              <a:spcAft>
                <a:spcPts val="0"/>
              </a:spcAft>
              <a:buSzPts val="1900"/>
              <a:buChar char="●"/>
            </a:pPr>
            <a:r>
              <a:rPr lang="en"/>
              <a:t>Following the group activity will be a debrief of findings.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1"/>
          <p:cNvSpPr txBox="1"/>
          <p:nvPr>
            <p:ph type="title"/>
          </p:nvPr>
        </p:nvSpPr>
        <p:spPr>
          <a:xfrm>
            <a:off x="1349400" y="412950"/>
            <a:ext cx="10426800" cy="894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Lesson Plan News Media &amp; Representation</a:t>
            </a:r>
            <a:endParaRPr/>
          </a:p>
        </p:txBody>
      </p:sp>
      <p:sp>
        <p:nvSpPr>
          <p:cNvPr id="314" name="Google Shape;314;p41"/>
          <p:cNvSpPr txBox="1"/>
          <p:nvPr>
            <p:ph idx="1" type="body"/>
          </p:nvPr>
        </p:nvSpPr>
        <p:spPr>
          <a:xfrm>
            <a:off x="907075" y="2079575"/>
            <a:ext cx="10426800" cy="606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Activity Idea #3</a:t>
            </a:r>
            <a:endParaRPr/>
          </a:p>
          <a:p>
            <a:pPr indent="0" lvl="0" marL="0" rtl="0" algn="l">
              <a:spcBef>
                <a:spcPts val="2100"/>
              </a:spcBef>
              <a:spcAft>
                <a:spcPts val="0"/>
              </a:spcAft>
              <a:buNone/>
            </a:pPr>
            <a:r>
              <a:rPr lang="en"/>
              <a:t>Find a writer on the </a:t>
            </a:r>
            <a:r>
              <a:rPr lang="en" u="sng">
                <a:solidFill>
                  <a:schemeClr val="hlink"/>
                </a:solidFill>
                <a:hlinkClick r:id="rId3"/>
              </a:rPr>
              <a:t>Disabled Writers website</a:t>
            </a:r>
            <a:r>
              <a:rPr lang="en"/>
              <a:t> and look more into some of their works. </a:t>
            </a:r>
            <a:endParaRPr/>
          </a:p>
          <a:p>
            <a:pPr indent="0" lvl="0" marL="0" rtl="0" algn="l">
              <a:spcBef>
                <a:spcPts val="2100"/>
              </a:spcBef>
              <a:spcAft>
                <a:spcPts val="0"/>
              </a:spcAft>
              <a:buNone/>
            </a:pPr>
            <a:r>
              <a:rPr lang="en"/>
              <a:t>Consider:</a:t>
            </a:r>
            <a:endParaRPr/>
          </a:p>
          <a:p>
            <a:pPr indent="-349250" lvl="0" marL="457200" rtl="0" algn="l">
              <a:spcBef>
                <a:spcPts val="2100"/>
              </a:spcBef>
              <a:spcAft>
                <a:spcPts val="0"/>
              </a:spcAft>
              <a:buSzPts val="1900"/>
              <a:buChar char="●"/>
            </a:pPr>
            <a:r>
              <a:rPr lang="en"/>
              <a:t>What topics do they write about? What is their perspective on these topics?</a:t>
            </a:r>
            <a:endParaRPr/>
          </a:p>
          <a:p>
            <a:pPr indent="-349250" lvl="0" marL="457200" rtl="0" algn="l">
              <a:spcBef>
                <a:spcPts val="0"/>
              </a:spcBef>
              <a:spcAft>
                <a:spcPts val="0"/>
              </a:spcAft>
              <a:buSzPts val="1900"/>
              <a:buChar char="●"/>
            </a:pPr>
            <a:r>
              <a:rPr lang="en"/>
              <a:t>How does their perspective provide nuance to the topic?</a:t>
            </a:r>
            <a:endParaRPr/>
          </a:p>
          <a:p>
            <a:pPr indent="0" lvl="0" marL="0" rtl="0" algn="l">
              <a:spcBef>
                <a:spcPts val="2100"/>
              </a:spcBef>
              <a:spcAft>
                <a:spcPts val="2100"/>
              </a:spcAft>
              <a:buNone/>
            </a:pPr>
            <a:r>
              <a:rPr lang="en"/>
              <a:t>Share their perspective and a few examples of their works with the class.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2"/>
          <p:cNvSpPr txBox="1"/>
          <p:nvPr>
            <p:ph type="title"/>
          </p:nvPr>
        </p:nvSpPr>
        <p:spPr>
          <a:xfrm>
            <a:off x="1349400" y="412950"/>
            <a:ext cx="10426800" cy="894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Lesson Plan News Media &amp; Representation</a:t>
            </a:r>
            <a:endParaRPr/>
          </a:p>
        </p:txBody>
      </p:sp>
      <p:sp>
        <p:nvSpPr>
          <p:cNvPr id="320" name="Google Shape;320;p42"/>
          <p:cNvSpPr txBox="1"/>
          <p:nvPr>
            <p:ph idx="1" type="body"/>
          </p:nvPr>
        </p:nvSpPr>
        <p:spPr>
          <a:xfrm>
            <a:off x="907075" y="2079575"/>
            <a:ext cx="10426800" cy="606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
              <a:t>Takeaways: </a:t>
            </a:r>
            <a:endParaRPr b="1"/>
          </a:p>
          <a:p>
            <a:pPr indent="-349250" lvl="0" marL="457200" rtl="0" algn="l">
              <a:spcBef>
                <a:spcPts val="2100"/>
              </a:spcBef>
              <a:spcAft>
                <a:spcPts val="0"/>
              </a:spcAft>
              <a:buSzPts val="1900"/>
              <a:buChar char="●"/>
            </a:pPr>
            <a:r>
              <a:rPr lang="en"/>
              <a:t>Challenges the power structures in traditional information production with specific examples.</a:t>
            </a:r>
            <a:endParaRPr/>
          </a:p>
          <a:p>
            <a:pPr indent="-349250" lvl="0" marL="457200" rtl="0" algn="l">
              <a:spcBef>
                <a:spcPts val="0"/>
              </a:spcBef>
              <a:spcAft>
                <a:spcPts val="0"/>
              </a:spcAft>
              <a:buSzPts val="1900"/>
              <a:buChar char="●"/>
            </a:pPr>
            <a:r>
              <a:rPr lang="en"/>
              <a:t>Asks students: </a:t>
            </a:r>
            <a:endParaRPr/>
          </a:p>
          <a:p>
            <a:pPr indent="-349250" lvl="1" marL="914400" rtl="0" algn="l">
              <a:spcBef>
                <a:spcPts val="0"/>
              </a:spcBef>
              <a:spcAft>
                <a:spcPts val="0"/>
              </a:spcAft>
              <a:buSzPts val="1900"/>
              <a:buChar char="○"/>
            </a:pPr>
            <a:r>
              <a:rPr lang="en"/>
              <a:t>Why is it important for us to think about who may be missing from a story? </a:t>
            </a:r>
            <a:endParaRPr/>
          </a:p>
          <a:p>
            <a:pPr indent="-349250" lvl="1" marL="914400" rtl="0" algn="l">
              <a:spcBef>
                <a:spcPts val="0"/>
              </a:spcBef>
              <a:spcAft>
                <a:spcPts val="0"/>
              </a:spcAft>
              <a:buSzPts val="1900"/>
              <a:buChar char="○"/>
            </a:pPr>
            <a:r>
              <a:rPr lang="en"/>
              <a:t>Why should we seek out perspectives of those most affected by something that the news is reporting?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3"/>
          <p:cNvSpPr txBox="1"/>
          <p:nvPr>
            <p:ph type="title"/>
          </p:nvPr>
        </p:nvSpPr>
        <p:spPr>
          <a:xfrm>
            <a:off x="5643575" y="1346825"/>
            <a:ext cx="5209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Jaclyn Spraetz</a:t>
            </a:r>
            <a:endParaRPr/>
          </a:p>
        </p:txBody>
      </p:sp>
      <p:sp>
        <p:nvSpPr>
          <p:cNvPr id="326" name="Google Shape;326;p43"/>
          <p:cNvSpPr txBox="1"/>
          <p:nvPr>
            <p:ph idx="1" type="body"/>
          </p:nvPr>
        </p:nvSpPr>
        <p:spPr>
          <a:xfrm>
            <a:off x="5643575" y="2888100"/>
            <a:ext cx="5209500" cy="2205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400"/>
              <a:t>Email: </a:t>
            </a:r>
            <a:r>
              <a:rPr lang="en" sz="2400" u="sng">
                <a:solidFill>
                  <a:schemeClr val="hlink"/>
                </a:solidFill>
                <a:hlinkClick r:id="rId3"/>
              </a:rPr>
              <a:t>spraetj@MiamiOH.edu</a:t>
            </a:r>
            <a:r>
              <a:rPr lang="en" sz="2400"/>
              <a:t> </a:t>
            </a:r>
            <a:endParaRPr sz="2400"/>
          </a:p>
        </p:txBody>
      </p:sp>
      <p:cxnSp>
        <p:nvCxnSpPr>
          <p:cNvPr id="327" name="Google Shape;327;p43"/>
          <p:cNvCxnSpPr/>
          <p:nvPr/>
        </p:nvCxnSpPr>
        <p:spPr>
          <a:xfrm>
            <a:off x="5765250" y="2443525"/>
            <a:ext cx="4722600" cy="0"/>
          </a:xfrm>
          <a:prstGeom prst="straightConnector1">
            <a:avLst/>
          </a:prstGeom>
          <a:noFill/>
          <a:ln cap="flat" cmpd="sng" w="9525">
            <a:solidFill>
              <a:schemeClr val="dk2"/>
            </a:solidFill>
            <a:prstDash val="solid"/>
            <a:round/>
            <a:headEnd len="med" w="med" type="none"/>
            <a:tailEnd len="med" w="med" type="none"/>
          </a:ln>
        </p:spPr>
      </p:cxnSp>
      <p:pic>
        <p:nvPicPr>
          <p:cNvPr id="328" name="Google Shape;328;p43"/>
          <p:cNvPicPr preferRelativeResize="0"/>
          <p:nvPr/>
        </p:nvPicPr>
        <p:blipFill>
          <a:blip r:embed="rId4">
            <a:alphaModFix/>
          </a:blip>
          <a:stretch>
            <a:fillRect/>
          </a:stretch>
        </p:blipFill>
        <p:spPr>
          <a:xfrm>
            <a:off x="455600" y="1495100"/>
            <a:ext cx="4208375" cy="4208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4"/>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References</a:t>
            </a:r>
            <a:endParaRPr/>
          </a:p>
        </p:txBody>
      </p:sp>
      <p:sp>
        <p:nvSpPr>
          <p:cNvPr id="334" name="Google Shape;334;p44"/>
          <p:cNvSpPr txBox="1"/>
          <p:nvPr/>
        </p:nvSpPr>
        <p:spPr>
          <a:xfrm>
            <a:off x="418825" y="1561125"/>
            <a:ext cx="11276100" cy="664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DM Sans"/>
                <a:ea typeface="DM Sans"/>
                <a:cs typeface="DM Sans"/>
                <a:sym typeface="DM Sans"/>
              </a:rPr>
              <a:t>Association of College &amp; Research Libraries. (2015). </a:t>
            </a:r>
            <a:r>
              <a:rPr i="1" lang="en" sz="1600">
                <a:latin typeface="DM Sans"/>
                <a:ea typeface="DM Sans"/>
                <a:cs typeface="DM Sans"/>
                <a:sym typeface="DM Sans"/>
              </a:rPr>
              <a:t>Framework for information literacy for higher education</a:t>
            </a:r>
            <a:r>
              <a:rPr lang="en" sz="1600">
                <a:latin typeface="DM Sans"/>
                <a:ea typeface="DM Sans"/>
                <a:cs typeface="DM Sans"/>
                <a:sym typeface="DM Sans"/>
              </a:rPr>
              <a:t>. https://www.ala.org/acrl/standards/ilframework</a:t>
            </a:r>
            <a:endParaRPr sz="1600">
              <a:latin typeface="DM Sans"/>
              <a:ea typeface="DM Sans"/>
              <a:cs typeface="DM Sans"/>
              <a:sym typeface="DM Sans"/>
            </a:endParaRPr>
          </a:p>
          <a:p>
            <a:pPr indent="0" lvl="0" marL="0" rtl="0" algn="l">
              <a:spcBef>
                <a:spcPts val="0"/>
              </a:spcBef>
              <a:spcAft>
                <a:spcPts val="0"/>
              </a:spcAft>
              <a:buNone/>
            </a:pPr>
            <a:r>
              <a:t/>
            </a:r>
            <a:endParaRPr sz="1600">
              <a:latin typeface="DM Sans"/>
              <a:ea typeface="DM Sans"/>
              <a:cs typeface="DM Sans"/>
              <a:sym typeface="DM Sans"/>
            </a:endParaRPr>
          </a:p>
          <a:p>
            <a:pPr indent="0" lvl="0" marL="0" rtl="0" algn="l">
              <a:spcBef>
                <a:spcPts val="0"/>
              </a:spcBef>
              <a:spcAft>
                <a:spcPts val="0"/>
              </a:spcAft>
              <a:buNone/>
            </a:pPr>
            <a:r>
              <a:rPr lang="en" sz="1600">
                <a:latin typeface="DM Sans"/>
                <a:ea typeface="DM Sans"/>
                <a:cs typeface="DM Sans"/>
                <a:sym typeface="DM Sans"/>
              </a:rPr>
              <a:t>Drabinski, E., &amp; Tewell, E. (2019). Critical information literacy. </a:t>
            </a:r>
            <a:r>
              <a:rPr i="1" lang="en" sz="1600">
                <a:latin typeface="DM Sans"/>
                <a:ea typeface="DM Sans"/>
                <a:cs typeface="DM Sans"/>
                <a:sym typeface="DM Sans"/>
              </a:rPr>
              <a:t>The International Encyclopedia of Media Literacy</a:t>
            </a:r>
            <a:r>
              <a:rPr lang="en" sz="1600">
                <a:latin typeface="DM Sans"/>
                <a:ea typeface="DM Sans"/>
                <a:cs typeface="DM Sans"/>
                <a:sym typeface="DM Sans"/>
              </a:rPr>
              <a:t>. https://doi.org/10.1002/9781118978238.ieml0042</a:t>
            </a:r>
            <a:endParaRPr sz="1600">
              <a:latin typeface="DM Sans"/>
              <a:ea typeface="DM Sans"/>
              <a:cs typeface="DM Sans"/>
              <a:sym typeface="DM Sans"/>
            </a:endParaRPr>
          </a:p>
          <a:p>
            <a:pPr indent="0" lvl="0" marL="0" rtl="0" algn="l">
              <a:spcBef>
                <a:spcPts val="0"/>
              </a:spcBef>
              <a:spcAft>
                <a:spcPts val="0"/>
              </a:spcAft>
              <a:buNone/>
            </a:pPr>
            <a:r>
              <a:t/>
            </a:r>
            <a:endParaRPr sz="1600">
              <a:latin typeface="DM Sans"/>
              <a:ea typeface="DM Sans"/>
              <a:cs typeface="DM Sans"/>
              <a:sym typeface="DM Sans"/>
            </a:endParaRPr>
          </a:p>
          <a:p>
            <a:pPr indent="0" lvl="0" marL="0" rtl="0" algn="l">
              <a:spcBef>
                <a:spcPts val="0"/>
              </a:spcBef>
              <a:spcAft>
                <a:spcPts val="0"/>
              </a:spcAft>
              <a:buNone/>
            </a:pPr>
            <a:r>
              <a:rPr lang="en" sz="1600">
                <a:latin typeface="DM Sans"/>
                <a:ea typeface="DM Sans"/>
                <a:cs typeface="DM Sans"/>
                <a:sym typeface="DM Sans"/>
              </a:rPr>
              <a:t>Linton, S. (1998). </a:t>
            </a:r>
            <a:r>
              <a:rPr i="1" lang="en" sz="1600">
                <a:latin typeface="DM Sans"/>
                <a:ea typeface="DM Sans"/>
                <a:cs typeface="DM Sans"/>
                <a:sym typeface="DM Sans"/>
              </a:rPr>
              <a:t>Claiming disability: Knowledge and identity</a:t>
            </a:r>
            <a:r>
              <a:rPr lang="en" sz="1600">
                <a:latin typeface="DM Sans"/>
                <a:ea typeface="DM Sans"/>
                <a:cs typeface="DM Sans"/>
                <a:sym typeface="DM Sans"/>
              </a:rPr>
              <a:t>. New York University Press. </a:t>
            </a:r>
            <a:endParaRPr sz="1600">
              <a:latin typeface="DM Sans"/>
              <a:ea typeface="DM Sans"/>
              <a:cs typeface="DM Sans"/>
              <a:sym typeface="DM Sans"/>
            </a:endParaRPr>
          </a:p>
          <a:p>
            <a:pPr indent="0" lvl="0" marL="0" rtl="0" algn="l">
              <a:spcBef>
                <a:spcPts val="0"/>
              </a:spcBef>
              <a:spcAft>
                <a:spcPts val="0"/>
              </a:spcAft>
              <a:buNone/>
            </a:pPr>
            <a:r>
              <a:t/>
            </a:r>
            <a:endParaRPr sz="1600">
              <a:latin typeface="DM Sans"/>
              <a:ea typeface="DM Sans"/>
              <a:cs typeface="DM Sans"/>
              <a:sym typeface="DM Sans"/>
            </a:endParaRPr>
          </a:p>
          <a:p>
            <a:pPr indent="0" lvl="0" marL="0" rtl="0" algn="l">
              <a:spcBef>
                <a:spcPts val="0"/>
              </a:spcBef>
              <a:spcAft>
                <a:spcPts val="0"/>
              </a:spcAft>
              <a:buNone/>
            </a:pPr>
            <a:r>
              <a:rPr lang="en" sz="1600">
                <a:latin typeface="DM Sans"/>
                <a:ea typeface="DM Sans"/>
                <a:cs typeface="DM Sans"/>
                <a:sym typeface="DM Sans"/>
              </a:rPr>
              <a:t>Mingus, M. [@miamingus]. (2019, February 4). Access is more than something to check off a list. Access is an opportunity to gift the best of ourselves to each other. access for the sake of access is not necessarily revolutionary, but access for the sake of connection, justice, solidarity, love has the power to transform [Tweet]. Twitter. https://twitter.com/miamingus/status/1092483547045056515</a:t>
            </a:r>
            <a:endParaRPr sz="1600">
              <a:latin typeface="DM Sans"/>
              <a:ea typeface="DM Sans"/>
              <a:cs typeface="DM Sans"/>
              <a:sym typeface="DM Sans"/>
            </a:endParaRPr>
          </a:p>
          <a:p>
            <a:pPr indent="0" lvl="0" marL="0" rtl="0" algn="l">
              <a:spcBef>
                <a:spcPts val="0"/>
              </a:spcBef>
              <a:spcAft>
                <a:spcPts val="0"/>
              </a:spcAft>
              <a:buNone/>
            </a:pPr>
            <a:r>
              <a:t/>
            </a:r>
            <a:endParaRPr sz="1600">
              <a:latin typeface="DM Sans"/>
              <a:ea typeface="DM Sans"/>
              <a:cs typeface="DM Sans"/>
              <a:sym typeface="DM Sans"/>
            </a:endParaRPr>
          </a:p>
          <a:p>
            <a:pPr indent="0" lvl="0" marL="0" rtl="0" algn="l">
              <a:spcBef>
                <a:spcPts val="0"/>
              </a:spcBef>
              <a:spcAft>
                <a:spcPts val="0"/>
              </a:spcAft>
              <a:buNone/>
            </a:pPr>
            <a:r>
              <a:rPr lang="en" sz="1600">
                <a:latin typeface="DM Sans"/>
                <a:ea typeface="DM Sans"/>
                <a:cs typeface="DM Sans"/>
                <a:sym typeface="DM Sans"/>
              </a:rPr>
              <a:t>Robinson, O. E. (2017). Moving toward disability justice. </a:t>
            </a:r>
            <a:r>
              <a:rPr i="1" lang="en" sz="1600">
                <a:latin typeface="DM Sans"/>
                <a:ea typeface="DM Sans"/>
                <a:cs typeface="DM Sans"/>
                <a:sym typeface="DM Sans"/>
              </a:rPr>
              <a:t>Disability Studies Quarterly</a:t>
            </a:r>
            <a:r>
              <a:rPr lang="en" sz="1600">
                <a:latin typeface="DM Sans"/>
                <a:ea typeface="DM Sans"/>
                <a:cs typeface="DM Sans"/>
                <a:sym typeface="DM Sans"/>
              </a:rPr>
              <a:t>, </a:t>
            </a:r>
            <a:r>
              <a:rPr i="1" lang="en" sz="1600">
                <a:latin typeface="DM Sans"/>
                <a:ea typeface="DM Sans"/>
                <a:cs typeface="DM Sans"/>
                <a:sym typeface="DM Sans"/>
              </a:rPr>
              <a:t>37</a:t>
            </a:r>
            <a:r>
              <a:rPr lang="en" sz="1600">
                <a:latin typeface="DM Sans"/>
                <a:ea typeface="DM Sans"/>
                <a:cs typeface="DM Sans"/>
                <a:sym typeface="DM Sans"/>
              </a:rPr>
              <a:t>(3). https://dsq-sds.org/article/view/5970/4697</a:t>
            </a:r>
            <a:endParaRPr sz="1600">
              <a:latin typeface="DM Sans"/>
              <a:ea typeface="DM Sans"/>
              <a:cs typeface="DM Sans"/>
              <a:sym typeface="DM Sans"/>
            </a:endParaRPr>
          </a:p>
          <a:p>
            <a:pPr indent="0" lvl="0" marL="0" rtl="0" algn="l">
              <a:spcBef>
                <a:spcPts val="0"/>
              </a:spcBef>
              <a:spcAft>
                <a:spcPts val="0"/>
              </a:spcAft>
              <a:buNone/>
            </a:pPr>
            <a:r>
              <a:t/>
            </a:r>
            <a:endParaRPr sz="1600">
              <a:latin typeface="DM Sans"/>
              <a:ea typeface="DM Sans"/>
              <a:cs typeface="DM Sans"/>
              <a:sym typeface="DM Sans"/>
            </a:endParaRPr>
          </a:p>
          <a:p>
            <a:pPr indent="0" lvl="0" marL="0" rtl="0" algn="l">
              <a:spcBef>
                <a:spcPts val="0"/>
              </a:spcBef>
              <a:spcAft>
                <a:spcPts val="0"/>
              </a:spcAft>
              <a:buNone/>
            </a:pPr>
            <a:r>
              <a:rPr lang="en" sz="1600">
                <a:latin typeface="DM Sans"/>
                <a:ea typeface="DM Sans"/>
                <a:cs typeface="DM Sans"/>
                <a:sym typeface="DM Sans"/>
              </a:rPr>
              <a:t>Sins Invalid. 10 principles of disability justice. https://www.sinsinvalid.org/blog/10-principles-of-disability-justice</a:t>
            </a:r>
            <a:endParaRPr sz="1600">
              <a:latin typeface="DM Sans"/>
              <a:ea typeface="DM Sans"/>
              <a:cs typeface="DM Sans"/>
              <a:sym typeface="DM Sans"/>
            </a:endParaRPr>
          </a:p>
          <a:p>
            <a:pPr indent="0" lvl="0" marL="0" rtl="0" algn="l">
              <a:spcBef>
                <a:spcPts val="0"/>
              </a:spcBef>
              <a:spcAft>
                <a:spcPts val="0"/>
              </a:spcAft>
              <a:buNone/>
            </a:pPr>
            <a:r>
              <a:t/>
            </a:r>
            <a:endParaRPr sz="1600">
              <a:latin typeface="DM Sans"/>
              <a:ea typeface="DM Sans"/>
              <a:cs typeface="DM Sans"/>
              <a:sym typeface="DM Sans"/>
            </a:endParaRPr>
          </a:p>
          <a:p>
            <a:pPr indent="0" lvl="0" marL="0" rtl="0" algn="l">
              <a:spcBef>
                <a:spcPts val="0"/>
              </a:spcBef>
              <a:spcAft>
                <a:spcPts val="0"/>
              </a:spcAft>
              <a:buNone/>
            </a:pPr>
            <a:r>
              <a:rPr lang="en" sz="1600">
                <a:latin typeface="DM Sans"/>
                <a:ea typeface="DM Sans"/>
                <a:cs typeface="DM Sans"/>
                <a:sym typeface="DM Sans"/>
              </a:rPr>
              <a:t>Tewell, E. (2015). A decade of critical information literacy: A review of the literature. </a:t>
            </a:r>
            <a:r>
              <a:rPr i="1" lang="en" sz="1600">
                <a:latin typeface="DM Sans"/>
                <a:ea typeface="DM Sans"/>
                <a:cs typeface="DM Sans"/>
                <a:sym typeface="DM Sans"/>
              </a:rPr>
              <a:t>Communications in Information Literacy</a:t>
            </a:r>
            <a:r>
              <a:rPr lang="en" sz="1600">
                <a:latin typeface="DM Sans"/>
                <a:ea typeface="DM Sans"/>
                <a:cs typeface="DM Sans"/>
                <a:sym typeface="DM Sans"/>
              </a:rPr>
              <a:t>, </a:t>
            </a:r>
            <a:r>
              <a:rPr i="1" lang="en" sz="1600">
                <a:latin typeface="DM Sans"/>
                <a:ea typeface="DM Sans"/>
                <a:cs typeface="DM Sans"/>
                <a:sym typeface="DM Sans"/>
              </a:rPr>
              <a:t>9</a:t>
            </a:r>
            <a:r>
              <a:rPr lang="en" sz="1600">
                <a:latin typeface="DM Sans"/>
                <a:ea typeface="DM Sans"/>
                <a:cs typeface="DM Sans"/>
                <a:sym typeface="DM Sans"/>
              </a:rPr>
              <a:t>(1), 24-43. 10.15760/comminfolit.2015.9.1.174</a:t>
            </a:r>
            <a:endParaRPr sz="1600">
              <a:latin typeface="DM Sans"/>
              <a:ea typeface="DM Sans"/>
              <a:cs typeface="DM Sans"/>
              <a:sym typeface="DM Sans"/>
            </a:endParaRPr>
          </a:p>
          <a:p>
            <a:pPr indent="0" lvl="0" marL="0" rtl="0" algn="l">
              <a:spcBef>
                <a:spcPts val="0"/>
              </a:spcBef>
              <a:spcAft>
                <a:spcPts val="0"/>
              </a:spcAft>
              <a:buNone/>
            </a:pPr>
            <a:r>
              <a:t/>
            </a:r>
            <a:endParaRPr sz="1600">
              <a:latin typeface="DM Sans"/>
              <a:ea typeface="DM Sans"/>
              <a:cs typeface="DM Sans"/>
              <a:sym typeface="DM Sans"/>
            </a:endParaRPr>
          </a:p>
          <a:p>
            <a:pPr indent="0" lvl="0" marL="0" rtl="0" algn="l">
              <a:spcBef>
                <a:spcPts val="0"/>
              </a:spcBef>
              <a:spcAft>
                <a:spcPts val="0"/>
              </a:spcAft>
              <a:buNone/>
            </a:pPr>
            <a:r>
              <a:t/>
            </a:r>
            <a:endParaRPr>
              <a:latin typeface="DM Sans"/>
              <a:ea typeface="DM Sans"/>
              <a:cs typeface="DM Sans"/>
              <a:sym typeface="DM Sans"/>
            </a:endParaRPr>
          </a:p>
          <a:p>
            <a:pPr indent="0" lvl="0" marL="0" rtl="0" algn="l">
              <a:spcBef>
                <a:spcPts val="0"/>
              </a:spcBef>
              <a:spcAft>
                <a:spcPts val="0"/>
              </a:spcAft>
              <a:buNone/>
            </a:pPr>
            <a:r>
              <a:t/>
            </a:r>
            <a:endParaRPr>
              <a:latin typeface="DM Sans"/>
              <a:ea typeface="DM Sans"/>
              <a:cs typeface="DM Sans"/>
              <a:sym typeface="DM Sans"/>
            </a:endParaRPr>
          </a:p>
          <a:p>
            <a:pPr indent="0" lvl="0" marL="0" rtl="0" algn="l">
              <a:spcBef>
                <a:spcPts val="0"/>
              </a:spcBef>
              <a:spcAft>
                <a:spcPts val="0"/>
              </a:spcAft>
              <a:buNone/>
            </a:pPr>
            <a:r>
              <a:t/>
            </a:r>
            <a:endParaRPr>
              <a:latin typeface="DM Sans"/>
              <a:ea typeface="DM Sans"/>
              <a:cs typeface="DM Sans"/>
              <a:sym typeface="DM Sans"/>
            </a:endParaRPr>
          </a:p>
          <a:p>
            <a:pPr indent="0" lvl="0" marL="0" rtl="0" algn="l">
              <a:spcBef>
                <a:spcPts val="0"/>
              </a:spcBef>
              <a:spcAft>
                <a:spcPts val="0"/>
              </a:spcAft>
              <a:buNone/>
            </a:pPr>
            <a:r>
              <a:t/>
            </a:r>
            <a:endParaRPr>
              <a:latin typeface="DM Sans"/>
              <a:ea typeface="DM Sans"/>
              <a:cs typeface="DM Sans"/>
              <a:sym typeface="DM Sans"/>
            </a:endParaRPr>
          </a:p>
          <a:p>
            <a:pPr indent="0" lvl="0" marL="0" rtl="0" algn="l">
              <a:spcBef>
                <a:spcPts val="0"/>
              </a:spcBef>
              <a:spcAft>
                <a:spcPts val="0"/>
              </a:spcAft>
              <a:buNone/>
            </a:pPr>
            <a:r>
              <a:t/>
            </a:r>
            <a:endParaRPr>
              <a:latin typeface="DM Sans"/>
              <a:ea typeface="DM Sans"/>
              <a:cs typeface="DM Sans"/>
              <a:sym typeface="DM Sans"/>
            </a:endParaRPr>
          </a:p>
          <a:p>
            <a:pPr indent="0" lvl="0" marL="0" rtl="0" algn="l">
              <a:spcBef>
                <a:spcPts val="0"/>
              </a:spcBef>
              <a:spcAft>
                <a:spcPts val="0"/>
              </a:spcAft>
              <a:buNone/>
            </a:pPr>
            <a:r>
              <a:t/>
            </a:r>
            <a:endParaRPr>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8"/>
          <p:cNvSpPr txBox="1"/>
          <p:nvPr>
            <p:ph idx="4294967295" type="title"/>
          </p:nvPr>
        </p:nvSpPr>
        <p:spPr>
          <a:xfrm>
            <a:off x="1514025" y="332575"/>
            <a:ext cx="10233900" cy="1148700"/>
          </a:xfrm>
          <a:prstGeom prst="rect">
            <a:avLst/>
          </a:prstGeom>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1300"/>
              <a:buNone/>
            </a:pPr>
            <a:r>
              <a:rPr lang="en" sz="2800"/>
              <a:t>Faculty Learning Community: Fall 2021-Spring 2022</a:t>
            </a:r>
            <a:br>
              <a:rPr lang="en" sz="2800"/>
            </a:br>
            <a:r>
              <a:rPr b="1" lang="en" sz="2800">
                <a:latin typeface="Lexend Deca"/>
                <a:ea typeface="Lexend Deca"/>
                <a:cs typeface="Lexend Deca"/>
                <a:sym typeface="Lexend Deca"/>
              </a:rPr>
              <a:t>Disability Studies Grows at Miami</a:t>
            </a:r>
            <a:endParaRPr b="1" sz="2800">
              <a:latin typeface="Lexend Deca"/>
              <a:ea typeface="Lexend Deca"/>
              <a:cs typeface="Lexend Deca"/>
              <a:sym typeface="Lexend Deca"/>
            </a:endParaRPr>
          </a:p>
        </p:txBody>
      </p:sp>
      <p:sp>
        <p:nvSpPr>
          <p:cNvPr id="224" name="Google Shape;224;p28"/>
          <p:cNvSpPr txBox="1"/>
          <p:nvPr>
            <p:ph idx="4294967295" type="body"/>
          </p:nvPr>
        </p:nvSpPr>
        <p:spPr>
          <a:xfrm>
            <a:off x="543175" y="1286000"/>
            <a:ext cx="11270700" cy="541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br>
              <a:rPr lang="en"/>
            </a:br>
            <a:r>
              <a:rPr lang="en"/>
              <a:t>The purpose of this community is to build cross-discipline alliances and collaboration that support the expansion and growth of the field of Disability Studies at Miami University.</a:t>
            </a:r>
            <a:endParaRPr/>
          </a:p>
          <a:p>
            <a:pPr indent="0" lvl="0" marL="0" rtl="0" algn="l">
              <a:spcBef>
                <a:spcPts val="2100"/>
              </a:spcBef>
              <a:spcAft>
                <a:spcPts val="2100"/>
              </a:spcAft>
              <a:buNone/>
            </a:pPr>
            <a:r>
              <a:rPr b="1" lang="en"/>
              <a:t>Goals</a:t>
            </a:r>
            <a:br>
              <a:rPr b="1" lang="en"/>
            </a:br>
            <a:r>
              <a:rPr lang="en"/>
              <a:t>-</a:t>
            </a:r>
            <a:r>
              <a:rPr lang="en"/>
              <a:t>investigate and incorporate ways in which bodymind differences can enhance teaching and learning</a:t>
            </a:r>
            <a:br>
              <a:rPr lang="en"/>
            </a:br>
            <a:r>
              <a:rPr lang="en"/>
              <a:t>-increase faculty collaboration across disciplines and divisions</a:t>
            </a:r>
            <a:br>
              <a:rPr lang="en"/>
            </a:br>
            <a:r>
              <a:rPr lang="en"/>
              <a:t>-create and enhance the coherence of learning across disciplines</a:t>
            </a:r>
            <a:br>
              <a:rPr lang="en"/>
            </a:br>
            <a:r>
              <a:rPr lang="en"/>
              <a:t>-foster faculty alliances for the Disability Studies minor that is interdisciplinary in nature.</a:t>
            </a:r>
            <a:endParaRPr/>
          </a:p>
        </p:txBody>
      </p:sp>
      <p:pic>
        <p:nvPicPr>
          <p:cNvPr id="225" name="Google Shape;225;p28"/>
          <p:cNvPicPr preferRelativeResize="0"/>
          <p:nvPr/>
        </p:nvPicPr>
        <p:blipFill rotWithShape="1">
          <a:blip r:embed="rId3">
            <a:alphaModFix/>
          </a:blip>
          <a:srcRect b="0" l="0" r="0" t="8062"/>
          <a:stretch/>
        </p:blipFill>
        <p:spPr>
          <a:xfrm>
            <a:off x="2571475" y="4992925"/>
            <a:ext cx="7049052" cy="1865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9"/>
          <p:cNvSpPr txBox="1"/>
          <p:nvPr>
            <p:ph type="title"/>
          </p:nvPr>
        </p:nvSpPr>
        <p:spPr>
          <a:xfrm>
            <a:off x="1410235" y="786675"/>
            <a:ext cx="503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Claiming Disability</a:t>
            </a:r>
            <a:endParaRPr/>
          </a:p>
        </p:txBody>
      </p:sp>
      <p:sp>
        <p:nvSpPr>
          <p:cNvPr id="231" name="Google Shape;231;p29"/>
          <p:cNvSpPr txBox="1"/>
          <p:nvPr>
            <p:ph idx="1" type="body"/>
          </p:nvPr>
        </p:nvSpPr>
        <p:spPr>
          <a:xfrm>
            <a:off x="976950" y="1665700"/>
            <a:ext cx="5031900" cy="3373800"/>
          </a:xfrm>
          <a:prstGeom prst="rect">
            <a:avLst/>
          </a:prstGeom>
        </p:spPr>
        <p:txBody>
          <a:bodyPr anchorCtr="0" anchor="t" bIns="121900" lIns="121900" spcFirstLastPara="1" rIns="121900" wrap="square" tIns="121900">
            <a:noAutofit/>
          </a:bodyPr>
          <a:lstStyle/>
          <a:p>
            <a:pPr indent="-425450" lvl="0" marL="609600" rtl="0" algn="l">
              <a:spcBef>
                <a:spcPts val="0"/>
              </a:spcBef>
              <a:spcAft>
                <a:spcPts val="0"/>
              </a:spcAft>
              <a:buSzPts val="1900"/>
              <a:buChar char="●"/>
            </a:pPr>
            <a:r>
              <a:rPr lang="en" sz="1800"/>
              <a:t>Linton, S. (1998). </a:t>
            </a:r>
            <a:r>
              <a:rPr i="1" lang="en" sz="1800"/>
              <a:t>Claiming Disability: Knowledge and Identity</a:t>
            </a:r>
            <a:r>
              <a:rPr lang="en" sz="1800"/>
              <a:t>. New York University Press.</a:t>
            </a:r>
            <a:r>
              <a:rPr lang="en" sz="2600"/>
              <a:t> </a:t>
            </a:r>
            <a:endParaRPr sz="2000"/>
          </a:p>
          <a:p>
            <a:pPr indent="-406400" lvl="0" marL="609600" rtl="0" algn="l">
              <a:spcBef>
                <a:spcPts val="2100"/>
              </a:spcBef>
              <a:spcAft>
                <a:spcPts val="0"/>
              </a:spcAft>
              <a:buSzPts val="1600"/>
              <a:buChar char="●"/>
            </a:pPr>
            <a:r>
              <a:rPr lang="en" sz="1800"/>
              <a:t>Looks at disability studies and its relationship within the larger academic context. </a:t>
            </a:r>
            <a:endParaRPr sz="1800"/>
          </a:p>
          <a:p>
            <a:pPr indent="-419100" lvl="0" marL="609600" rtl="0" algn="l">
              <a:spcBef>
                <a:spcPts val="2100"/>
              </a:spcBef>
              <a:spcAft>
                <a:spcPts val="2100"/>
              </a:spcAft>
              <a:buSzPts val="1800"/>
              <a:buChar char="●"/>
            </a:pPr>
            <a:r>
              <a:rPr lang="en" sz="1800"/>
              <a:t>Social model of disability; disability is an identity.</a:t>
            </a:r>
            <a:endParaRPr sz="2100"/>
          </a:p>
        </p:txBody>
      </p:sp>
      <p:pic>
        <p:nvPicPr>
          <p:cNvPr id="232" name="Google Shape;232;p29"/>
          <p:cNvPicPr preferRelativeResize="0"/>
          <p:nvPr/>
        </p:nvPicPr>
        <p:blipFill>
          <a:blip r:embed="rId3">
            <a:alphaModFix/>
          </a:blip>
          <a:stretch>
            <a:fillRect/>
          </a:stretch>
        </p:blipFill>
        <p:spPr>
          <a:xfrm>
            <a:off x="7469825" y="533825"/>
            <a:ext cx="3791850" cy="5790350"/>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0"/>
          <p:cNvSpPr txBox="1"/>
          <p:nvPr>
            <p:ph type="title"/>
          </p:nvPr>
        </p:nvSpPr>
        <p:spPr>
          <a:xfrm>
            <a:off x="1629250" y="836300"/>
            <a:ext cx="9795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Medical Model vs Social Model of Disability</a:t>
            </a:r>
            <a:endParaRPr/>
          </a:p>
        </p:txBody>
      </p:sp>
      <p:sp>
        <p:nvSpPr>
          <p:cNvPr id="238" name="Google Shape;238;p30"/>
          <p:cNvSpPr txBox="1"/>
          <p:nvPr>
            <p:ph idx="3" type="body"/>
          </p:nvPr>
        </p:nvSpPr>
        <p:spPr>
          <a:xfrm>
            <a:off x="560150" y="2635325"/>
            <a:ext cx="5587500" cy="3118500"/>
          </a:xfrm>
          <a:prstGeom prst="rect">
            <a:avLst/>
          </a:prstGeom>
        </p:spPr>
        <p:txBody>
          <a:bodyPr anchorCtr="0" anchor="t" bIns="121900" lIns="121900" spcFirstLastPara="1" rIns="121900" wrap="square" tIns="121900">
            <a:noAutofit/>
          </a:bodyPr>
          <a:lstStyle/>
          <a:p>
            <a:pPr indent="-419100" lvl="0" marL="609600" rtl="0" algn="l">
              <a:spcBef>
                <a:spcPts val="0"/>
              </a:spcBef>
              <a:spcAft>
                <a:spcPts val="0"/>
              </a:spcAft>
              <a:buSzPts val="1800"/>
              <a:buChar char="●"/>
            </a:pPr>
            <a:r>
              <a:rPr lang="en" sz="1800"/>
              <a:t>Responsibility on the individual</a:t>
            </a:r>
            <a:endParaRPr sz="1800"/>
          </a:p>
          <a:p>
            <a:pPr indent="-419100" lvl="0" marL="609600" rtl="0" algn="l">
              <a:spcBef>
                <a:spcPts val="2100"/>
              </a:spcBef>
              <a:spcAft>
                <a:spcPts val="0"/>
              </a:spcAft>
              <a:buSzPts val="1800"/>
              <a:buChar char="●"/>
            </a:pPr>
            <a:r>
              <a:rPr lang="en" sz="1800"/>
              <a:t>Deficit model (rather than a neutral way of being, disability viewed as a deficit)</a:t>
            </a:r>
            <a:endParaRPr sz="1800"/>
          </a:p>
          <a:p>
            <a:pPr indent="-419100" lvl="0" marL="609600" rtl="0" algn="l">
              <a:spcBef>
                <a:spcPts val="2100"/>
              </a:spcBef>
              <a:spcAft>
                <a:spcPts val="0"/>
              </a:spcAft>
              <a:buSzPts val="1800"/>
              <a:buChar char="●"/>
            </a:pPr>
            <a:r>
              <a:rPr lang="en" sz="1800"/>
              <a:t>Places the responsibility on the individual to ‘fit in’ with their environment</a:t>
            </a:r>
            <a:endParaRPr sz="1800"/>
          </a:p>
          <a:p>
            <a:pPr indent="-419100" lvl="0" marL="609600" rtl="0" algn="l">
              <a:spcBef>
                <a:spcPts val="2100"/>
              </a:spcBef>
              <a:spcAft>
                <a:spcPts val="2100"/>
              </a:spcAft>
              <a:buSzPts val="1800"/>
              <a:buChar char="●"/>
            </a:pPr>
            <a:r>
              <a:rPr lang="en" sz="1800"/>
              <a:t>Caregivers and practitioners may be seen as the experts</a:t>
            </a:r>
            <a:endParaRPr sz="1800"/>
          </a:p>
        </p:txBody>
      </p:sp>
      <p:sp>
        <p:nvSpPr>
          <p:cNvPr id="239" name="Google Shape;239;p30"/>
          <p:cNvSpPr txBox="1"/>
          <p:nvPr>
            <p:ph idx="4" type="body"/>
          </p:nvPr>
        </p:nvSpPr>
        <p:spPr>
          <a:xfrm>
            <a:off x="6038225" y="2531675"/>
            <a:ext cx="5454600" cy="3325800"/>
          </a:xfrm>
          <a:prstGeom prst="rect">
            <a:avLst/>
          </a:prstGeom>
        </p:spPr>
        <p:txBody>
          <a:bodyPr anchorCtr="0" anchor="t" bIns="121900" lIns="121900" spcFirstLastPara="1" rIns="121900" wrap="square" tIns="121900">
            <a:noAutofit/>
          </a:bodyPr>
          <a:lstStyle/>
          <a:p>
            <a:pPr indent="-419100" lvl="0" marL="609600" rtl="0" algn="l">
              <a:spcBef>
                <a:spcPts val="0"/>
              </a:spcBef>
              <a:spcAft>
                <a:spcPts val="0"/>
              </a:spcAft>
              <a:buSzPts val="1800"/>
              <a:buChar char="●"/>
            </a:pPr>
            <a:r>
              <a:rPr lang="en" sz="1800"/>
              <a:t>Responsibility on society</a:t>
            </a:r>
            <a:endParaRPr sz="1800"/>
          </a:p>
          <a:p>
            <a:pPr indent="-419100" lvl="0" marL="609600" rtl="0" algn="l">
              <a:spcBef>
                <a:spcPts val="2100"/>
              </a:spcBef>
              <a:spcAft>
                <a:spcPts val="0"/>
              </a:spcAft>
              <a:buSzPts val="1800"/>
              <a:buChar char="●"/>
            </a:pPr>
            <a:r>
              <a:rPr lang="en" sz="1800"/>
              <a:t>Looks at how society disables individuals through environmental or attitudinal barriers (examples: broken elevators, stairs but no ramps, hurdles to getting accommodations)</a:t>
            </a:r>
            <a:endParaRPr sz="1800"/>
          </a:p>
          <a:p>
            <a:pPr indent="-419100" lvl="0" marL="609600" rtl="0" algn="l">
              <a:spcBef>
                <a:spcPts val="2100"/>
              </a:spcBef>
              <a:spcAft>
                <a:spcPts val="0"/>
              </a:spcAft>
              <a:buSzPts val="1800"/>
              <a:buChar char="●"/>
            </a:pPr>
            <a:r>
              <a:rPr lang="en" sz="1800"/>
              <a:t>The person with the disability is the expert</a:t>
            </a:r>
            <a:endParaRPr sz="1800"/>
          </a:p>
          <a:p>
            <a:pPr indent="0" lvl="0" marL="609600" rtl="0" algn="l">
              <a:spcBef>
                <a:spcPts val="2100"/>
              </a:spcBef>
              <a:spcAft>
                <a:spcPts val="2100"/>
              </a:spcAft>
              <a:buNone/>
            </a:pPr>
            <a:r>
              <a:t/>
            </a:r>
            <a:endParaRPr/>
          </a:p>
        </p:txBody>
      </p:sp>
      <p:sp>
        <p:nvSpPr>
          <p:cNvPr id="240" name="Google Shape;240;p30"/>
          <p:cNvSpPr txBox="1"/>
          <p:nvPr>
            <p:ph idx="1" type="subTitle"/>
          </p:nvPr>
        </p:nvSpPr>
        <p:spPr>
          <a:xfrm>
            <a:off x="873360" y="1813775"/>
            <a:ext cx="49611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Medical Model</a:t>
            </a:r>
            <a:endParaRPr/>
          </a:p>
        </p:txBody>
      </p:sp>
      <p:sp>
        <p:nvSpPr>
          <p:cNvPr id="241" name="Google Shape;241;p30"/>
          <p:cNvSpPr txBox="1"/>
          <p:nvPr>
            <p:ph idx="2" type="subTitle"/>
          </p:nvPr>
        </p:nvSpPr>
        <p:spPr>
          <a:xfrm>
            <a:off x="6464355" y="1813775"/>
            <a:ext cx="49608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Social Model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1"/>
          <p:cNvSpPr txBox="1"/>
          <p:nvPr>
            <p:ph type="title"/>
          </p:nvPr>
        </p:nvSpPr>
        <p:spPr>
          <a:xfrm>
            <a:off x="1349400" y="1028650"/>
            <a:ext cx="7924200" cy="894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Takeaways from the Faculty Learning Community</a:t>
            </a:r>
            <a:endParaRPr/>
          </a:p>
        </p:txBody>
      </p:sp>
      <p:sp>
        <p:nvSpPr>
          <p:cNvPr id="247" name="Google Shape;247;p31"/>
          <p:cNvSpPr txBox="1"/>
          <p:nvPr>
            <p:ph idx="2" type="body"/>
          </p:nvPr>
        </p:nvSpPr>
        <p:spPr>
          <a:xfrm>
            <a:off x="1349400" y="2281700"/>
            <a:ext cx="4907400" cy="3782400"/>
          </a:xfrm>
          <a:prstGeom prst="rect">
            <a:avLst/>
          </a:prstGeom>
        </p:spPr>
        <p:txBody>
          <a:bodyPr anchorCtr="0" anchor="t" bIns="121900" lIns="121900" spcFirstLastPara="1" rIns="121900" wrap="square" tIns="121900">
            <a:noAutofit/>
          </a:bodyPr>
          <a:lstStyle/>
          <a:p>
            <a:pPr indent="-349250" lvl="0" marL="457200" rtl="0" algn="l">
              <a:spcBef>
                <a:spcPts val="0"/>
              </a:spcBef>
              <a:spcAft>
                <a:spcPts val="0"/>
              </a:spcAft>
              <a:buSzPts val="1900"/>
              <a:buChar char="●"/>
            </a:pPr>
            <a:r>
              <a:rPr b="1" i="1" lang="en"/>
              <a:t>Access = Love</a:t>
            </a:r>
            <a:endParaRPr b="1" i="1"/>
          </a:p>
          <a:p>
            <a:pPr indent="-349250" lvl="0" marL="457200" rtl="0" algn="l">
              <a:spcBef>
                <a:spcPts val="0"/>
              </a:spcBef>
              <a:spcAft>
                <a:spcPts val="0"/>
              </a:spcAft>
              <a:buSzPts val="1900"/>
              <a:buChar char="●"/>
            </a:pPr>
            <a:r>
              <a:rPr lang="en"/>
              <a:t>Fostering access and interdependency in the classroom</a:t>
            </a:r>
            <a:endParaRPr/>
          </a:p>
          <a:p>
            <a:pPr indent="-349250" lvl="1" marL="914400" rtl="0" algn="l">
              <a:spcBef>
                <a:spcPts val="0"/>
              </a:spcBef>
              <a:spcAft>
                <a:spcPts val="0"/>
              </a:spcAft>
              <a:buSzPts val="1900"/>
              <a:buChar char="○"/>
            </a:pPr>
            <a:r>
              <a:rPr lang="en" u="sng">
                <a:solidFill>
                  <a:schemeClr val="hlink"/>
                </a:solidFill>
                <a:hlinkClick r:id="rId3"/>
              </a:rPr>
              <a:t>Accessible Syllabus</a:t>
            </a:r>
            <a:endParaRPr/>
          </a:p>
          <a:p>
            <a:pPr indent="-349250" lvl="1" marL="914400" rtl="0" algn="l">
              <a:spcBef>
                <a:spcPts val="0"/>
              </a:spcBef>
              <a:spcAft>
                <a:spcPts val="0"/>
              </a:spcAft>
              <a:buSzPts val="1900"/>
              <a:buChar char="○"/>
            </a:pPr>
            <a:r>
              <a:rPr lang="en"/>
              <a:t>New opportunities for participation in the classroom</a:t>
            </a:r>
            <a:endParaRPr/>
          </a:p>
          <a:p>
            <a:pPr indent="-349250" lvl="0" marL="457200" rtl="0" algn="l">
              <a:spcBef>
                <a:spcPts val="0"/>
              </a:spcBef>
              <a:spcAft>
                <a:spcPts val="0"/>
              </a:spcAft>
              <a:buSzPts val="1900"/>
              <a:buChar char="●"/>
            </a:pPr>
            <a:r>
              <a:rPr lang="en"/>
              <a:t>Connecting Disability Justice and Critical Information Literacy</a:t>
            </a:r>
            <a:endParaRPr/>
          </a:p>
        </p:txBody>
      </p:sp>
      <p:pic>
        <p:nvPicPr>
          <p:cNvPr id="248" name="Google Shape;248;p31"/>
          <p:cNvPicPr preferRelativeResize="0"/>
          <p:nvPr/>
        </p:nvPicPr>
        <p:blipFill rotWithShape="1">
          <a:blip r:embed="rId4">
            <a:alphaModFix/>
          </a:blip>
          <a:srcRect b="0" l="0" r="3418" t="0"/>
          <a:stretch/>
        </p:blipFill>
        <p:spPr>
          <a:xfrm>
            <a:off x="6184600" y="2021400"/>
            <a:ext cx="5438026" cy="2815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2"/>
          <p:cNvSpPr txBox="1"/>
          <p:nvPr>
            <p:ph type="title"/>
          </p:nvPr>
        </p:nvSpPr>
        <p:spPr>
          <a:xfrm>
            <a:off x="779775" y="2207575"/>
            <a:ext cx="10863900" cy="3494700"/>
          </a:xfrm>
          <a:prstGeom prst="rect">
            <a:avLst/>
          </a:prstGeom>
        </p:spPr>
        <p:txBody>
          <a:bodyPr anchorCtr="0" anchor="ctr" bIns="121900" lIns="121900" spcFirstLastPara="1" rIns="121900" wrap="square" tIns="121900">
            <a:noAutofit/>
          </a:bodyPr>
          <a:lstStyle/>
          <a:p>
            <a:pPr indent="-368300" lvl="0" marL="457200" rtl="0" algn="l">
              <a:spcBef>
                <a:spcPts val="0"/>
              </a:spcBef>
              <a:spcAft>
                <a:spcPts val="0"/>
              </a:spcAft>
              <a:buSzPts val="2200"/>
              <a:buAutoNum type="arabicPeriod"/>
            </a:pPr>
            <a:r>
              <a:rPr lang="en" sz="2200"/>
              <a:t>Intersectionality</a:t>
            </a:r>
            <a:endParaRPr sz="2200"/>
          </a:p>
          <a:p>
            <a:pPr indent="-368300" lvl="0" marL="457200" rtl="0" algn="l">
              <a:spcBef>
                <a:spcPts val="0"/>
              </a:spcBef>
              <a:spcAft>
                <a:spcPts val="0"/>
              </a:spcAft>
              <a:buSzPts val="2200"/>
              <a:buAutoNum type="arabicPeriod"/>
            </a:pPr>
            <a:r>
              <a:rPr lang="en" sz="2200"/>
              <a:t>Leadership of Those Most Impacted</a:t>
            </a:r>
            <a:endParaRPr sz="2200"/>
          </a:p>
          <a:p>
            <a:pPr indent="-368300" lvl="0" marL="457200" rtl="0" algn="l">
              <a:spcBef>
                <a:spcPts val="0"/>
              </a:spcBef>
              <a:spcAft>
                <a:spcPts val="0"/>
              </a:spcAft>
              <a:buSzPts val="2200"/>
              <a:buAutoNum type="arabicPeriod"/>
            </a:pPr>
            <a:r>
              <a:rPr lang="en" sz="2200"/>
              <a:t>Anti-Capitalist Politic</a:t>
            </a:r>
            <a:endParaRPr sz="2200"/>
          </a:p>
          <a:p>
            <a:pPr indent="-368300" lvl="0" marL="457200" rtl="0" algn="l">
              <a:spcBef>
                <a:spcPts val="0"/>
              </a:spcBef>
              <a:spcAft>
                <a:spcPts val="0"/>
              </a:spcAft>
              <a:buSzPts val="2200"/>
              <a:buAutoNum type="arabicPeriod"/>
            </a:pPr>
            <a:r>
              <a:rPr lang="en" sz="2200"/>
              <a:t>Commitment to Cross-Movement Organizing</a:t>
            </a:r>
            <a:endParaRPr sz="2200"/>
          </a:p>
          <a:p>
            <a:pPr indent="-368300" lvl="0" marL="457200" rtl="0" algn="l">
              <a:spcBef>
                <a:spcPts val="0"/>
              </a:spcBef>
              <a:spcAft>
                <a:spcPts val="0"/>
              </a:spcAft>
              <a:buSzPts val="2200"/>
              <a:buAutoNum type="arabicPeriod"/>
            </a:pPr>
            <a:r>
              <a:rPr lang="en" sz="2200"/>
              <a:t>Recognizing Wholeness</a:t>
            </a:r>
            <a:endParaRPr sz="2200"/>
          </a:p>
          <a:p>
            <a:pPr indent="-368300" lvl="0" marL="457200" rtl="0" algn="l">
              <a:spcBef>
                <a:spcPts val="0"/>
              </a:spcBef>
              <a:spcAft>
                <a:spcPts val="0"/>
              </a:spcAft>
              <a:buSzPts val="2200"/>
              <a:buAutoNum type="arabicPeriod"/>
            </a:pPr>
            <a:r>
              <a:rPr lang="en" sz="2200"/>
              <a:t>Sustainability</a:t>
            </a:r>
            <a:endParaRPr sz="2200"/>
          </a:p>
          <a:p>
            <a:pPr indent="-368300" lvl="0" marL="457200" rtl="0" algn="l">
              <a:spcBef>
                <a:spcPts val="0"/>
              </a:spcBef>
              <a:spcAft>
                <a:spcPts val="0"/>
              </a:spcAft>
              <a:buSzPts val="2200"/>
              <a:buAutoNum type="arabicPeriod"/>
            </a:pPr>
            <a:r>
              <a:rPr lang="en" sz="2200"/>
              <a:t>Commitment to Cross-Disability Solidarity</a:t>
            </a:r>
            <a:endParaRPr sz="2200"/>
          </a:p>
          <a:p>
            <a:pPr indent="-368300" lvl="0" marL="457200" rtl="0" algn="l">
              <a:spcBef>
                <a:spcPts val="0"/>
              </a:spcBef>
              <a:spcAft>
                <a:spcPts val="0"/>
              </a:spcAft>
              <a:buSzPts val="2200"/>
              <a:buAutoNum type="arabicPeriod"/>
            </a:pPr>
            <a:r>
              <a:rPr lang="en" sz="2200"/>
              <a:t>Interdependence</a:t>
            </a:r>
            <a:endParaRPr sz="2200"/>
          </a:p>
          <a:p>
            <a:pPr indent="-368300" lvl="0" marL="457200" rtl="0" algn="l">
              <a:spcBef>
                <a:spcPts val="0"/>
              </a:spcBef>
              <a:spcAft>
                <a:spcPts val="0"/>
              </a:spcAft>
              <a:buSzPts val="2200"/>
              <a:buAutoNum type="arabicPeriod"/>
            </a:pPr>
            <a:r>
              <a:rPr lang="en" sz="2200"/>
              <a:t>Collective Access</a:t>
            </a:r>
            <a:endParaRPr sz="2200"/>
          </a:p>
          <a:p>
            <a:pPr indent="-368300" lvl="0" marL="457200" rtl="0" algn="l">
              <a:spcBef>
                <a:spcPts val="0"/>
              </a:spcBef>
              <a:spcAft>
                <a:spcPts val="0"/>
              </a:spcAft>
              <a:buSzPts val="2200"/>
              <a:buAutoNum type="arabicPeriod"/>
            </a:pPr>
            <a:r>
              <a:rPr lang="en" sz="2200"/>
              <a:t>Collective Liberation</a:t>
            </a:r>
            <a:endParaRPr sz="2200"/>
          </a:p>
        </p:txBody>
      </p:sp>
      <p:sp>
        <p:nvSpPr>
          <p:cNvPr id="254" name="Google Shape;254;p32"/>
          <p:cNvSpPr txBox="1"/>
          <p:nvPr/>
        </p:nvSpPr>
        <p:spPr>
          <a:xfrm>
            <a:off x="779775" y="1622575"/>
            <a:ext cx="7782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chemeClr val="lt1"/>
                </a:solidFill>
                <a:latin typeface="DM Sans"/>
                <a:ea typeface="DM Sans"/>
                <a:cs typeface="DM Sans"/>
                <a:sym typeface="DM Sans"/>
              </a:rPr>
              <a:t>10 Principles of Disability Justice - Sins Invalid</a:t>
            </a:r>
            <a:endParaRPr b="1" sz="2600">
              <a:solidFill>
                <a:schemeClr val="lt1"/>
              </a:solidFill>
              <a:latin typeface="DM Sans"/>
              <a:ea typeface="DM Sans"/>
              <a:cs typeface="DM Sans"/>
              <a:sym typeface="DM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3"/>
          <p:cNvSpPr txBox="1"/>
          <p:nvPr>
            <p:ph idx="1" type="subTitle"/>
          </p:nvPr>
        </p:nvSpPr>
        <p:spPr>
          <a:xfrm>
            <a:off x="1349400" y="1967350"/>
            <a:ext cx="50322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000"/>
              <a:t>Authority is Constructed &amp; Contextual</a:t>
            </a:r>
            <a:endParaRPr sz="2000"/>
          </a:p>
        </p:txBody>
      </p:sp>
      <p:sp>
        <p:nvSpPr>
          <p:cNvPr id="260" name="Google Shape;260;p33"/>
          <p:cNvSpPr txBox="1"/>
          <p:nvPr>
            <p:ph type="title"/>
          </p:nvPr>
        </p:nvSpPr>
        <p:spPr>
          <a:xfrm>
            <a:off x="1349400" y="1028650"/>
            <a:ext cx="10244400" cy="894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Disability Justice &amp; Critical Information Literacy</a:t>
            </a:r>
            <a:endParaRPr/>
          </a:p>
        </p:txBody>
      </p:sp>
      <p:sp>
        <p:nvSpPr>
          <p:cNvPr id="261" name="Google Shape;261;p33"/>
          <p:cNvSpPr txBox="1"/>
          <p:nvPr>
            <p:ph idx="2" type="body"/>
          </p:nvPr>
        </p:nvSpPr>
        <p:spPr>
          <a:xfrm>
            <a:off x="1349402" y="2627525"/>
            <a:ext cx="4907400" cy="3436500"/>
          </a:xfrm>
          <a:prstGeom prst="rect">
            <a:avLst/>
          </a:prstGeom>
        </p:spPr>
        <p:txBody>
          <a:bodyPr anchorCtr="0" anchor="t" bIns="121900" lIns="121900" spcFirstLastPara="1" rIns="121900" wrap="square" tIns="121900">
            <a:noAutofit/>
          </a:bodyPr>
          <a:lstStyle/>
          <a:p>
            <a:pPr indent="-349250" lvl="0" marL="457200" rtl="0" algn="l">
              <a:spcBef>
                <a:spcPts val="0"/>
              </a:spcBef>
              <a:spcAft>
                <a:spcPts val="0"/>
              </a:spcAft>
              <a:buSzPts val="1900"/>
              <a:buChar char="●"/>
            </a:pPr>
            <a:r>
              <a:rPr b="1" lang="en"/>
              <a:t>Define different types of authority</a:t>
            </a:r>
            <a:r>
              <a:rPr lang="en"/>
              <a:t>, such as subject expertise, societal position, or special experience. </a:t>
            </a:r>
            <a:br>
              <a:rPr lang="en"/>
            </a:br>
            <a:endParaRPr/>
          </a:p>
          <a:p>
            <a:pPr indent="-349250" lvl="0" marL="457200" rtl="0" algn="l">
              <a:spcBef>
                <a:spcPts val="0"/>
              </a:spcBef>
              <a:spcAft>
                <a:spcPts val="0"/>
              </a:spcAft>
              <a:buSzPts val="1900"/>
              <a:buChar char="●"/>
            </a:pPr>
            <a:r>
              <a:rPr lang="en"/>
              <a:t>Recognize that </a:t>
            </a:r>
            <a:r>
              <a:rPr b="1" lang="en"/>
              <a:t>authoritative content may be packaged formally or informally</a:t>
            </a:r>
            <a:r>
              <a:rPr lang="en"/>
              <a:t> and may include sources of all media types. </a:t>
            </a:r>
            <a:endParaRPr/>
          </a:p>
          <a:p>
            <a:pPr indent="0" lvl="0" marL="0" rtl="0" algn="l">
              <a:spcBef>
                <a:spcPts val="2100"/>
              </a:spcBef>
              <a:spcAft>
                <a:spcPts val="2100"/>
              </a:spcAft>
              <a:buNone/>
            </a:pPr>
            <a:r>
              <a:t/>
            </a:r>
            <a:endParaRPr/>
          </a:p>
        </p:txBody>
      </p:sp>
      <p:pic>
        <p:nvPicPr>
          <p:cNvPr id="262" name="Google Shape;262;p33"/>
          <p:cNvPicPr preferRelativeResize="0"/>
          <p:nvPr/>
        </p:nvPicPr>
        <p:blipFill>
          <a:blip r:embed="rId3">
            <a:alphaModFix/>
          </a:blip>
          <a:stretch>
            <a:fillRect/>
          </a:stretch>
        </p:blipFill>
        <p:spPr>
          <a:xfrm>
            <a:off x="6524525" y="1967350"/>
            <a:ext cx="4907400" cy="40869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4"/>
          <p:cNvSpPr txBox="1"/>
          <p:nvPr>
            <p:ph idx="1" type="subTitle"/>
          </p:nvPr>
        </p:nvSpPr>
        <p:spPr>
          <a:xfrm>
            <a:off x="1349400" y="1967350"/>
            <a:ext cx="50322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000"/>
              <a:t>Information Has Value</a:t>
            </a:r>
            <a:endParaRPr sz="2000"/>
          </a:p>
        </p:txBody>
      </p:sp>
      <p:sp>
        <p:nvSpPr>
          <p:cNvPr id="268" name="Google Shape;268;p34"/>
          <p:cNvSpPr txBox="1"/>
          <p:nvPr>
            <p:ph type="title"/>
          </p:nvPr>
        </p:nvSpPr>
        <p:spPr>
          <a:xfrm>
            <a:off x="1349400" y="1028650"/>
            <a:ext cx="10244400" cy="894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Disability Justice &amp; Critical Information Literacy</a:t>
            </a:r>
            <a:endParaRPr/>
          </a:p>
        </p:txBody>
      </p:sp>
      <p:sp>
        <p:nvSpPr>
          <p:cNvPr id="269" name="Google Shape;269;p34"/>
          <p:cNvSpPr txBox="1"/>
          <p:nvPr>
            <p:ph idx="2" type="body"/>
          </p:nvPr>
        </p:nvSpPr>
        <p:spPr>
          <a:xfrm>
            <a:off x="1349400" y="2627525"/>
            <a:ext cx="5175000" cy="3436500"/>
          </a:xfrm>
          <a:prstGeom prst="rect">
            <a:avLst/>
          </a:prstGeom>
        </p:spPr>
        <p:txBody>
          <a:bodyPr anchorCtr="0" anchor="t" bIns="121900" lIns="121900" spcFirstLastPara="1" rIns="121900" wrap="square" tIns="121900">
            <a:noAutofit/>
          </a:bodyPr>
          <a:lstStyle/>
          <a:p>
            <a:pPr indent="-349250" lvl="0" marL="457200" rtl="0" algn="l">
              <a:spcBef>
                <a:spcPts val="0"/>
              </a:spcBef>
              <a:spcAft>
                <a:spcPts val="0"/>
              </a:spcAft>
              <a:buSzPts val="1900"/>
              <a:buChar char="●"/>
            </a:pPr>
            <a:r>
              <a:rPr lang="en"/>
              <a:t>Understand how and w</a:t>
            </a:r>
            <a:r>
              <a:rPr b="1" lang="en"/>
              <a:t>hy some individuals or groups of individuals may be underrepresented or systematically marginalized</a:t>
            </a:r>
            <a:r>
              <a:rPr lang="en"/>
              <a:t> within the systems that produce and disseminate information. </a:t>
            </a:r>
            <a:br>
              <a:rPr lang="en"/>
            </a:br>
            <a:endParaRPr/>
          </a:p>
          <a:p>
            <a:pPr indent="-349250" lvl="0" marL="457200" rtl="0" algn="l">
              <a:spcBef>
                <a:spcPts val="0"/>
              </a:spcBef>
              <a:spcAft>
                <a:spcPts val="0"/>
              </a:spcAft>
              <a:buSzPts val="1900"/>
              <a:buChar char="●"/>
            </a:pPr>
            <a:r>
              <a:rPr lang="en"/>
              <a:t>Experts understand that </a:t>
            </a:r>
            <a:r>
              <a:rPr b="1" lang="en"/>
              <a:t>value may be wielded by powerful interests</a:t>
            </a:r>
            <a:r>
              <a:rPr lang="en"/>
              <a:t> that marginalize certain voices.</a:t>
            </a:r>
            <a:endParaRPr/>
          </a:p>
        </p:txBody>
      </p:sp>
      <p:pic>
        <p:nvPicPr>
          <p:cNvPr id="270" name="Google Shape;270;p34"/>
          <p:cNvPicPr preferRelativeResize="0"/>
          <p:nvPr/>
        </p:nvPicPr>
        <p:blipFill>
          <a:blip r:embed="rId3">
            <a:alphaModFix/>
          </a:blip>
          <a:stretch>
            <a:fillRect/>
          </a:stretch>
        </p:blipFill>
        <p:spPr>
          <a:xfrm>
            <a:off x="6524525" y="1967350"/>
            <a:ext cx="4907400" cy="408692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5"/>
          <p:cNvSpPr txBox="1"/>
          <p:nvPr>
            <p:ph idx="1" type="subTitle"/>
          </p:nvPr>
        </p:nvSpPr>
        <p:spPr>
          <a:xfrm>
            <a:off x="1349400" y="1967350"/>
            <a:ext cx="56532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(Drabinski &amp; Tewell, 2019; Tewell, 2016)</a:t>
            </a:r>
            <a:endParaRPr/>
          </a:p>
        </p:txBody>
      </p:sp>
      <p:sp>
        <p:nvSpPr>
          <p:cNvPr id="276" name="Google Shape;276;p35"/>
          <p:cNvSpPr txBox="1"/>
          <p:nvPr>
            <p:ph type="title"/>
          </p:nvPr>
        </p:nvSpPr>
        <p:spPr>
          <a:xfrm>
            <a:off x="1349400" y="1028650"/>
            <a:ext cx="10244400" cy="894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Disability Justice &amp; Critical Information Literacy</a:t>
            </a:r>
            <a:endParaRPr/>
          </a:p>
        </p:txBody>
      </p:sp>
      <p:sp>
        <p:nvSpPr>
          <p:cNvPr id="277" name="Google Shape;277;p35"/>
          <p:cNvSpPr txBox="1"/>
          <p:nvPr>
            <p:ph idx="2" type="body"/>
          </p:nvPr>
        </p:nvSpPr>
        <p:spPr>
          <a:xfrm>
            <a:off x="1349400" y="2627525"/>
            <a:ext cx="9132600" cy="3436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t>
            </a:r>
            <a:r>
              <a:rPr lang="en"/>
              <a:t>Critical information literacy (CIL) is a theory and practice that considers the sociopolitical dimensions of information and production of knowledge, and critiques the ways in which systems of power shape the creation, distribution, and reception of information.”</a:t>
            </a:r>
            <a:endParaRPr/>
          </a:p>
          <a:p>
            <a:pPr indent="-349250" lvl="0" marL="457200" rtl="0" algn="l">
              <a:spcBef>
                <a:spcPts val="2100"/>
              </a:spcBef>
              <a:spcAft>
                <a:spcPts val="0"/>
              </a:spcAft>
              <a:buSzPts val="1900"/>
              <a:buChar char="●"/>
            </a:pPr>
            <a:r>
              <a:rPr lang="en"/>
              <a:t>Teaches students how to deal with complicated issues</a:t>
            </a:r>
            <a:endParaRPr/>
          </a:p>
          <a:p>
            <a:pPr indent="-349250" lvl="0" marL="457200" rtl="0" algn="l">
              <a:spcBef>
                <a:spcPts val="0"/>
              </a:spcBef>
              <a:spcAft>
                <a:spcPts val="0"/>
              </a:spcAft>
              <a:buSzPts val="1900"/>
              <a:buChar char="●"/>
            </a:pPr>
            <a:r>
              <a:rPr lang="en"/>
              <a:t>Challenges the traditional ways information is produced, disseminated, consumed, valued</a:t>
            </a:r>
            <a:endParaRPr/>
          </a:p>
          <a:p>
            <a:pPr indent="-349250" lvl="0" marL="457200" rtl="0" algn="l">
              <a:spcBef>
                <a:spcPts val="0"/>
              </a:spcBef>
              <a:spcAft>
                <a:spcPts val="0"/>
              </a:spcAft>
              <a:buSzPts val="1900"/>
              <a:buChar char="●"/>
            </a:pPr>
            <a:r>
              <a:rPr lang="en"/>
              <a:t>Importance of student agency</a:t>
            </a:r>
            <a:endParaRPr/>
          </a:p>
          <a:p>
            <a:pPr indent="0" lvl="0" marL="0" rtl="0" algn="l">
              <a:spcBef>
                <a:spcPts val="2100"/>
              </a:spcBef>
              <a:spcAft>
                <a:spcPts val="0"/>
              </a:spcAft>
              <a:buNone/>
            </a:pPr>
            <a:r>
              <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434343"/>
      </a:dk2>
      <a:lt2>
        <a:srgbClr val="EEEEEE"/>
      </a:lt2>
      <a:accent1>
        <a:srgbClr val="FF5454"/>
      </a:accent1>
      <a:accent2>
        <a:srgbClr val="FFFFFF"/>
      </a:accent2>
      <a:accent3>
        <a:srgbClr val="000000"/>
      </a:accent3>
      <a:accent4>
        <a:srgbClr val="F3ECEF"/>
      </a:accent4>
      <a:accent5>
        <a:srgbClr val="660000"/>
      </a:accent5>
      <a:accent6>
        <a:srgbClr val="660000"/>
      </a:accent6>
      <a:hlink>
        <a:srgbClr val="66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