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4" r:id="rId1"/>
  </p:sldMasterIdLst>
  <p:notesMasterIdLst>
    <p:notesMasterId r:id="rId35"/>
  </p:notesMasterIdLst>
  <p:handoutMasterIdLst>
    <p:handoutMasterId r:id="rId36"/>
  </p:handoutMasterIdLst>
  <p:sldIdLst>
    <p:sldId id="256" r:id="rId2"/>
    <p:sldId id="257" r:id="rId3"/>
    <p:sldId id="259" r:id="rId4"/>
    <p:sldId id="264" r:id="rId5"/>
    <p:sldId id="287" r:id="rId6"/>
    <p:sldId id="288" r:id="rId7"/>
    <p:sldId id="289" r:id="rId8"/>
    <p:sldId id="290" r:id="rId9"/>
    <p:sldId id="296" r:id="rId10"/>
    <p:sldId id="270" r:id="rId11"/>
    <p:sldId id="286" r:id="rId12"/>
    <p:sldId id="260" r:id="rId13"/>
    <p:sldId id="280" r:id="rId14"/>
    <p:sldId id="281" r:id="rId15"/>
    <p:sldId id="291" r:id="rId16"/>
    <p:sldId id="271" r:id="rId17"/>
    <p:sldId id="283" r:id="rId18"/>
    <p:sldId id="261" r:id="rId19"/>
    <p:sldId id="292" r:id="rId20"/>
    <p:sldId id="293" r:id="rId21"/>
    <p:sldId id="294" r:id="rId22"/>
    <p:sldId id="295" r:id="rId23"/>
    <p:sldId id="272" r:id="rId24"/>
    <p:sldId id="297" r:id="rId25"/>
    <p:sldId id="265" r:id="rId26"/>
    <p:sldId id="266" r:id="rId27"/>
    <p:sldId id="273" r:id="rId28"/>
    <p:sldId id="284" r:id="rId29"/>
    <p:sldId id="285" r:id="rId30"/>
    <p:sldId id="276" r:id="rId31"/>
    <p:sldId id="274" r:id="rId32"/>
    <p:sldId id="277" r:id="rId33"/>
    <p:sldId id="27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305D"/>
    <a:srgbClr val="E1A5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23"/>
    <p:restoredTop sz="94483"/>
  </p:normalViewPr>
  <p:slideViewPr>
    <p:cSldViewPr snapToGrid="0" snapToObjects="1">
      <p:cViewPr varScale="1">
        <p:scale>
          <a:sx n="83" d="100"/>
          <a:sy n="83" d="100"/>
        </p:scale>
        <p:origin x="1382" y="62"/>
      </p:cViewPr>
      <p:guideLst/>
    </p:cSldViewPr>
  </p:slideViewPr>
  <p:notesTextViewPr>
    <p:cViewPr>
      <p:scale>
        <a:sx n="1" d="1"/>
        <a:sy n="1" d="1"/>
      </p:scale>
      <p:origin x="0" y="0"/>
    </p:cViewPr>
  </p:notesTextViewPr>
  <p:notesViewPr>
    <p:cSldViewPr snapToGrid="0" snapToObjects="1">
      <p:cViewPr varScale="1">
        <p:scale>
          <a:sx n="119" d="100"/>
          <a:sy n="119" d="100"/>
        </p:scale>
        <p:origin x="5056"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Retention</a:t>
            </a:r>
            <a:r>
              <a:rPr lang="en-US" baseline="0"/>
              <a:t> Rates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Sheet1!$A$9</c:f>
              <c:strCache>
                <c:ptCount val="1"/>
                <c:pt idx="0">
                  <c:v>All FYE Students</c:v>
                </c:pt>
              </c:strCache>
            </c:strRef>
          </c:tx>
          <c:spPr>
            <a:ln w="28575" cap="rnd">
              <a:solidFill>
                <a:schemeClr val="accent1"/>
              </a:solidFill>
              <a:round/>
            </a:ln>
            <a:effectLst/>
          </c:spPr>
          <c:marker>
            <c:symbol val="none"/>
          </c:marker>
          <c:dLbls>
            <c:dLbl>
              <c:idx val="0"/>
              <c:layout>
                <c:manualLayout>
                  <c:x val="-3.0714813520773775E-2"/>
                  <c:y val="4.83629110664358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072-4C8A-A5ED-5826FCEFE40F}"/>
                </c:ext>
              </c:extLst>
            </c:dLbl>
            <c:dLbl>
              <c:idx val="1"/>
              <c:layout>
                <c:manualLayout>
                  <c:x val="-2.4571850816619171E-2"/>
                  <c:y val="4.83629110664358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072-4C8A-A5ED-5826FCEFE40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Sheet1!$B$8:$C$8</c:f>
              <c:numCache>
                <c:formatCode>General</c:formatCode>
                <c:ptCount val="2"/>
                <c:pt idx="0">
                  <c:v>2017</c:v>
                </c:pt>
                <c:pt idx="1">
                  <c:v>2018</c:v>
                </c:pt>
              </c:numCache>
            </c:numRef>
          </c:cat>
          <c:val>
            <c:numRef>
              <c:f>Sheet1!$B$9:$C$9</c:f>
              <c:numCache>
                <c:formatCode>0%</c:formatCode>
                <c:ptCount val="2"/>
                <c:pt idx="0">
                  <c:v>0.8</c:v>
                </c:pt>
                <c:pt idx="1">
                  <c:v>0.77</c:v>
                </c:pt>
              </c:numCache>
            </c:numRef>
          </c:val>
          <c:smooth val="0"/>
          <c:extLst>
            <c:ext xmlns:c16="http://schemas.microsoft.com/office/drawing/2014/chart" uri="{C3380CC4-5D6E-409C-BE32-E72D297353CC}">
              <c16:uniqueId val="{00000000-6072-4C8A-A5ED-5826FCEFE40F}"/>
            </c:ext>
          </c:extLst>
        </c:ser>
        <c:ser>
          <c:idx val="1"/>
          <c:order val="1"/>
          <c:tx>
            <c:strRef>
              <c:f>Sheet1!$A$10</c:f>
              <c:strCache>
                <c:ptCount val="1"/>
                <c:pt idx="0">
                  <c:v>Library Participants</c:v>
                </c:pt>
              </c:strCache>
            </c:strRef>
          </c:tx>
          <c:spPr>
            <a:ln w="28575" cap="rnd">
              <a:solidFill>
                <a:schemeClr val="accent2"/>
              </a:solidFill>
              <a:round/>
            </a:ln>
            <a:effectLst/>
          </c:spPr>
          <c:marker>
            <c:symbol val="none"/>
          </c:marker>
          <c:dLbls>
            <c:dLbl>
              <c:idx val="0"/>
              <c:layout>
                <c:manualLayout>
                  <c:x val="-3.6857776224928564E-2"/>
                  <c:y val="-3.3482015353686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072-4C8A-A5ED-5826FCEFE40F}"/>
                </c:ext>
              </c:extLst>
            </c:dLbl>
            <c:dLbl>
              <c:idx val="1"/>
              <c:layout>
                <c:manualLayout>
                  <c:x val="-3.6857776224928529E-2"/>
                  <c:y val="-4.09224632100611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072-4C8A-A5ED-5826FCEFE40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Sheet1!$B$8:$C$8</c:f>
              <c:numCache>
                <c:formatCode>General</c:formatCode>
                <c:ptCount val="2"/>
                <c:pt idx="0">
                  <c:v>2017</c:v>
                </c:pt>
                <c:pt idx="1">
                  <c:v>2018</c:v>
                </c:pt>
              </c:numCache>
            </c:numRef>
          </c:cat>
          <c:val>
            <c:numRef>
              <c:f>Sheet1!$B$10:$C$10</c:f>
              <c:numCache>
                <c:formatCode>0%</c:formatCode>
                <c:ptCount val="2"/>
                <c:pt idx="0">
                  <c:v>0.93</c:v>
                </c:pt>
                <c:pt idx="1">
                  <c:v>0.84</c:v>
                </c:pt>
              </c:numCache>
            </c:numRef>
          </c:val>
          <c:smooth val="0"/>
          <c:extLst>
            <c:ext xmlns:c16="http://schemas.microsoft.com/office/drawing/2014/chart" uri="{C3380CC4-5D6E-409C-BE32-E72D297353CC}">
              <c16:uniqueId val="{00000001-6072-4C8A-A5ED-5826FCEFE40F}"/>
            </c:ext>
          </c:extLst>
        </c:ser>
        <c:dLbls>
          <c:showLegendKey val="0"/>
          <c:showVal val="0"/>
          <c:showCatName val="0"/>
          <c:showSerName val="0"/>
          <c:showPercent val="0"/>
          <c:showBubbleSize val="0"/>
        </c:dLbls>
        <c:smooth val="0"/>
        <c:axId val="861822272"/>
        <c:axId val="795926560"/>
      </c:lineChart>
      <c:catAx>
        <c:axId val="861822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5926560"/>
        <c:crosses val="autoZero"/>
        <c:auto val="1"/>
        <c:lblAlgn val="ctr"/>
        <c:lblOffset val="100"/>
        <c:noMultiLvlLbl val="0"/>
      </c:catAx>
      <c:valAx>
        <c:axId val="7959265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1822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Retention Rates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Sheet1!$A$9</c:f>
              <c:strCache>
                <c:ptCount val="1"/>
                <c:pt idx="0">
                  <c:v>All FYE Students</c:v>
                </c:pt>
              </c:strCache>
            </c:strRef>
          </c:tx>
          <c:spPr>
            <a:ln w="28575" cap="rnd">
              <a:solidFill>
                <a:schemeClr val="accent1"/>
              </a:solidFill>
              <a:round/>
            </a:ln>
            <a:effectLst/>
          </c:spPr>
          <c:marker>
            <c:symbol val="none"/>
          </c:marker>
          <c:cat>
            <c:numRef>
              <c:f>Sheet1!$B$8:$D$8</c:f>
              <c:numCache>
                <c:formatCode>General</c:formatCode>
                <c:ptCount val="3"/>
                <c:pt idx="0">
                  <c:v>2017</c:v>
                </c:pt>
                <c:pt idx="1">
                  <c:v>2018</c:v>
                </c:pt>
                <c:pt idx="2">
                  <c:v>2019</c:v>
                </c:pt>
              </c:numCache>
            </c:numRef>
          </c:cat>
          <c:val>
            <c:numRef>
              <c:f>Sheet1!$B$9:$D$9</c:f>
              <c:numCache>
                <c:formatCode>0%</c:formatCode>
                <c:ptCount val="3"/>
                <c:pt idx="0">
                  <c:v>0.8</c:v>
                </c:pt>
                <c:pt idx="1">
                  <c:v>0.77</c:v>
                </c:pt>
                <c:pt idx="2">
                  <c:v>0.82</c:v>
                </c:pt>
              </c:numCache>
            </c:numRef>
          </c:val>
          <c:smooth val="0"/>
          <c:extLst>
            <c:ext xmlns:c16="http://schemas.microsoft.com/office/drawing/2014/chart" uri="{C3380CC4-5D6E-409C-BE32-E72D297353CC}">
              <c16:uniqueId val="{00000000-1398-46F7-9802-F4620E907CEC}"/>
            </c:ext>
          </c:extLst>
        </c:ser>
        <c:ser>
          <c:idx val="1"/>
          <c:order val="1"/>
          <c:tx>
            <c:strRef>
              <c:f>Sheet1!$A$10</c:f>
              <c:strCache>
                <c:ptCount val="1"/>
                <c:pt idx="0">
                  <c:v>Library Participants</c:v>
                </c:pt>
              </c:strCache>
            </c:strRef>
          </c:tx>
          <c:spPr>
            <a:ln w="28575" cap="rnd">
              <a:solidFill>
                <a:schemeClr val="accent2"/>
              </a:solidFill>
              <a:round/>
            </a:ln>
            <a:effectLst/>
          </c:spPr>
          <c:marker>
            <c:symbol val="none"/>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398-46F7-9802-F4620E907CE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Sheet1!$B$8:$D$8</c:f>
              <c:numCache>
                <c:formatCode>General</c:formatCode>
                <c:ptCount val="3"/>
                <c:pt idx="0">
                  <c:v>2017</c:v>
                </c:pt>
                <c:pt idx="1">
                  <c:v>2018</c:v>
                </c:pt>
                <c:pt idx="2">
                  <c:v>2019</c:v>
                </c:pt>
              </c:numCache>
            </c:numRef>
          </c:cat>
          <c:val>
            <c:numRef>
              <c:f>Sheet1!$B$10:$D$10</c:f>
              <c:numCache>
                <c:formatCode>0%</c:formatCode>
                <c:ptCount val="3"/>
                <c:pt idx="0">
                  <c:v>0.93</c:v>
                </c:pt>
                <c:pt idx="1">
                  <c:v>0.84</c:v>
                </c:pt>
                <c:pt idx="2">
                  <c:v>0.82</c:v>
                </c:pt>
              </c:numCache>
            </c:numRef>
          </c:val>
          <c:smooth val="0"/>
          <c:extLst>
            <c:ext xmlns:c16="http://schemas.microsoft.com/office/drawing/2014/chart" uri="{C3380CC4-5D6E-409C-BE32-E72D297353CC}">
              <c16:uniqueId val="{00000001-1398-46F7-9802-F4620E907CEC}"/>
            </c:ext>
          </c:extLst>
        </c:ser>
        <c:dLbls>
          <c:showLegendKey val="0"/>
          <c:showVal val="0"/>
          <c:showCatName val="0"/>
          <c:showSerName val="0"/>
          <c:showPercent val="0"/>
          <c:showBubbleSize val="0"/>
        </c:dLbls>
        <c:smooth val="0"/>
        <c:axId val="860428896"/>
        <c:axId val="869596080"/>
      </c:lineChart>
      <c:catAx>
        <c:axId val="860428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9596080"/>
        <c:crosses val="autoZero"/>
        <c:auto val="1"/>
        <c:lblAlgn val="ctr"/>
        <c:lblOffset val="100"/>
        <c:noMultiLvlLbl val="0"/>
      </c:catAx>
      <c:valAx>
        <c:axId val="8695960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0428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FB4C9A-8023-2D40-A6E6-BD016CB1E7D6}" type="datetimeFigureOut">
              <a:rPr lang="en-US" smtClean="0"/>
              <a:t>10/29/2019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DA876C-D639-D148-8687-D84C95E04EE1}" type="slidenum">
              <a:rPr lang="en-US" smtClean="0"/>
              <a:t>‹#›</a:t>
            </a:fld>
            <a:endParaRPr lang="en-US"/>
          </a:p>
        </p:txBody>
      </p:sp>
    </p:spTree>
    <p:extLst>
      <p:ext uri="{BB962C8B-B14F-4D97-AF65-F5344CB8AC3E}">
        <p14:creationId xmlns:p14="http://schemas.microsoft.com/office/powerpoint/2010/main" val="19891739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E7BA9C-C13B-C941-82A5-2AA33B4473CE}" type="datetimeFigureOut">
              <a:rPr lang="en-US" smtClean="0"/>
              <a:t>10/29/2019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3CE1D9-36F2-B84D-A38F-999A8359DF7B}" type="slidenum">
              <a:rPr lang="en-US" smtClean="0"/>
              <a:t>‹#›</a:t>
            </a:fld>
            <a:endParaRPr lang="en-US"/>
          </a:p>
        </p:txBody>
      </p:sp>
    </p:spTree>
    <p:extLst>
      <p:ext uri="{BB962C8B-B14F-4D97-AF65-F5344CB8AC3E}">
        <p14:creationId xmlns:p14="http://schemas.microsoft.com/office/powerpoint/2010/main" val="253263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3CE1D9-36F2-B84D-A38F-999A8359DF7B}" type="slidenum">
              <a:rPr lang="en-US" smtClean="0"/>
              <a:t>3</a:t>
            </a:fld>
            <a:endParaRPr lang="en-US"/>
          </a:p>
        </p:txBody>
      </p:sp>
    </p:spTree>
    <p:extLst>
      <p:ext uri="{BB962C8B-B14F-4D97-AF65-F5344CB8AC3E}">
        <p14:creationId xmlns:p14="http://schemas.microsoft.com/office/powerpoint/2010/main" val="548815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3CE1D9-36F2-B84D-A38F-999A8359DF7B}" type="slidenum">
              <a:rPr lang="en-US" smtClean="0"/>
              <a:t>4</a:t>
            </a:fld>
            <a:endParaRPr lang="en-US"/>
          </a:p>
        </p:txBody>
      </p:sp>
    </p:spTree>
    <p:extLst>
      <p:ext uri="{BB962C8B-B14F-4D97-AF65-F5344CB8AC3E}">
        <p14:creationId xmlns:p14="http://schemas.microsoft.com/office/powerpoint/2010/main" val="1444820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3CE1D9-36F2-B84D-A38F-999A8359DF7B}" type="slidenum">
              <a:rPr lang="en-US" smtClean="0"/>
              <a:t>30</a:t>
            </a:fld>
            <a:endParaRPr lang="en-US"/>
          </a:p>
        </p:txBody>
      </p:sp>
    </p:spTree>
    <p:extLst>
      <p:ext uri="{BB962C8B-B14F-4D97-AF65-F5344CB8AC3E}">
        <p14:creationId xmlns:p14="http://schemas.microsoft.com/office/powerpoint/2010/main" val="2666615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3CE1D9-36F2-B84D-A38F-999A8359DF7B}" type="slidenum">
              <a:rPr lang="en-US" smtClean="0"/>
              <a:t>31</a:t>
            </a:fld>
            <a:endParaRPr lang="en-US"/>
          </a:p>
        </p:txBody>
      </p:sp>
    </p:spTree>
    <p:extLst>
      <p:ext uri="{BB962C8B-B14F-4D97-AF65-F5344CB8AC3E}">
        <p14:creationId xmlns:p14="http://schemas.microsoft.com/office/powerpoint/2010/main" val="15044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3CE1D9-36F2-B84D-A38F-999A8359DF7B}" type="slidenum">
              <a:rPr lang="en-US" smtClean="0"/>
              <a:t>32</a:t>
            </a:fld>
            <a:endParaRPr lang="en-US"/>
          </a:p>
        </p:txBody>
      </p:sp>
    </p:spTree>
    <p:extLst>
      <p:ext uri="{BB962C8B-B14F-4D97-AF65-F5344CB8AC3E}">
        <p14:creationId xmlns:p14="http://schemas.microsoft.com/office/powerpoint/2010/main" val="38540251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On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58685"/>
          </a:xfrm>
          <a:prstGeom prst="rect">
            <a:avLst/>
          </a:prstGeom>
        </p:spPr>
      </p:pic>
      <p:pic>
        <p:nvPicPr>
          <p:cNvPr id="15" name="Picture 14"/>
          <p:cNvPicPr>
            <a:picLocks noChangeAspect="1"/>
          </p:cNvPicPr>
          <p:nvPr userDrawn="1"/>
        </p:nvPicPr>
        <p:blipFill>
          <a:blip r:embed="rId3">
            <a:alphaModFix amt="40000"/>
            <a:extLst>
              <a:ext uri="{28A0092B-C50C-407E-A947-70E740481C1C}">
                <a14:useLocalDpi xmlns:a14="http://schemas.microsoft.com/office/drawing/2010/main" val="0"/>
              </a:ext>
            </a:extLst>
          </a:blip>
          <a:stretch>
            <a:fillRect/>
          </a:stretch>
        </p:blipFill>
        <p:spPr>
          <a:xfrm>
            <a:off x="0" y="2677"/>
            <a:ext cx="9145262" cy="5893640"/>
          </a:xfrm>
          <a:prstGeom prst="rect">
            <a:avLst/>
          </a:prstGeom>
        </p:spPr>
      </p:pic>
      <p:pic>
        <p:nvPicPr>
          <p:cNvPr id="6" name="Picture 5"/>
          <p:cNvPicPr>
            <a:picLocks noChangeAspect="1"/>
          </p:cNvPicPr>
          <p:nvPr userDrawn="1"/>
        </p:nvPicPr>
        <p:blipFill>
          <a:blip r:embed="rId4">
            <a:alphaModFix amt="15000"/>
            <a:extLst>
              <a:ext uri="{28A0092B-C50C-407E-A947-70E740481C1C}">
                <a14:useLocalDpi xmlns:a14="http://schemas.microsoft.com/office/drawing/2010/main" val="0"/>
              </a:ext>
            </a:extLst>
          </a:blip>
          <a:stretch>
            <a:fillRect/>
          </a:stretch>
        </p:blipFill>
        <p:spPr>
          <a:xfrm>
            <a:off x="0" y="0"/>
            <a:ext cx="3898773" cy="6858000"/>
          </a:xfrm>
          <a:prstGeom prst="rect">
            <a:avLst/>
          </a:prstGeom>
        </p:spPr>
      </p:pic>
      <p:sp>
        <p:nvSpPr>
          <p:cNvPr id="14" name="Freeform 13"/>
          <p:cNvSpPr/>
          <p:nvPr userDrawn="1"/>
        </p:nvSpPr>
        <p:spPr>
          <a:xfrm>
            <a:off x="0" y="0"/>
            <a:ext cx="190006" cy="2042556"/>
          </a:xfrm>
          <a:custGeom>
            <a:avLst/>
            <a:gdLst>
              <a:gd name="connsiteX0" fmla="*/ 0 w 253341"/>
              <a:gd name="connsiteY0" fmla="*/ 0 h 2042556"/>
              <a:gd name="connsiteX1" fmla="*/ 253341 w 253341"/>
              <a:gd name="connsiteY1" fmla="*/ 0 h 2042556"/>
              <a:gd name="connsiteX2" fmla="*/ 253341 w 253341"/>
              <a:gd name="connsiteY2" fmla="*/ 2042556 h 2042556"/>
              <a:gd name="connsiteX3" fmla="*/ 0 w 253341"/>
              <a:gd name="connsiteY3" fmla="*/ 1975262 h 2042556"/>
              <a:gd name="connsiteX4" fmla="*/ 0 w 253341"/>
              <a:gd name="connsiteY4" fmla="*/ 0 h 2042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341" h="2042556">
                <a:moveTo>
                  <a:pt x="0" y="0"/>
                </a:moveTo>
                <a:lnTo>
                  <a:pt x="253341" y="0"/>
                </a:lnTo>
                <a:lnTo>
                  <a:pt x="253341" y="2042556"/>
                </a:lnTo>
                <a:lnTo>
                  <a:pt x="0" y="1975262"/>
                </a:lnTo>
                <a:lnTo>
                  <a:pt x="0" y="0"/>
                </a:lnTo>
                <a:close/>
              </a:path>
            </a:pathLst>
          </a:custGeom>
          <a:solidFill>
            <a:srgbClr val="073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Rectangle 1"/>
          <p:cNvSpPr/>
          <p:nvPr userDrawn="1"/>
        </p:nvSpPr>
        <p:spPr>
          <a:xfrm>
            <a:off x="-1" y="6723194"/>
            <a:ext cx="9144001" cy="1449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34CD1FE3-BE28-914F-BC62-EEA981345B7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52553" y="722039"/>
            <a:ext cx="4281735" cy="4284254"/>
          </a:xfrm>
          <a:prstGeom prst="rect">
            <a:avLst/>
          </a:prstGeom>
        </p:spPr>
      </p:pic>
      <p:pic>
        <p:nvPicPr>
          <p:cNvPr id="10" name="Picture 9">
            <a:extLst>
              <a:ext uri="{FF2B5EF4-FFF2-40B4-BE49-F238E27FC236}">
                <a16:creationId xmlns:a16="http://schemas.microsoft.com/office/drawing/2014/main" id="{A3CDAA7C-2868-D645-B918-AE65EA4BBC5D}"/>
              </a:ext>
            </a:extLst>
          </p:cNvPr>
          <p:cNvPicPr>
            <a:picLocks noChangeAspect="1"/>
          </p:cNvPicPr>
          <p:nvPr userDrawn="1"/>
        </p:nvPicPr>
        <p:blipFill rotWithShape="1">
          <a:blip r:embed="rId6"/>
          <a:srcRect l="5541" t="23946" r="41266" b="22189"/>
          <a:stretch/>
        </p:blipFill>
        <p:spPr>
          <a:xfrm>
            <a:off x="2984031" y="5701055"/>
            <a:ext cx="3226280" cy="687794"/>
          </a:xfrm>
          <a:prstGeom prst="rect">
            <a:avLst/>
          </a:prstGeom>
        </p:spPr>
      </p:pic>
    </p:spTree>
    <p:extLst>
      <p:ext uri="{BB962C8B-B14F-4D97-AF65-F5344CB8AC3E}">
        <p14:creationId xmlns:p14="http://schemas.microsoft.com/office/powerpoint/2010/main" val="4161343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On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58685"/>
          </a:xfrm>
          <a:prstGeom prst="rect">
            <a:avLst/>
          </a:prstGeom>
        </p:spPr>
      </p:pic>
      <p:pic>
        <p:nvPicPr>
          <p:cNvPr id="15" name="Picture 14"/>
          <p:cNvPicPr>
            <a:picLocks noChangeAspect="1"/>
          </p:cNvPicPr>
          <p:nvPr userDrawn="1"/>
        </p:nvPicPr>
        <p:blipFill>
          <a:blip r:embed="rId3">
            <a:alphaModFix amt="40000"/>
            <a:extLst>
              <a:ext uri="{28A0092B-C50C-407E-A947-70E740481C1C}">
                <a14:useLocalDpi xmlns:a14="http://schemas.microsoft.com/office/drawing/2010/main" val="0"/>
              </a:ext>
            </a:extLst>
          </a:blip>
          <a:stretch>
            <a:fillRect/>
          </a:stretch>
        </p:blipFill>
        <p:spPr>
          <a:xfrm>
            <a:off x="0" y="2677"/>
            <a:ext cx="9145262" cy="5893640"/>
          </a:xfrm>
          <a:prstGeom prst="rect">
            <a:avLst/>
          </a:prstGeom>
        </p:spPr>
      </p:pic>
      <p:pic>
        <p:nvPicPr>
          <p:cNvPr id="6" name="Picture 5"/>
          <p:cNvPicPr>
            <a:picLocks noChangeAspect="1"/>
          </p:cNvPicPr>
          <p:nvPr userDrawn="1"/>
        </p:nvPicPr>
        <p:blipFill>
          <a:blip r:embed="rId4">
            <a:alphaModFix amt="15000"/>
            <a:extLst>
              <a:ext uri="{28A0092B-C50C-407E-A947-70E740481C1C}">
                <a14:useLocalDpi xmlns:a14="http://schemas.microsoft.com/office/drawing/2010/main" val="0"/>
              </a:ext>
            </a:extLst>
          </a:blip>
          <a:stretch>
            <a:fillRect/>
          </a:stretch>
        </p:blipFill>
        <p:spPr>
          <a:xfrm>
            <a:off x="0" y="0"/>
            <a:ext cx="3898773" cy="6858000"/>
          </a:xfrm>
          <a:prstGeom prst="rect">
            <a:avLst/>
          </a:prstGeom>
        </p:spPr>
      </p:pic>
      <p:sp>
        <p:nvSpPr>
          <p:cNvPr id="14" name="Freeform 13"/>
          <p:cNvSpPr/>
          <p:nvPr userDrawn="1"/>
        </p:nvSpPr>
        <p:spPr>
          <a:xfrm>
            <a:off x="0" y="0"/>
            <a:ext cx="190006" cy="2042556"/>
          </a:xfrm>
          <a:custGeom>
            <a:avLst/>
            <a:gdLst>
              <a:gd name="connsiteX0" fmla="*/ 0 w 253341"/>
              <a:gd name="connsiteY0" fmla="*/ 0 h 2042556"/>
              <a:gd name="connsiteX1" fmla="*/ 253341 w 253341"/>
              <a:gd name="connsiteY1" fmla="*/ 0 h 2042556"/>
              <a:gd name="connsiteX2" fmla="*/ 253341 w 253341"/>
              <a:gd name="connsiteY2" fmla="*/ 2042556 h 2042556"/>
              <a:gd name="connsiteX3" fmla="*/ 0 w 253341"/>
              <a:gd name="connsiteY3" fmla="*/ 1975262 h 2042556"/>
              <a:gd name="connsiteX4" fmla="*/ 0 w 253341"/>
              <a:gd name="connsiteY4" fmla="*/ 0 h 2042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341" h="2042556">
                <a:moveTo>
                  <a:pt x="0" y="0"/>
                </a:moveTo>
                <a:lnTo>
                  <a:pt x="253341" y="0"/>
                </a:lnTo>
                <a:lnTo>
                  <a:pt x="253341" y="2042556"/>
                </a:lnTo>
                <a:lnTo>
                  <a:pt x="0" y="1975262"/>
                </a:lnTo>
                <a:lnTo>
                  <a:pt x="0" y="0"/>
                </a:lnTo>
                <a:close/>
              </a:path>
            </a:pathLst>
          </a:custGeom>
          <a:solidFill>
            <a:srgbClr val="073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Rectangle 1"/>
          <p:cNvSpPr/>
          <p:nvPr userDrawn="1"/>
        </p:nvSpPr>
        <p:spPr>
          <a:xfrm>
            <a:off x="-1" y="6723194"/>
            <a:ext cx="9144001" cy="1449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092899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70616593"/>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6690448"/>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3752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297182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617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8" name="Rectangle 7">
            <a:extLst>
              <a:ext uri="{FF2B5EF4-FFF2-40B4-BE49-F238E27FC236}">
                <a16:creationId xmlns:a16="http://schemas.microsoft.com/office/drawing/2014/main" id="{0E4004CB-63C2-F341-AA8C-7C4E2CD7117D}"/>
              </a:ext>
            </a:extLst>
          </p:cNvPr>
          <p:cNvSpPr/>
          <p:nvPr userDrawn="1"/>
        </p:nvSpPr>
        <p:spPr>
          <a:xfrm>
            <a:off x="1" y="6675063"/>
            <a:ext cx="7657343" cy="188163"/>
          </a:xfrm>
          <a:prstGeom prst="rect">
            <a:avLst/>
          </a:prstGeom>
          <a:solidFill>
            <a:srgbClr val="073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reeform 8">
            <a:extLst>
              <a:ext uri="{FF2B5EF4-FFF2-40B4-BE49-F238E27FC236}">
                <a16:creationId xmlns:a16="http://schemas.microsoft.com/office/drawing/2014/main" id="{1A1F501B-AFE5-9146-B6E5-7647AAC93668}"/>
              </a:ext>
            </a:extLst>
          </p:cNvPr>
          <p:cNvSpPr/>
          <p:nvPr userDrawn="1"/>
        </p:nvSpPr>
        <p:spPr>
          <a:xfrm>
            <a:off x="7363326" y="6675063"/>
            <a:ext cx="1780674" cy="188163"/>
          </a:xfrm>
          <a:custGeom>
            <a:avLst/>
            <a:gdLst>
              <a:gd name="connsiteX0" fmla="*/ 2670314 w 2683566"/>
              <a:gd name="connsiteY0" fmla="*/ 165653 h 165653"/>
              <a:gd name="connsiteX1" fmla="*/ 165653 w 2683566"/>
              <a:gd name="connsiteY1" fmla="*/ 165653 h 165653"/>
              <a:gd name="connsiteX2" fmla="*/ 0 w 2683566"/>
              <a:gd name="connsiteY2" fmla="*/ 0 h 165653"/>
              <a:gd name="connsiteX3" fmla="*/ 2683566 w 2683566"/>
              <a:gd name="connsiteY3" fmla="*/ 0 h 165653"/>
              <a:gd name="connsiteX4" fmla="*/ 2670314 w 2683566"/>
              <a:gd name="connsiteY4" fmla="*/ 165653 h 165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3566" h="165653">
                <a:moveTo>
                  <a:pt x="2670314" y="165653"/>
                </a:moveTo>
                <a:lnTo>
                  <a:pt x="165653" y="165653"/>
                </a:lnTo>
                <a:lnTo>
                  <a:pt x="0" y="0"/>
                </a:lnTo>
                <a:lnTo>
                  <a:pt x="2683566" y="0"/>
                </a:lnTo>
                <a:lnTo>
                  <a:pt x="2670314" y="16565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reeform 9">
            <a:extLst>
              <a:ext uri="{FF2B5EF4-FFF2-40B4-BE49-F238E27FC236}">
                <a16:creationId xmlns:a16="http://schemas.microsoft.com/office/drawing/2014/main" id="{7BDEAE5E-4E3B-C64A-9A5E-C1F69D84D435}"/>
              </a:ext>
            </a:extLst>
          </p:cNvPr>
          <p:cNvSpPr/>
          <p:nvPr userDrawn="1"/>
        </p:nvSpPr>
        <p:spPr>
          <a:xfrm>
            <a:off x="0" y="0"/>
            <a:ext cx="190006" cy="2042556"/>
          </a:xfrm>
          <a:custGeom>
            <a:avLst/>
            <a:gdLst>
              <a:gd name="connsiteX0" fmla="*/ 0 w 253341"/>
              <a:gd name="connsiteY0" fmla="*/ 0 h 2042556"/>
              <a:gd name="connsiteX1" fmla="*/ 253341 w 253341"/>
              <a:gd name="connsiteY1" fmla="*/ 0 h 2042556"/>
              <a:gd name="connsiteX2" fmla="*/ 253341 w 253341"/>
              <a:gd name="connsiteY2" fmla="*/ 2042556 h 2042556"/>
              <a:gd name="connsiteX3" fmla="*/ 0 w 253341"/>
              <a:gd name="connsiteY3" fmla="*/ 1975262 h 2042556"/>
              <a:gd name="connsiteX4" fmla="*/ 0 w 253341"/>
              <a:gd name="connsiteY4" fmla="*/ 0 h 2042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341" h="2042556">
                <a:moveTo>
                  <a:pt x="0" y="0"/>
                </a:moveTo>
                <a:lnTo>
                  <a:pt x="253341" y="0"/>
                </a:lnTo>
                <a:lnTo>
                  <a:pt x="253341" y="2042556"/>
                </a:lnTo>
                <a:lnTo>
                  <a:pt x="0" y="1975262"/>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B3AE7E9D-36AD-D245-8351-825553906E44}"/>
              </a:ext>
            </a:extLst>
          </p:cNvPr>
          <p:cNvPicPr>
            <a:picLocks noChangeAspect="1"/>
          </p:cNvPicPr>
          <p:nvPr userDrawn="1"/>
        </p:nvPicPr>
        <p:blipFill rotWithShape="1">
          <a:blip r:embed="rId9"/>
          <a:srcRect l="5052" t="22726" r="42802" b="21213"/>
          <a:stretch/>
        </p:blipFill>
        <p:spPr>
          <a:xfrm>
            <a:off x="7442191" y="6259025"/>
            <a:ext cx="1604990" cy="364323"/>
          </a:xfrm>
          <a:prstGeom prst="rect">
            <a:avLst/>
          </a:prstGeom>
        </p:spPr>
      </p:pic>
    </p:spTree>
    <p:extLst>
      <p:ext uri="{BB962C8B-B14F-4D97-AF65-F5344CB8AC3E}">
        <p14:creationId xmlns:p14="http://schemas.microsoft.com/office/powerpoint/2010/main" val="38158027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65" r:id="rId3"/>
    <p:sldLayoutId id="2147483666" r:id="rId4"/>
    <p:sldLayoutId id="2147483668" r:id="rId5"/>
    <p:sldLayoutId id="2147483670" r:id="rId6"/>
    <p:sldLayoutId id="2147483671" r:id="rId7"/>
  </p:sldLayoutIdLst>
  <p:hf hdr="0"/>
  <p:txStyles>
    <p:titleStyle>
      <a:lvl1pPr algn="l" defTabSz="914400" rtl="0" eaLnBrk="1" latinLnBrk="0" hangingPunct="1">
        <a:lnSpc>
          <a:spcPct val="90000"/>
        </a:lnSpc>
        <a:spcBef>
          <a:spcPct val="0"/>
        </a:spcBef>
        <a:buNone/>
        <a:defRPr sz="3200" b="1" kern="1200">
          <a:solidFill>
            <a:srgbClr val="07305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0730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www.ala.org/news/member-news/2017/05/new-acrl-report-highlights-library-"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4.sv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nces.ed.gov/programs/coe/indicator_ctr.asp" TargetMode="External"/><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nces.ed.gov/programs/coe/indicator_ctr.asp" TargetMode="External"/><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362" y="72148"/>
            <a:ext cx="7886700" cy="1325563"/>
          </a:xfrm>
        </p:spPr>
        <p:txBody>
          <a:bodyPr/>
          <a:lstStyle/>
          <a:p>
            <a:r>
              <a:rPr lang="en-US" dirty="0"/>
              <a:t>Why It’s Important…Libraries</a:t>
            </a:r>
          </a:p>
        </p:txBody>
      </p:sp>
      <p:sp>
        <p:nvSpPr>
          <p:cNvPr id="3" name="Content Placeholder 2"/>
          <p:cNvSpPr txBox="1">
            <a:spLocks/>
          </p:cNvSpPr>
          <p:nvPr/>
        </p:nvSpPr>
        <p:spPr>
          <a:xfrm>
            <a:off x="317677" y="1619652"/>
            <a:ext cx="8730672" cy="37730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0730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a:t>Relates to broad research on libraries and retention</a:t>
            </a:r>
            <a:r>
              <a:rPr lang="en-US" dirty="0"/>
              <a:t>…</a:t>
            </a:r>
          </a:p>
          <a:p>
            <a:pPr lvl="1"/>
            <a:r>
              <a:rPr lang="en-US" dirty="0"/>
              <a:t>Oliveira (2017) conducted a review of the literature on the library’s role in student retention. He ultimately found that </a:t>
            </a:r>
            <a:r>
              <a:rPr lang="en-US" b="1" dirty="0"/>
              <a:t>student engagement </a:t>
            </a:r>
            <a:r>
              <a:rPr lang="en-US" dirty="0"/>
              <a:t>plays a central role in retention.</a:t>
            </a:r>
          </a:p>
          <a:p>
            <a:pPr marL="457200" lvl="1" indent="0">
              <a:buNone/>
            </a:pPr>
            <a:endParaRPr lang="en-US" sz="2400" dirty="0"/>
          </a:p>
          <a:p>
            <a:pPr lvl="1"/>
            <a:r>
              <a:rPr lang="en-US" sz="2400" b="1" dirty="0">
                <a:solidFill>
                  <a:srgbClr val="07305D"/>
                </a:solidFill>
              </a:rPr>
              <a:t>Main factors related to student retention in library context</a:t>
            </a:r>
          </a:p>
          <a:p>
            <a:pPr lvl="2"/>
            <a:r>
              <a:rPr lang="en-US" sz="2000" dirty="0"/>
              <a:t>Library instruction/Information literacy initiatives </a:t>
            </a:r>
          </a:p>
          <a:p>
            <a:pPr lvl="2"/>
            <a:r>
              <a:rPr lang="en-US" sz="2000" dirty="0"/>
              <a:t>Spaces that foster academic and social interaction</a:t>
            </a:r>
          </a:p>
          <a:p>
            <a:pPr lvl="2"/>
            <a:r>
              <a:rPr lang="en-US" sz="2000" dirty="0"/>
              <a:t>Library material and resource use</a:t>
            </a:r>
          </a:p>
        </p:txBody>
      </p:sp>
      <p:sp>
        <p:nvSpPr>
          <p:cNvPr id="4" name="TextBox 3"/>
          <p:cNvSpPr txBox="1"/>
          <p:nvPr/>
        </p:nvSpPr>
        <p:spPr>
          <a:xfrm>
            <a:off x="386862" y="5798161"/>
            <a:ext cx="8361484" cy="523220"/>
          </a:xfrm>
          <a:prstGeom prst="rect">
            <a:avLst/>
          </a:prstGeom>
          <a:noFill/>
        </p:spPr>
        <p:txBody>
          <a:bodyPr wrap="square" rtlCol="0">
            <a:spAutoFit/>
          </a:bodyPr>
          <a:lstStyle/>
          <a:p>
            <a:r>
              <a:rPr lang="en-US" sz="1400" dirty="0"/>
              <a:t>Oliveira, S. (2017). The academic library’s role in student retention: A review of the literature.  </a:t>
            </a:r>
            <a:r>
              <a:rPr lang="en-US" sz="1400" i="1" dirty="0"/>
              <a:t>Library Review,</a:t>
            </a:r>
            <a:r>
              <a:rPr lang="en-US" sz="1400" dirty="0"/>
              <a:t> 	</a:t>
            </a:r>
            <a:r>
              <a:rPr lang="en-US" sz="1400" i="1" dirty="0"/>
              <a:t>66</a:t>
            </a:r>
            <a:r>
              <a:rPr lang="en-US" sz="1400" dirty="0"/>
              <a:t>(4–5), 310–329. doi:10.1108/LR-12-2016-0102 </a:t>
            </a:r>
          </a:p>
        </p:txBody>
      </p:sp>
    </p:spTree>
    <p:extLst>
      <p:ext uri="{BB962C8B-B14F-4D97-AF65-F5344CB8AC3E}">
        <p14:creationId xmlns:p14="http://schemas.microsoft.com/office/powerpoint/2010/main" val="2019470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0256"/>
            <a:ext cx="7521051" cy="987528"/>
          </a:xfrm>
        </p:spPr>
        <p:txBody>
          <a:bodyPr/>
          <a:lstStyle/>
          <a:p>
            <a:r>
              <a:rPr lang="en-US" dirty="0"/>
              <a:t>Why It’s Important…Libraries</a:t>
            </a:r>
          </a:p>
        </p:txBody>
      </p:sp>
      <p:sp>
        <p:nvSpPr>
          <p:cNvPr id="3" name="Content Placeholder 2"/>
          <p:cNvSpPr>
            <a:spLocks noGrp="1"/>
          </p:cNvSpPr>
          <p:nvPr>
            <p:ph sz="half" idx="1"/>
          </p:nvPr>
        </p:nvSpPr>
        <p:spPr>
          <a:xfrm>
            <a:off x="472586" y="1401631"/>
            <a:ext cx="7979019" cy="3810244"/>
          </a:xfrm>
        </p:spPr>
        <p:txBody>
          <a:bodyPr/>
          <a:lstStyle/>
          <a:p>
            <a:pPr marL="0" indent="0">
              <a:buNone/>
            </a:pPr>
            <a:r>
              <a:rPr lang="en-US" sz="1800" i="1" dirty="0"/>
              <a:t>ACRL Report “Academic Library Impact on Student Learning and Success: Findings from Assessment in Action Team Projects,” in 2017 had similar findings…</a:t>
            </a:r>
          </a:p>
          <a:p>
            <a:pPr marL="0" indent="0">
              <a:buNone/>
            </a:pPr>
            <a:endParaRPr lang="en-US" sz="1800" i="1" dirty="0"/>
          </a:p>
          <a:p>
            <a:r>
              <a:rPr lang="en-US" sz="1800" b="0" dirty="0"/>
              <a:t>Information literacy helps them perform better in courses and achieve institutional core competencies. </a:t>
            </a:r>
          </a:p>
          <a:p>
            <a:r>
              <a:rPr lang="en-US" sz="1800" dirty="0"/>
              <a:t>Library use</a:t>
            </a:r>
            <a:r>
              <a:rPr lang="en-US" sz="1800" b="0" dirty="0"/>
              <a:t>, including </a:t>
            </a:r>
            <a:r>
              <a:rPr lang="en-US" sz="1800" dirty="0"/>
              <a:t>resources and materials </a:t>
            </a:r>
            <a:r>
              <a:rPr lang="en-US" sz="1800" b="0" dirty="0"/>
              <a:t>positive impact on </a:t>
            </a:r>
            <a:r>
              <a:rPr lang="en-US" sz="1800" dirty="0"/>
              <a:t>retention</a:t>
            </a:r>
            <a:r>
              <a:rPr lang="en-US" sz="1800" b="0" dirty="0"/>
              <a:t>, GPA, course grades.</a:t>
            </a:r>
          </a:p>
          <a:p>
            <a:r>
              <a:rPr lang="en-US" sz="1800" dirty="0"/>
              <a:t>Collaborative programs</a:t>
            </a:r>
            <a:r>
              <a:rPr lang="en-US" sz="1800" b="0" dirty="0"/>
              <a:t>, including </a:t>
            </a:r>
            <a:r>
              <a:rPr lang="en-US" sz="1800" dirty="0"/>
              <a:t>writing center</a:t>
            </a:r>
            <a:r>
              <a:rPr lang="en-US" sz="1800" b="0" dirty="0"/>
              <a:t>, etc. had positive impact on student grades, confidence, and </a:t>
            </a:r>
            <a:r>
              <a:rPr lang="en-US" sz="1800" dirty="0"/>
              <a:t>retention</a:t>
            </a:r>
            <a:r>
              <a:rPr lang="en-US" sz="1800" b="0" dirty="0"/>
              <a:t>.</a:t>
            </a:r>
          </a:p>
          <a:p>
            <a:r>
              <a:rPr lang="en-US" sz="1800" b="0" dirty="0"/>
              <a:t>Library research appointments enhanced academic success such as confidence, GPA and improved course assignment grades. </a:t>
            </a:r>
          </a:p>
          <a:p>
            <a:endParaRPr lang="en-US" sz="1800" b="0" dirty="0"/>
          </a:p>
          <a:p>
            <a:pPr marL="0" indent="0">
              <a:buNone/>
            </a:pPr>
            <a:endParaRPr lang="en-US" sz="1800" dirty="0"/>
          </a:p>
        </p:txBody>
      </p:sp>
      <p:sp>
        <p:nvSpPr>
          <p:cNvPr id="5" name="TextBox 4"/>
          <p:cNvSpPr txBox="1"/>
          <p:nvPr/>
        </p:nvSpPr>
        <p:spPr>
          <a:xfrm>
            <a:off x="472586" y="5730443"/>
            <a:ext cx="7851531" cy="769441"/>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American College &amp; Research Libraries. (2017).  New ACRL report highlights library contributions to student learning and 	success. Retrieved from </a:t>
            </a:r>
            <a:r>
              <a:rPr lang="en-US" sz="1100" dirty="0">
                <a:latin typeface="Arial" panose="020B0604020202020204" pitchFamily="34" charset="0"/>
                <a:cs typeface="Arial" panose="020B0604020202020204" pitchFamily="34" charset="0"/>
                <a:hlinkClick r:id="rId2"/>
              </a:rPr>
              <a:t>http://www.ala.org/news/member-news/2017/05/new-acrl-report-highlights-library-</a:t>
            </a:r>
            <a:r>
              <a:rPr lang="en-US" sz="1100" dirty="0">
                <a:latin typeface="Arial" panose="020B0604020202020204" pitchFamily="34" charset="0"/>
                <a:cs typeface="Arial" panose="020B0604020202020204" pitchFamily="34" charset="0"/>
              </a:rPr>
              <a:t>	contributions-student-learning-and-success </a:t>
            </a:r>
          </a:p>
          <a:p>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0536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2761" y="292964"/>
            <a:ext cx="8416031" cy="1127463"/>
          </a:xfrm>
        </p:spPr>
        <p:txBody>
          <a:bodyPr/>
          <a:lstStyle/>
          <a:p>
            <a:r>
              <a:rPr lang="en-US" dirty="0"/>
              <a:t>Why It’s Important…Kent State University</a:t>
            </a:r>
          </a:p>
        </p:txBody>
      </p:sp>
      <p:sp>
        <p:nvSpPr>
          <p:cNvPr id="7" name="TextBox 6">
            <a:extLst>
              <a:ext uri="{FF2B5EF4-FFF2-40B4-BE49-F238E27FC236}">
                <a16:creationId xmlns:a16="http://schemas.microsoft.com/office/drawing/2014/main" id="{04E8A9B0-6EBB-42D2-864C-79AD52E70965}"/>
              </a:ext>
            </a:extLst>
          </p:cNvPr>
          <p:cNvSpPr txBox="1"/>
          <p:nvPr/>
        </p:nvSpPr>
        <p:spPr>
          <a:xfrm>
            <a:off x="452761" y="1695635"/>
            <a:ext cx="8238477" cy="4585871"/>
          </a:xfrm>
          <a:prstGeom prst="rect">
            <a:avLst/>
          </a:prstGeom>
          <a:noFill/>
        </p:spPr>
        <p:txBody>
          <a:bodyPr wrap="square" rtlCol="0">
            <a:spAutoFit/>
          </a:bodyPr>
          <a:lstStyle/>
          <a:p>
            <a:r>
              <a:rPr lang="en-US" sz="2000" b="1" i="1" dirty="0">
                <a:solidFill>
                  <a:srgbClr val="07305D"/>
                </a:solidFill>
              </a:rPr>
              <a:t>Stark Campus Library retention initiative highlights many of the library literature’s findings…   </a:t>
            </a:r>
          </a:p>
          <a:p>
            <a:r>
              <a:rPr lang="en-US" dirty="0"/>
              <a:t> </a:t>
            </a:r>
            <a:endParaRPr lang="en-US" dirty="0">
              <a:solidFill>
                <a:srgbClr val="07305D"/>
              </a:solidFill>
            </a:endParaRPr>
          </a:p>
          <a:p>
            <a:pPr marL="285750" indent="-285750">
              <a:buFont typeface="Arial" panose="020B0604020202020204" pitchFamily="34" charset="0"/>
              <a:buChar char="•"/>
            </a:pPr>
            <a:r>
              <a:rPr lang="en-US" b="1" dirty="0">
                <a:solidFill>
                  <a:srgbClr val="07305D"/>
                </a:solidFill>
              </a:rPr>
              <a:t>Student Engagement </a:t>
            </a:r>
            <a:r>
              <a:rPr lang="en-US" dirty="0">
                <a:solidFill>
                  <a:srgbClr val="07305D"/>
                </a:solidFill>
              </a:rPr>
              <a:t>: Establish personal connection to students.  Build relationship and sense of community. Make them feel welcome and a sense of belonging. </a:t>
            </a:r>
          </a:p>
          <a:p>
            <a:endParaRPr lang="en-US" dirty="0">
              <a:solidFill>
                <a:srgbClr val="07305D"/>
              </a:solidFill>
            </a:endParaRPr>
          </a:p>
          <a:p>
            <a:pPr marL="285750" indent="-285750">
              <a:buFont typeface="Arial" panose="020B0604020202020204" pitchFamily="34" charset="0"/>
              <a:buChar char="•"/>
            </a:pPr>
            <a:r>
              <a:rPr lang="en-US" b="1" dirty="0">
                <a:solidFill>
                  <a:srgbClr val="07305D"/>
                </a:solidFill>
              </a:rPr>
              <a:t>Materials &amp; Resources</a:t>
            </a:r>
            <a:r>
              <a:rPr lang="en-US" dirty="0">
                <a:solidFill>
                  <a:srgbClr val="07305D"/>
                </a:solidFill>
              </a:rPr>
              <a:t>: Increase awareness of library resources, services, and physical space.</a:t>
            </a:r>
          </a:p>
          <a:p>
            <a:endParaRPr lang="en-US" dirty="0">
              <a:solidFill>
                <a:srgbClr val="07305D"/>
              </a:solidFill>
            </a:endParaRPr>
          </a:p>
          <a:p>
            <a:pPr marL="285750" indent="-285750">
              <a:buFont typeface="Arial" panose="020B0604020202020204" pitchFamily="34" charset="0"/>
              <a:buChar char="•"/>
            </a:pPr>
            <a:r>
              <a:rPr lang="en-US" b="1" dirty="0">
                <a:solidFill>
                  <a:srgbClr val="07305D"/>
                </a:solidFill>
              </a:rPr>
              <a:t>Collaborative programs</a:t>
            </a:r>
            <a:r>
              <a:rPr lang="en-US" dirty="0">
                <a:solidFill>
                  <a:srgbClr val="07305D"/>
                </a:solidFill>
              </a:rPr>
              <a:t>: Include several program spaces in the library, such as writing center, veteran commons, LGBTQ safe space.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136334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697" y="365127"/>
            <a:ext cx="8275653" cy="1264016"/>
          </a:xfrm>
        </p:spPr>
        <p:txBody>
          <a:bodyPr/>
          <a:lstStyle/>
          <a:p>
            <a:r>
              <a:rPr lang="en-US" dirty="0"/>
              <a:t>Why It’s Important…Kent State University</a:t>
            </a:r>
          </a:p>
        </p:txBody>
      </p:sp>
      <p:sp>
        <p:nvSpPr>
          <p:cNvPr id="3" name="TextBox 2"/>
          <p:cNvSpPr txBox="1"/>
          <p:nvPr/>
        </p:nvSpPr>
        <p:spPr>
          <a:xfrm>
            <a:off x="497150" y="1629142"/>
            <a:ext cx="7886700" cy="3539430"/>
          </a:xfrm>
          <a:prstGeom prst="rect">
            <a:avLst/>
          </a:prstGeom>
          <a:noFill/>
        </p:spPr>
        <p:txBody>
          <a:bodyPr wrap="square" rtlCol="0">
            <a:spAutoFit/>
          </a:bodyPr>
          <a:lstStyle/>
          <a:p>
            <a:r>
              <a:rPr lang="en-US" sz="2400" dirty="0">
                <a:solidFill>
                  <a:srgbClr val="07305D"/>
                </a:solidFill>
                <a:latin typeface="Arial" panose="020B0604020202020204" pitchFamily="34" charset="0"/>
                <a:cs typeface="Arial" panose="020B0604020202020204" pitchFamily="34" charset="0"/>
              </a:rPr>
              <a:t>How is retention measured at Kent State University?</a:t>
            </a:r>
          </a:p>
          <a:p>
            <a:endParaRPr lang="en-US" sz="2000" dirty="0">
              <a:solidFill>
                <a:srgbClr val="07305D"/>
              </a:solidFill>
              <a:latin typeface="Arial" panose="020B0604020202020204" pitchFamily="34" charset="0"/>
              <a:cs typeface="Arial" panose="020B0604020202020204" pitchFamily="34" charset="0"/>
            </a:endParaRPr>
          </a:p>
          <a:p>
            <a:r>
              <a:rPr lang="en-US" dirty="0">
                <a:solidFill>
                  <a:srgbClr val="07305D"/>
                </a:solidFill>
                <a:latin typeface="Arial" panose="020B0604020202020204" pitchFamily="34" charset="0"/>
                <a:cs typeface="Arial" panose="020B0604020202020204" pitchFamily="34" charset="0"/>
              </a:rPr>
              <a:t>The difference between Kent campus and regional campus retention efforts.</a:t>
            </a:r>
          </a:p>
          <a:p>
            <a:endParaRPr lang="en-US" dirty="0">
              <a:solidFill>
                <a:srgbClr val="07305D"/>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07305D"/>
                </a:solidFill>
                <a:latin typeface="Arial" panose="020B0604020202020204" pitchFamily="34" charset="0"/>
                <a:cs typeface="Arial" panose="020B0604020202020204" pitchFamily="34" charset="0"/>
              </a:rPr>
              <a:t>Kent campus looks at fall to fall retention efforts</a:t>
            </a:r>
          </a:p>
          <a:p>
            <a:endParaRPr lang="en-US" dirty="0">
              <a:solidFill>
                <a:srgbClr val="07305D"/>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07305D"/>
                </a:solidFill>
                <a:latin typeface="Arial" panose="020B0604020202020204" pitchFamily="34" charset="0"/>
                <a:cs typeface="Arial" panose="020B0604020202020204" pitchFamily="34" charset="0"/>
              </a:rPr>
              <a:t>Stark campus looks at fall to spring semester enrollment </a:t>
            </a:r>
          </a:p>
          <a:p>
            <a:pPr marL="742950" lvl="1" indent="-285750">
              <a:buFont typeface="Arial" panose="020B0604020202020204" pitchFamily="34" charset="0"/>
              <a:buChar char="•"/>
            </a:pPr>
            <a:r>
              <a:rPr lang="en-US" dirty="0">
                <a:solidFill>
                  <a:srgbClr val="07305D"/>
                </a:solidFill>
                <a:latin typeface="Arial" panose="020B0604020202020204" pitchFamily="34" charset="0"/>
                <a:cs typeface="Arial" panose="020B0604020202020204" pitchFamily="34" charset="0"/>
              </a:rPr>
              <a:t>Retention within the KSU system, not campus level</a:t>
            </a:r>
          </a:p>
          <a:p>
            <a:pPr marL="742950" lvl="1" indent="-285750">
              <a:buFont typeface="Arial" panose="020B0604020202020204" pitchFamily="34" charset="0"/>
              <a:buChar char="•"/>
            </a:pPr>
            <a:r>
              <a:rPr lang="en-US" dirty="0">
                <a:solidFill>
                  <a:srgbClr val="07305D"/>
                </a:solidFill>
                <a:latin typeface="Arial" panose="020B0604020202020204" pitchFamily="34" charset="0"/>
                <a:cs typeface="Arial" panose="020B0604020202020204" pitchFamily="34" charset="0"/>
              </a:rPr>
              <a:t>Stark student enrolled on Kent campus for Spring semester counts as a retained student.</a:t>
            </a:r>
          </a:p>
          <a:p>
            <a:pPr lvl="1"/>
            <a:endParaRPr lang="en-US" dirty="0">
              <a:solidFill>
                <a:srgbClr val="07305D"/>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07305D"/>
                </a:solidFill>
                <a:latin typeface="Arial" panose="020B0604020202020204" pitchFamily="34" charset="0"/>
                <a:cs typeface="Arial" panose="020B0604020202020204" pitchFamily="34" charset="0"/>
              </a:rPr>
              <a:t>Why is there a difference in retention measurement? </a:t>
            </a:r>
          </a:p>
        </p:txBody>
      </p:sp>
    </p:spTree>
    <p:extLst>
      <p:ext uri="{BB962C8B-B14F-4D97-AF65-F5344CB8AC3E}">
        <p14:creationId xmlns:p14="http://schemas.microsoft.com/office/powerpoint/2010/main" val="47588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577" y="587010"/>
            <a:ext cx="7870310" cy="707886"/>
          </a:xfrm>
        </p:spPr>
        <p:txBody>
          <a:bodyPr>
            <a:normAutofit fontScale="90000"/>
          </a:bodyPr>
          <a:lstStyle/>
          <a:p>
            <a:r>
              <a:rPr lang="en-US" dirty="0"/>
              <a:t>Why It’s Important… Kent State University </a:t>
            </a:r>
          </a:p>
        </p:txBody>
      </p:sp>
      <p:sp>
        <p:nvSpPr>
          <p:cNvPr id="3" name="TextBox 2"/>
          <p:cNvSpPr txBox="1"/>
          <p:nvPr/>
        </p:nvSpPr>
        <p:spPr>
          <a:xfrm>
            <a:off x="696790" y="1617491"/>
            <a:ext cx="7750419" cy="400110"/>
          </a:xfrm>
          <a:prstGeom prst="rect">
            <a:avLst/>
          </a:prstGeom>
          <a:noFill/>
        </p:spPr>
        <p:txBody>
          <a:bodyPr wrap="square" rtlCol="0">
            <a:spAutoFit/>
          </a:bodyPr>
          <a:lstStyle/>
          <a:p>
            <a:r>
              <a:rPr lang="en-US" sz="2000" i="1" dirty="0">
                <a:solidFill>
                  <a:srgbClr val="07305D"/>
                </a:solidFill>
                <a:latin typeface="Arial" panose="020B0604020202020204" pitchFamily="34" charset="0"/>
                <a:cs typeface="Arial" panose="020B0604020202020204" pitchFamily="34" charset="0"/>
              </a:rPr>
              <a:t>Kent Campus &amp; Regional Campuses Student Retention Profile </a:t>
            </a:r>
          </a:p>
        </p:txBody>
      </p:sp>
      <p:sp>
        <p:nvSpPr>
          <p:cNvPr id="8" name="TextBox 7"/>
          <p:cNvSpPr txBox="1"/>
          <p:nvPr/>
        </p:nvSpPr>
        <p:spPr>
          <a:xfrm>
            <a:off x="483577" y="5969977"/>
            <a:ext cx="6752492" cy="707886"/>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Compton, C., Pringle, E., </a:t>
            </a:r>
            <a:r>
              <a:rPr lang="en-US" sz="1100" dirty="0" err="1">
                <a:latin typeface="Arial" panose="020B0604020202020204" pitchFamily="34" charset="0"/>
                <a:cs typeface="Arial" panose="020B0604020202020204" pitchFamily="34" charset="0"/>
              </a:rPr>
              <a:t>Seregi</a:t>
            </a:r>
            <a:r>
              <a:rPr lang="en-US" sz="1100" dirty="0">
                <a:latin typeface="Arial" panose="020B0604020202020204" pitchFamily="34" charset="0"/>
                <a:cs typeface="Arial" panose="020B0604020202020204" pitchFamily="34" charset="0"/>
              </a:rPr>
              <a:t>, K., &amp; Wilson, K. (2019) The story: Our students leave, &amp; we can do 	something about it [PowerPoint sidles]. Kent State University.</a:t>
            </a:r>
          </a:p>
          <a:p>
            <a:endParaRPr lang="en-US" dirty="0"/>
          </a:p>
        </p:txBody>
      </p:sp>
      <p:sp>
        <p:nvSpPr>
          <p:cNvPr id="4" name="TextBox 3">
            <a:extLst>
              <a:ext uri="{FF2B5EF4-FFF2-40B4-BE49-F238E27FC236}">
                <a16:creationId xmlns:a16="http://schemas.microsoft.com/office/drawing/2014/main" id="{7232A737-A538-4B70-9BFF-D779B5A7BA76}"/>
              </a:ext>
            </a:extLst>
          </p:cNvPr>
          <p:cNvSpPr txBox="1"/>
          <p:nvPr/>
        </p:nvSpPr>
        <p:spPr>
          <a:xfrm>
            <a:off x="781234" y="2279990"/>
            <a:ext cx="7391215" cy="2062103"/>
          </a:xfrm>
          <a:prstGeom prst="rect">
            <a:avLst/>
          </a:prstGeom>
          <a:noFill/>
        </p:spPr>
        <p:txBody>
          <a:bodyPr wrap="square" rtlCol="0">
            <a:spAutoFit/>
          </a:bodyPr>
          <a:lstStyle/>
          <a:p>
            <a:r>
              <a:rPr lang="en-US" sz="2000" b="1" dirty="0">
                <a:solidFill>
                  <a:srgbClr val="07305D"/>
                </a:solidFill>
              </a:rPr>
              <a:t>First-year retention rates for KSU</a:t>
            </a:r>
          </a:p>
          <a:p>
            <a:endParaRPr lang="en-US" dirty="0">
              <a:solidFill>
                <a:srgbClr val="07305D"/>
              </a:solidFill>
            </a:endParaRPr>
          </a:p>
          <a:p>
            <a:r>
              <a:rPr lang="en-US" dirty="0">
                <a:solidFill>
                  <a:srgbClr val="07305D"/>
                </a:solidFill>
              </a:rPr>
              <a:t>81% Kent Campus</a:t>
            </a:r>
          </a:p>
          <a:p>
            <a:endParaRPr lang="en-US" dirty="0">
              <a:solidFill>
                <a:srgbClr val="07305D"/>
              </a:solidFill>
            </a:endParaRPr>
          </a:p>
          <a:p>
            <a:r>
              <a:rPr lang="en-US" dirty="0">
                <a:solidFill>
                  <a:srgbClr val="07305D"/>
                </a:solidFill>
              </a:rPr>
              <a:t>59% Regional Campuses (Includes all regionals)</a:t>
            </a:r>
          </a:p>
          <a:p>
            <a:endParaRPr lang="en-US" dirty="0">
              <a:solidFill>
                <a:srgbClr val="07305D"/>
              </a:solidFill>
            </a:endParaRPr>
          </a:p>
          <a:p>
            <a:r>
              <a:rPr lang="en-US" dirty="0">
                <a:solidFill>
                  <a:srgbClr val="07305D"/>
                </a:solidFill>
              </a:rPr>
              <a:t>74% Average for all KSU new freshman (Kent campus and regionals)</a:t>
            </a:r>
          </a:p>
        </p:txBody>
      </p:sp>
    </p:spTree>
    <p:extLst>
      <p:ext uri="{BB962C8B-B14F-4D97-AF65-F5344CB8AC3E}">
        <p14:creationId xmlns:p14="http://schemas.microsoft.com/office/powerpoint/2010/main" val="1171040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31156-9018-4BD8-85FA-39471997CA21}"/>
              </a:ext>
            </a:extLst>
          </p:cNvPr>
          <p:cNvSpPr>
            <a:spLocks noGrp="1"/>
          </p:cNvSpPr>
          <p:nvPr>
            <p:ph type="title"/>
          </p:nvPr>
        </p:nvSpPr>
        <p:spPr>
          <a:xfrm>
            <a:off x="383231" y="313001"/>
            <a:ext cx="8377537" cy="1017107"/>
          </a:xfrm>
        </p:spPr>
        <p:txBody>
          <a:bodyPr/>
          <a:lstStyle/>
          <a:p>
            <a:r>
              <a:rPr lang="en-US" dirty="0"/>
              <a:t>Why It’s Important… Kent State University</a:t>
            </a:r>
          </a:p>
        </p:txBody>
      </p:sp>
      <p:sp>
        <p:nvSpPr>
          <p:cNvPr id="3" name="TextBox 2">
            <a:extLst>
              <a:ext uri="{FF2B5EF4-FFF2-40B4-BE49-F238E27FC236}">
                <a16:creationId xmlns:a16="http://schemas.microsoft.com/office/drawing/2014/main" id="{88903BF3-1906-46EE-AB2B-332198097E8C}"/>
              </a:ext>
            </a:extLst>
          </p:cNvPr>
          <p:cNvSpPr txBox="1"/>
          <p:nvPr/>
        </p:nvSpPr>
        <p:spPr>
          <a:xfrm>
            <a:off x="628650" y="1382233"/>
            <a:ext cx="7272670" cy="4524315"/>
          </a:xfrm>
          <a:prstGeom prst="rect">
            <a:avLst/>
          </a:prstGeom>
          <a:noFill/>
        </p:spPr>
        <p:txBody>
          <a:bodyPr wrap="square" rtlCol="0">
            <a:spAutoFit/>
          </a:bodyPr>
          <a:lstStyle/>
          <a:p>
            <a:r>
              <a:rPr lang="en-US" b="1" dirty="0">
                <a:solidFill>
                  <a:srgbClr val="07305D"/>
                </a:solidFill>
                <a:latin typeface="Arial" panose="020B0604020202020204" pitchFamily="34" charset="0"/>
                <a:cs typeface="Arial" panose="020B0604020202020204" pitchFamily="34" charset="0"/>
              </a:rPr>
              <a:t>Institution specific research - recently Kent State University conducted an institution-wide survey to discover why students were leaving the university.</a:t>
            </a:r>
          </a:p>
          <a:p>
            <a:endParaRPr lang="en-US" dirty="0">
              <a:solidFill>
                <a:srgbClr val="07305D"/>
              </a:solidFill>
              <a:latin typeface="Arial" panose="020B0604020202020204" pitchFamily="34" charset="0"/>
              <a:cs typeface="Arial" panose="020B0604020202020204" pitchFamily="34" charset="0"/>
            </a:endParaRPr>
          </a:p>
          <a:p>
            <a:r>
              <a:rPr lang="en-US" dirty="0">
                <a:solidFill>
                  <a:srgbClr val="07305D"/>
                </a:solidFill>
                <a:latin typeface="Arial" panose="020B0604020202020204" pitchFamily="34" charset="0"/>
                <a:cs typeface="Arial" panose="020B0604020202020204" pitchFamily="34" charset="0"/>
              </a:rPr>
              <a:t>Top five reasons for </a:t>
            </a:r>
            <a:r>
              <a:rPr lang="en-US" b="1" dirty="0">
                <a:solidFill>
                  <a:srgbClr val="07305D"/>
                </a:solidFill>
                <a:latin typeface="Arial" panose="020B0604020202020204" pitchFamily="34" charset="0"/>
                <a:cs typeface="Arial" panose="020B0604020202020204" pitchFamily="34" charset="0"/>
              </a:rPr>
              <a:t>Kent</a:t>
            </a:r>
            <a:r>
              <a:rPr lang="en-US" dirty="0">
                <a:solidFill>
                  <a:srgbClr val="07305D"/>
                </a:solidFill>
                <a:latin typeface="Arial" panose="020B0604020202020204" pitchFamily="34" charset="0"/>
                <a:cs typeface="Arial" panose="020B0604020202020204" pitchFamily="34" charset="0"/>
              </a:rPr>
              <a:t> campus students to leave…</a:t>
            </a:r>
          </a:p>
          <a:p>
            <a:endParaRPr lang="en-US" dirty="0">
              <a:solidFill>
                <a:srgbClr val="07305D"/>
              </a:solidFill>
              <a:latin typeface="Arial" panose="020B0604020202020204" pitchFamily="34" charset="0"/>
              <a:cs typeface="Arial" panose="020B0604020202020204" pitchFamily="34" charset="0"/>
            </a:endParaRPr>
          </a:p>
          <a:p>
            <a:pPr lvl="1"/>
            <a:r>
              <a:rPr lang="en-US" b="1" dirty="0">
                <a:solidFill>
                  <a:srgbClr val="07305D"/>
                </a:solidFill>
                <a:latin typeface="Arial" panose="020B0604020202020204" pitchFamily="34" charset="0"/>
                <a:cs typeface="Arial" panose="020B0604020202020204" pitchFamily="34" charset="0"/>
              </a:rPr>
              <a:t>49 % Lack a sense of belonging</a:t>
            </a:r>
          </a:p>
          <a:p>
            <a:pPr lvl="1"/>
            <a:endParaRPr lang="en-US" dirty="0">
              <a:solidFill>
                <a:srgbClr val="07305D"/>
              </a:solidFill>
              <a:latin typeface="Arial" panose="020B0604020202020204" pitchFamily="34" charset="0"/>
              <a:cs typeface="Arial" panose="020B0604020202020204" pitchFamily="34" charset="0"/>
            </a:endParaRPr>
          </a:p>
          <a:p>
            <a:pPr lvl="1"/>
            <a:r>
              <a:rPr lang="en-US" dirty="0">
                <a:solidFill>
                  <a:srgbClr val="07305D"/>
                </a:solidFill>
                <a:latin typeface="Arial" panose="020B0604020202020204" pitchFamily="34" charset="0"/>
                <a:cs typeface="Arial" panose="020B0604020202020204" pitchFamily="34" charset="0"/>
              </a:rPr>
              <a:t>25% Financial reasons</a:t>
            </a:r>
          </a:p>
          <a:p>
            <a:pPr lvl="1"/>
            <a:endParaRPr lang="en-US" dirty="0">
              <a:solidFill>
                <a:srgbClr val="07305D"/>
              </a:solidFill>
              <a:latin typeface="Arial" panose="020B0604020202020204" pitchFamily="34" charset="0"/>
              <a:cs typeface="Arial" panose="020B0604020202020204" pitchFamily="34" charset="0"/>
            </a:endParaRPr>
          </a:p>
          <a:p>
            <a:pPr lvl="1"/>
            <a:r>
              <a:rPr lang="en-US" b="1" dirty="0">
                <a:solidFill>
                  <a:srgbClr val="07305D"/>
                </a:solidFill>
                <a:latin typeface="Arial" panose="020B0604020202020204" pitchFamily="34" charset="0"/>
                <a:cs typeface="Arial" panose="020B0604020202020204" pitchFamily="34" charset="0"/>
              </a:rPr>
              <a:t>25% Homesick</a:t>
            </a:r>
          </a:p>
          <a:p>
            <a:pPr lvl="1"/>
            <a:endParaRPr lang="en-US" dirty="0">
              <a:solidFill>
                <a:srgbClr val="07305D"/>
              </a:solidFill>
              <a:latin typeface="Arial" panose="020B0604020202020204" pitchFamily="34" charset="0"/>
              <a:cs typeface="Arial" panose="020B0604020202020204" pitchFamily="34" charset="0"/>
            </a:endParaRPr>
          </a:p>
          <a:p>
            <a:pPr lvl="1"/>
            <a:r>
              <a:rPr lang="en-US" b="1" dirty="0">
                <a:solidFill>
                  <a:srgbClr val="07305D"/>
                </a:solidFill>
                <a:latin typeface="Arial" panose="020B0604020202020204" pitchFamily="34" charset="0"/>
                <a:cs typeface="Arial" panose="020B0604020202020204" pitchFamily="34" charset="0"/>
              </a:rPr>
              <a:t>23% Lack a support group</a:t>
            </a:r>
          </a:p>
          <a:p>
            <a:pPr lvl="1"/>
            <a:endParaRPr lang="en-US" dirty="0">
              <a:solidFill>
                <a:srgbClr val="07305D"/>
              </a:solidFill>
              <a:latin typeface="Arial" panose="020B0604020202020204" pitchFamily="34" charset="0"/>
              <a:cs typeface="Arial" panose="020B0604020202020204" pitchFamily="34" charset="0"/>
            </a:endParaRPr>
          </a:p>
          <a:p>
            <a:pPr lvl="1"/>
            <a:r>
              <a:rPr lang="en-US" b="1" dirty="0">
                <a:solidFill>
                  <a:srgbClr val="07305D"/>
                </a:solidFill>
                <a:latin typeface="Arial" panose="020B0604020202020204" pitchFamily="34" charset="0"/>
                <a:cs typeface="Arial" panose="020B0604020202020204" pitchFamily="34" charset="0"/>
              </a:rPr>
              <a:t>23% Campus climate was not welcoming </a:t>
            </a:r>
          </a:p>
          <a:p>
            <a:endParaRPr lang="en-US" dirty="0"/>
          </a:p>
        </p:txBody>
      </p:sp>
      <p:sp>
        <p:nvSpPr>
          <p:cNvPr id="4" name="TextBox 3">
            <a:extLst>
              <a:ext uri="{FF2B5EF4-FFF2-40B4-BE49-F238E27FC236}">
                <a16:creationId xmlns:a16="http://schemas.microsoft.com/office/drawing/2014/main" id="{56C7A960-DE46-4EFD-8062-CFB402C4EB9F}"/>
              </a:ext>
            </a:extLst>
          </p:cNvPr>
          <p:cNvSpPr txBox="1"/>
          <p:nvPr/>
        </p:nvSpPr>
        <p:spPr>
          <a:xfrm>
            <a:off x="224203" y="5946102"/>
            <a:ext cx="8377537" cy="461665"/>
          </a:xfrm>
          <a:prstGeom prst="rect">
            <a:avLst/>
          </a:prstGeom>
          <a:noFill/>
        </p:spPr>
        <p:txBody>
          <a:bodyPr wrap="square" rtlCol="0">
            <a:spAutoFit/>
          </a:bodyPr>
          <a:lstStyle/>
          <a:p>
            <a:r>
              <a:rPr lang="en-US" sz="1200" dirty="0"/>
              <a:t>Compton, C., Pringle, E., </a:t>
            </a:r>
            <a:r>
              <a:rPr lang="en-US" sz="1200" dirty="0" err="1"/>
              <a:t>Seregi</a:t>
            </a:r>
            <a:r>
              <a:rPr lang="en-US" sz="1200" dirty="0"/>
              <a:t>, K., &amp; Wilson, K. (2019) The story: Our students leave, &amp; we can do something about it [PowerPoint 	sidles]. Kent State University</a:t>
            </a:r>
            <a:r>
              <a:rPr lang="en-US" sz="1100" dirty="0"/>
              <a:t>.</a:t>
            </a:r>
          </a:p>
        </p:txBody>
      </p:sp>
    </p:spTree>
    <p:extLst>
      <p:ext uri="{BB962C8B-B14F-4D97-AF65-F5344CB8AC3E}">
        <p14:creationId xmlns:p14="http://schemas.microsoft.com/office/powerpoint/2010/main" val="2014539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963" y="186432"/>
            <a:ext cx="8487053" cy="1195801"/>
          </a:xfrm>
        </p:spPr>
        <p:txBody>
          <a:bodyPr/>
          <a:lstStyle/>
          <a:p>
            <a:r>
              <a:rPr lang="en-US" dirty="0"/>
              <a:t>Why It’s Important… Kent State University </a:t>
            </a:r>
          </a:p>
        </p:txBody>
      </p:sp>
      <p:sp>
        <p:nvSpPr>
          <p:cNvPr id="3" name="TextBox 2"/>
          <p:cNvSpPr txBox="1"/>
          <p:nvPr/>
        </p:nvSpPr>
        <p:spPr>
          <a:xfrm>
            <a:off x="628650" y="1382233"/>
            <a:ext cx="7272670" cy="4524315"/>
          </a:xfrm>
          <a:prstGeom prst="rect">
            <a:avLst/>
          </a:prstGeom>
          <a:noFill/>
        </p:spPr>
        <p:txBody>
          <a:bodyPr wrap="square" rtlCol="0">
            <a:spAutoFit/>
          </a:bodyPr>
          <a:lstStyle/>
          <a:p>
            <a:r>
              <a:rPr lang="en-US" b="1" dirty="0">
                <a:solidFill>
                  <a:srgbClr val="07305D"/>
                </a:solidFill>
                <a:latin typeface="Arial" panose="020B0604020202020204" pitchFamily="34" charset="0"/>
                <a:cs typeface="Arial" panose="020B0604020202020204" pitchFamily="34" charset="0"/>
              </a:rPr>
              <a:t>Institution specific research - recently Kent State University conducted an institution-wide survey to discover why students were leaving the university.</a:t>
            </a:r>
          </a:p>
          <a:p>
            <a:endParaRPr lang="en-US" dirty="0">
              <a:solidFill>
                <a:srgbClr val="07305D"/>
              </a:solidFill>
              <a:latin typeface="Arial" panose="020B0604020202020204" pitchFamily="34" charset="0"/>
              <a:cs typeface="Arial" panose="020B0604020202020204" pitchFamily="34" charset="0"/>
            </a:endParaRPr>
          </a:p>
          <a:p>
            <a:r>
              <a:rPr lang="en-US" dirty="0">
                <a:solidFill>
                  <a:srgbClr val="07305D"/>
                </a:solidFill>
                <a:latin typeface="Arial" panose="020B0604020202020204" pitchFamily="34" charset="0"/>
                <a:cs typeface="Arial" panose="020B0604020202020204" pitchFamily="34" charset="0"/>
              </a:rPr>
              <a:t>Top five reasons for </a:t>
            </a:r>
            <a:r>
              <a:rPr lang="en-US" b="1" dirty="0">
                <a:solidFill>
                  <a:srgbClr val="07305D"/>
                </a:solidFill>
                <a:latin typeface="Arial" panose="020B0604020202020204" pitchFamily="34" charset="0"/>
                <a:cs typeface="Arial" panose="020B0604020202020204" pitchFamily="34" charset="0"/>
              </a:rPr>
              <a:t>regional</a:t>
            </a:r>
            <a:r>
              <a:rPr lang="en-US" dirty="0">
                <a:solidFill>
                  <a:srgbClr val="07305D"/>
                </a:solidFill>
                <a:latin typeface="Arial" panose="020B0604020202020204" pitchFamily="34" charset="0"/>
                <a:cs typeface="Arial" panose="020B0604020202020204" pitchFamily="34" charset="0"/>
              </a:rPr>
              <a:t> campus students to leave…</a:t>
            </a:r>
          </a:p>
          <a:p>
            <a:endParaRPr lang="en-US" dirty="0">
              <a:solidFill>
                <a:srgbClr val="07305D"/>
              </a:solidFill>
              <a:latin typeface="Arial" panose="020B0604020202020204" pitchFamily="34" charset="0"/>
              <a:cs typeface="Arial" panose="020B0604020202020204" pitchFamily="34" charset="0"/>
            </a:endParaRPr>
          </a:p>
          <a:p>
            <a:pPr lvl="1"/>
            <a:r>
              <a:rPr lang="en-US" dirty="0">
                <a:solidFill>
                  <a:srgbClr val="07305D"/>
                </a:solidFill>
                <a:latin typeface="Arial" panose="020B0604020202020204" pitchFamily="34" charset="0"/>
                <a:cs typeface="Arial" panose="020B0604020202020204" pitchFamily="34" charset="0"/>
              </a:rPr>
              <a:t>26 % Financial reasons</a:t>
            </a:r>
          </a:p>
          <a:p>
            <a:pPr lvl="1"/>
            <a:endParaRPr lang="en-US" dirty="0">
              <a:solidFill>
                <a:srgbClr val="07305D"/>
              </a:solidFill>
              <a:latin typeface="Arial" panose="020B0604020202020204" pitchFamily="34" charset="0"/>
              <a:cs typeface="Arial" panose="020B0604020202020204" pitchFamily="34" charset="0"/>
            </a:endParaRPr>
          </a:p>
          <a:p>
            <a:pPr lvl="1"/>
            <a:r>
              <a:rPr lang="en-US" dirty="0">
                <a:solidFill>
                  <a:srgbClr val="07305D"/>
                </a:solidFill>
                <a:latin typeface="Arial" panose="020B0604020202020204" pitchFamily="34" charset="0"/>
                <a:cs typeface="Arial" panose="020B0604020202020204" pitchFamily="34" charset="0"/>
              </a:rPr>
              <a:t>20% Personal reasons</a:t>
            </a:r>
          </a:p>
          <a:p>
            <a:pPr lvl="1"/>
            <a:endParaRPr lang="en-US" dirty="0">
              <a:solidFill>
                <a:srgbClr val="07305D"/>
              </a:solidFill>
              <a:latin typeface="Arial" panose="020B0604020202020204" pitchFamily="34" charset="0"/>
              <a:cs typeface="Arial" panose="020B0604020202020204" pitchFamily="34" charset="0"/>
            </a:endParaRPr>
          </a:p>
          <a:p>
            <a:pPr lvl="1"/>
            <a:r>
              <a:rPr lang="en-US" b="1" dirty="0">
                <a:solidFill>
                  <a:srgbClr val="07305D"/>
                </a:solidFill>
                <a:latin typeface="Arial" panose="020B0604020202020204" pitchFamily="34" charset="0"/>
                <a:cs typeface="Arial" panose="020B0604020202020204" pitchFamily="34" charset="0"/>
              </a:rPr>
              <a:t>19% Lack a sense of belonging</a:t>
            </a:r>
          </a:p>
          <a:p>
            <a:pPr lvl="1"/>
            <a:endParaRPr lang="en-US" dirty="0">
              <a:solidFill>
                <a:srgbClr val="07305D"/>
              </a:solidFill>
              <a:latin typeface="Arial" panose="020B0604020202020204" pitchFamily="34" charset="0"/>
              <a:cs typeface="Arial" panose="020B0604020202020204" pitchFamily="34" charset="0"/>
            </a:endParaRPr>
          </a:p>
          <a:p>
            <a:pPr lvl="1"/>
            <a:r>
              <a:rPr lang="en-US" dirty="0">
                <a:solidFill>
                  <a:srgbClr val="07305D"/>
                </a:solidFill>
                <a:latin typeface="Arial" panose="020B0604020202020204" pitchFamily="34" charset="0"/>
                <a:cs typeface="Arial" panose="020B0604020202020204" pitchFamily="34" charset="0"/>
              </a:rPr>
              <a:t>18% Did not like major</a:t>
            </a:r>
          </a:p>
          <a:p>
            <a:pPr lvl="1"/>
            <a:endParaRPr lang="en-US" dirty="0">
              <a:solidFill>
                <a:srgbClr val="07305D"/>
              </a:solidFill>
              <a:latin typeface="Arial" panose="020B0604020202020204" pitchFamily="34" charset="0"/>
              <a:cs typeface="Arial" panose="020B0604020202020204" pitchFamily="34" charset="0"/>
            </a:endParaRPr>
          </a:p>
          <a:p>
            <a:pPr lvl="1"/>
            <a:r>
              <a:rPr lang="en-US" b="1" dirty="0">
                <a:solidFill>
                  <a:srgbClr val="07305D"/>
                </a:solidFill>
                <a:latin typeface="Arial" panose="020B0604020202020204" pitchFamily="34" charset="0"/>
                <a:cs typeface="Arial" panose="020B0604020202020204" pitchFamily="34" charset="0"/>
              </a:rPr>
              <a:t>17% Campus climate was not welcoming </a:t>
            </a:r>
          </a:p>
          <a:p>
            <a:endParaRPr lang="en-US" dirty="0"/>
          </a:p>
        </p:txBody>
      </p:sp>
      <p:sp>
        <p:nvSpPr>
          <p:cNvPr id="4" name="TextBox 3"/>
          <p:cNvSpPr txBox="1"/>
          <p:nvPr/>
        </p:nvSpPr>
        <p:spPr>
          <a:xfrm>
            <a:off x="224203" y="5946102"/>
            <a:ext cx="8377537" cy="461665"/>
          </a:xfrm>
          <a:prstGeom prst="rect">
            <a:avLst/>
          </a:prstGeom>
          <a:noFill/>
        </p:spPr>
        <p:txBody>
          <a:bodyPr wrap="square" rtlCol="0">
            <a:spAutoFit/>
          </a:bodyPr>
          <a:lstStyle/>
          <a:p>
            <a:r>
              <a:rPr lang="en-US" sz="1200" dirty="0"/>
              <a:t>Compton, C., Pringle, E., </a:t>
            </a:r>
            <a:r>
              <a:rPr lang="en-US" sz="1200" dirty="0" err="1"/>
              <a:t>Seregi</a:t>
            </a:r>
            <a:r>
              <a:rPr lang="en-US" sz="1200" dirty="0"/>
              <a:t>, K., &amp; Wilson, K. (2019) The story: Our students leave, &amp; we can do something about it [PowerPoint 	sidles]. Kent State University</a:t>
            </a:r>
            <a:r>
              <a:rPr lang="en-US" sz="1100" dirty="0"/>
              <a:t>.</a:t>
            </a:r>
          </a:p>
        </p:txBody>
      </p:sp>
    </p:spTree>
    <p:extLst>
      <p:ext uri="{BB962C8B-B14F-4D97-AF65-F5344CB8AC3E}">
        <p14:creationId xmlns:p14="http://schemas.microsoft.com/office/powerpoint/2010/main" val="3474564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00966"/>
          </a:xfrm>
        </p:spPr>
        <p:txBody>
          <a:bodyPr/>
          <a:lstStyle/>
          <a:p>
            <a:r>
              <a:rPr lang="en-US" dirty="0"/>
              <a:t>Why It’s Important…</a:t>
            </a:r>
          </a:p>
        </p:txBody>
      </p:sp>
      <p:pic>
        <p:nvPicPr>
          <p:cNvPr id="3" name="Picture 2"/>
          <p:cNvPicPr>
            <a:picLocks noChangeAspect="1"/>
          </p:cNvPicPr>
          <p:nvPr/>
        </p:nvPicPr>
        <p:blipFill>
          <a:blip r:embed="rId2"/>
          <a:stretch>
            <a:fillRect/>
          </a:stretch>
        </p:blipFill>
        <p:spPr>
          <a:xfrm>
            <a:off x="267433" y="1834460"/>
            <a:ext cx="8247917" cy="3466685"/>
          </a:xfrm>
          <a:prstGeom prst="rect">
            <a:avLst/>
          </a:prstGeom>
        </p:spPr>
      </p:pic>
      <p:sp>
        <p:nvSpPr>
          <p:cNvPr id="4" name="TextBox 3"/>
          <p:cNvSpPr txBox="1"/>
          <p:nvPr/>
        </p:nvSpPr>
        <p:spPr>
          <a:xfrm>
            <a:off x="628650" y="1195754"/>
            <a:ext cx="6479931" cy="400110"/>
          </a:xfrm>
          <a:prstGeom prst="rect">
            <a:avLst/>
          </a:prstGeom>
          <a:noFill/>
        </p:spPr>
        <p:txBody>
          <a:bodyPr wrap="square" rtlCol="0">
            <a:spAutoFit/>
          </a:bodyPr>
          <a:lstStyle/>
          <a:p>
            <a:r>
              <a:rPr lang="en-US" sz="2000" dirty="0">
                <a:solidFill>
                  <a:srgbClr val="07305D"/>
                </a:solidFill>
                <a:latin typeface="Arial" panose="020B0604020202020204" pitchFamily="34" charset="0"/>
                <a:cs typeface="Arial" panose="020B0604020202020204" pitchFamily="34" charset="0"/>
              </a:rPr>
              <a:t>Emphasis on Engagement </a:t>
            </a:r>
          </a:p>
        </p:txBody>
      </p:sp>
      <p:sp>
        <p:nvSpPr>
          <p:cNvPr id="5" name="TextBox 4"/>
          <p:cNvSpPr txBox="1"/>
          <p:nvPr/>
        </p:nvSpPr>
        <p:spPr>
          <a:xfrm>
            <a:off x="483577" y="6044256"/>
            <a:ext cx="6752492" cy="707886"/>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Compton, C., Pringle, E., </a:t>
            </a:r>
            <a:r>
              <a:rPr lang="en-US" sz="1100" dirty="0" err="1">
                <a:latin typeface="Arial" panose="020B0604020202020204" pitchFamily="34" charset="0"/>
                <a:cs typeface="Arial" panose="020B0604020202020204" pitchFamily="34" charset="0"/>
              </a:rPr>
              <a:t>Seregi</a:t>
            </a:r>
            <a:r>
              <a:rPr lang="en-US" sz="1100" dirty="0">
                <a:latin typeface="Arial" panose="020B0604020202020204" pitchFamily="34" charset="0"/>
                <a:cs typeface="Arial" panose="020B0604020202020204" pitchFamily="34" charset="0"/>
              </a:rPr>
              <a:t>, K., &amp; Wilson, K. (2019) The story: Our students leave, &amp; we can do 	something about it [PowerPoint sidles]. Kent State University.</a:t>
            </a:r>
          </a:p>
          <a:p>
            <a:endParaRPr lang="en-US" dirty="0"/>
          </a:p>
        </p:txBody>
      </p:sp>
      <p:pic>
        <p:nvPicPr>
          <p:cNvPr id="6" name="Picture 5"/>
          <p:cNvPicPr>
            <a:picLocks noChangeAspect="1"/>
          </p:cNvPicPr>
          <p:nvPr/>
        </p:nvPicPr>
        <p:blipFill>
          <a:blip r:embed="rId3"/>
          <a:stretch>
            <a:fillRect/>
          </a:stretch>
        </p:blipFill>
        <p:spPr>
          <a:xfrm>
            <a:off x="2055935" y="5539742"/>
            <a:ext cx="4177812" cy="453797"/>
          </a:xfrm>
          <a:prstGeom prst="rect">
            <a:avLst/>
          </a:prstGeom>
        </p:spPr>
      </p:pic>
    </p:spTree>
    <p:extLst>
      <p:ext uri="{BB962C8B-B14F-4D97-AF65-F5344CB8AC3E}">
        <p14:creationId xmlns:p14="http://schemas.microsoft.com/office/powerpoint/2010/main" val="4108082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49334"/>
            <a:ext cx="7886700" cy="1325563"/>
          </a:xfrm>
        </p:spPr>
        <p:txBody>
          <a:bodyPr/>
          <a:lstStyle/>
          <a:p>
            <a:r>
              <a:rPr lang="en-US" dirty="0"/>
              <a:t>What it is…</a:t>
            </a:r>
          </a:p>
        </p:txBody>
      </p:sp>
      <p:sp>
        <p:nvSpPr>
          <p:cNvPr id="2" name="TextBox 1">
            <a:extLst>
              <a:ext uri="{FF2B5EF4-FFF2-40B4-BE49-F238E27FC236}">
                <a16:creationId xmlns:a16="http://schemas.microsoft.com/office/drawing/2014/main" id="{B5C631CE-A4A9-4DE6-A583-723A8BFD0086}"/>
              </a:ext>
            </a:extLst>
          </p:cNvPr>
          <p:cNvSpPr txBox="1"/>
          <p:nvPr/>
        </p:nvSpPr>
        <p:spPr>
          <a:xfrm>
            <a:off x="628650" y="1491449"/>
            <a:ext cx="7405641" cy="3693319"/>
          </a:xfrm>
          <a:prstGeom prst="rect">
            <a:avLst/>
          </a:prstGeom>
          <a:noFill/>
        </p:spPr>
        <p:txBody>
          <a:bodyPr wrap="square" rtlCol="0">
            <a:spAutoFit/>
          </a:bodyPr>
          <a:lstStyle/>
          <a:p>
            <a:r>
              <a:rPr lang="en-US" sz="2400" b="1" dirty="0">
                <a:solidFill>
                  <a:srgbClr val="07305D"/>
                </a:solidFill>
              </a:rPr>
              <a:t>The First Year Experience (FYE) Course</a:t>
            </a:r>
          </a:p>
          <a:p>
            <a:endParaRPr lang="en-US" sz="2400" b="1" dirty="0">
              <a:solidFill>
                <a:srgbClr val="07305D"/>
              </a:solidFill>
            </a:endParaRPr>
          </a:p>
          <a:p>
            <a:pPr marL="800100" indent="-342900">
              <a:buFont typeface="Arial" panose="020B0604020202020204" pitchFamily="34" charset="0"/>
              <a:buChar char="•"/>
            </a:pPr>
            <a:r>
              <a:rPr lang="en-US" sz="2000" b="1" dirty="0">
                <a:solidFill>
                  <a:srgbClr val="07305D"/>
                </a:solidFill>
              </a:rPr>
              <a:t>Mandatory Kent State University Program for incoming freshmen  </a:t>
            </a:r>
          </a:p>
          <a:p>
            <a:pPr marL="800100" indent="-342900">
              <a:buFont typeface="Arial" panose="020B0604020202020204" pitchFamily="34" charset="0"/>
              <a:buChar char="•"/>
            </a:pPr>
            <a:r>
              <a:rPr lang="en-US" sz="2000" b="1" dirty="0">
                <a:solidFill>
                  <a:srgbClr val="07305D"/>
                </a:solidFill>
              </a:rPr>
              <a:t>Regional campuses have a lot of latitude in running the course</a:t>
            </a:r>
          </a:p>
          <a:p>
            <a:pPr marL="800100" indent="-342900">
              <a:buFont typeface="Arial" panose="020B0604020202020204" pitchFamily="34" charset="0"/>
              <a:buChar char="•"/>
            </a:pPr>
            <a:r>
              <a:rPr lang="en-US" sz="2000" b="1" dirty="0">
                <a:solidFill>
                  <a:srgbClr val="07305D"/>
                </a:solidFill>
              </a:rPr>
              <a:t>1 credit, 15-week course</a:t>
            </a:r>
          </a:p>
          <a:p>
            <a:pPr marL="800100" indent="-342900">
              <a:buFont typeface="Arial" panose="020B0604020202020204" pitchFamily="34" charset="0"/>
              <a:buChar char="•"/>
            </a:pPr>
            <a:r>
              <a:rPr lang="en-US" sz="2000" b="1" dirty="0">
                <a:solidFill>
                  <a:srgbClr val="07305D"/>
                </a:solidFill>
              </a:rPr>
              <a:t>Library plays significant role in the program</a:t>
            </a:r>
          </a:p>
          <a:p>
            <a:pPr marL="800100" indent="-342900">
              <a:buFont typeface="Arial" panose="020B0604020202020204" pitchFamily="34" charset="0"/>
              <a:buChar char="•"/>
            </a:pPr>
            <a:endParaRPr lang="en-US" sz="2400" b="1" dirty="0">
              <a:solidFill>
                <a:srgbClr val="07305D"/>
              </a:solidFill>
            </a:endParaRPr>
          </a:p>
          <a:p>
            <a:endParaRPr lang="en-US" sz="2400" b="1" dirty="0">
              <a:solidFill>
                <a:srgbClr val="07305D"/>
              </a:solidFill>
            </a:endParaRPr>
          </a:p>
          <a:p>
            <a:endParaRPr lang="en-US" b="1" dirty="0">
              <a:solidFill>
                <a:srgbClr val="07305D"/>
              </a:solidFill>
            </a:endParaRPr>
          </a:p>
        </p:txBody>
      </p:sp>
    </p:spTree>
    <p:extLst>
      <p:ext uri="{BB962C8B-B14F-4D97-AF65-F5344CB8AC3E}">
        <p14:creationId xmlns:p14="http://schemas.microsoft.com/office/powerpoint/2010/main" val="1593687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49334"/>
            <a:ext cx="7886700" cy="1325563"/>
          </a:xfrm>
        </p:spPr>
        <p:txBody>
          <a:bodyPr/>
          <a:lstStyle/>
          <a:p>
            <a:r>
              <a:rPr lang="en-US" dirty="0"/>
              <a:t>What it is…</a:t>
            </a:r>
          </a:p>
        </p:txBody>
      </p:sp>
      <p:sp>
        <p:nvSpPr>
          <p:cNvPr id="2" name="TextBox 1">
            <a:extLst>
              <a:ext uri="{FF2B5EF4-FFF2-40B4-BE49-F238E27FC236}">
                <a16:creationId xmlns:a16="http://schemas.microsoft.com/office/drawing/2014/main" id="{B5C631CE-A4A9-4DE6-A583-723A8BFD0086}"/>
              </a:ext>
            </a:extLst>
          </p:cNvPr>
          <p:cNvSpPr txBox="1"/>
          <p:nvPr/>
        </p:nvSpPr>
        <p:spPr>
          <a:xfrm>
            <a:off x="628650" y="1276229"/>
            <a:ext cx="7405641" cy="4739759"/>
          </a:xfrm>
          <a:prstGeom prst="rect">
            <a:avLst/>
          </a:prstGeom>
          <a:noFill/>
        </p:spPr>
        <p:txBody>
          <a:bodyPr wrap="square" rtlCol="0">
            <a:spAutoFit/>
          </a:bodyPr>
          <a:lstStyle/>
          <a:p>
            <a:r>
              <a:rPr lang="en-US" sz="2400" b="1" dirty="0">
                <a:solidFill>
                  <a:srgbClr val="07305D"/>
                </a:solidFill>
              </a:rPr>
              <a:t>Student Success Series</a:t>
            </a:r>
          </a:p>
          <a:p>
            <a:endParaRPr lang="en-US" sz="2400" b="1" dirty="0">
              <a:solidFill>
                <a:srgbClr val="07305D"/>
              </a:solidFill>
            </a:endParaRPr>
          </a:p>
          <a:p>
            <a:pPr marL="800100" indent="-342900">
              <a:buFont typeface="Arial" panose="020B0604020202020204" pitchFamily="34" charset="0"/>
              <a:buChar char="•"/>
            </a:pPr>
            <a:r>
              <a:rPr lang="en-US" b="1" dirty="0">
                <a:solidFill>
                  <a:srgbClr val="07305D"/>
                </a:solidFill>
              </a:rPr>
              <a:t>The Student Success Series is a group of activities designed to promote the campus as well as student involvement.  It is a way for students to meet their peers and actively engage in the campus.</a:t>
            </a:r>
          </a:p>
          <a:p>
            <a:pPr marL="800100" indent="-342900">
              <a:buFont typeface="Arial" panose="020B0604020202020204" pitchFamily="34" charset="0"/>
              <a:buChar char="•"/>
            </a:pPr>
            <a:r>
              <a:rPr lang="en-US" b="1" dirty="0">
                <a:solidFill>
                  <a:srgbClr val="07305D"/>
                </a:solidFill>
              </a:rPr>
              <a:t>Students are required to complete three Campus Involvement Activities, at least two must be from the Success Series.</a:t>
            </a:r>
          </a:p>
          <a:p>
            <a:pPr marL="800100" indent="-342900">
              <a:buFont typeface="Arial" panose="020B0604020202020204" pitchFamily="34" charset="0"/>
              <a:buChar char="•"/>
            </a:pPr>
            <a:r>
              <a:rPr lang="en-US" b="1" dirty="0">
                <a:solidFill>
                  <a:srgbClr val="07305D"/>
                </a:solidFill>
              </a:rPr>
              <a:t>The third Campus Involvement Activity may be a campus play, concert, sporting event, etc.  Any event that helps promote campus and student participation.</a:t>
            </a:r>
          </a:p>
          <a:p>
            <a:pPr marL="800100" indent="-342900">
              <a:buFont typeface="Arial" panose="020B0604020202020204" pitchFamily="34" charset="0"/>
              <a:buChar char="•"/>
            </a:pPr>
            <a:r>
              <a:rPr lang="en-US" b="1" dirty="0">
                <a:solidFill>
                  <a:srgbClr val="07305D"/>
                </a:solidFill>
              </a:rPr>
              <a:t>Success Series consists of 19 scheduled campus events throughout the semester.  The events fall on different dates and times to accommodate the most students.  </a:t>
            </a:r>
          </a:p>
          <a:p>
            <a:pPr marL="800100" indent="-342900">
              <a:buFont typeface="Arial" panose="020B0604020202020204" pitchFamily="34" charset="0"/>
              <a:buChar char="•"/>
            </a:pPr>
            <a:r>
              <a:rPr lang="en-US" b="1" dirty="0">
                <a:solidFill>
                  <a:srgbClr val="07305D"/>
                </a:solidFill>
              </a:rPr>
              <a:t>Success Series gives students the freedom to choose what it is interesting or important to them.</a:t>
            </a:r>
          </a:p>
          <a:p>
            <a:r>
              <a:rPr lang="en-US" sz="2000" b="1" dirty="0">
                <a:solidFill>
                  <a:srgbClr val="07305D"/>
                </a:solidFill>
              </a:rPr>
              <a:t>	 </a:t>
            </a:r>
          </a:p>
        </p:txBody>
      </p:sp>
    </p:spTree>
    <p:extLst>
      <p:ext uri="{BB962C8B-B14F-4D97-AF65-F5344CB8AC3E}">
        <p14:creationId xmlns:p14="http://schemas.microsoft.com/office/powerpoint/2010/main" val="606051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6D6E65-8C09-3B40-B2C2-5F0974E1F3EA}"/>
              </a:ext>
            </a:extLst>
          </p:cNvPr>
          <p:cNvPicPr>
            <a:picLocks noChangeAspect="1"/>
          </p:cNvPicPr>
          <p:nvPr/>
        </p:nvPicPr>
        <p:blipFill>
          <a:blip r:embed="rId2"/>
          <a:stretch>
            <a:fillRect/>
          </a:stretch>
        </p:blipFill>
        <p:spPr>
          <a:xfrm>
            <a:off x="0" y="0"/>
            <a:ext cx="9144000" cy="6858000"/>
          </a:xfrm>
          <a:prstGeom prst="rect">
            <a:avLst/>
          </a:prstGeom>
        </p:spPr>
      </p:pic>
      <p:sp>
        <p:nvSpPr>
          <p:cNvPr id="4" name="Title 3"/>
          <p:cNvSpPr>
            <a:spLocks noGrp="1"/>
          </p:cNvSpPr>
          <p:nvPr>
            <p:ph type="ctrTitle"/>
          </p:nvPr>
        </p:nvSpPr>
        <p:spPr>
          <a:xfrm>
            <a:off x="6294" y="781851"/>
            <a:ext cx="9137706" cy="1790700"/>
          </a:xfrm>
        </p:spPr>
        <p:txBody>
          <a:bodyPr/>
          <a:lstStyle/>
          <a:p>
            <a:r>
              <a:rPr lang="en-US" dirty="0"/>
              <a:t>Incoming Freshmen: A Retention Initiative</a:t>
            </a:r>
            <a:endParaRPr lang="en-US" dirty="0">
              <a:solidFill>
                <a:schemeClr val="bg1"/>
              </a:solidFill>
            </a:endParaRPr>
          </a:p>
        </p:txBody>
      </p:sp>
      <p:sp>
        <p:nvSpPr>
          <p:cNvPr id="5" name="Subtitle 4"/>
          <p:cNvSpPr>
            <a:spLocks noGrp="1"/>
          </p:cNvSpPr>
          <p:nvPr>
            <p:ph type="subTitle" idx="1"/>
          </p:nvPr>
        </p:nvSpPr>
        <p:spPr>
          <a:xfrm>
            <a:off x="0" y="3293231"/>
            <a:ext cx="9137706" cy="966463"/>
          </a:xfrm>
        </p:spPr>
        <p:txBody>
          <a:bodyPr>
            <a:normAutofit fontScale="77500" lnSpcReduction="20000"/>
          </a:bodyPr>
          <a:lstStyle/>
          <a:p>
            <a:r>
              <a:rPr lang="en-US" dirty="0">
                <a:solidFill>
                  <a:schemeClr val="bg1"/>
                </a:solidFill>
              </a:rPr>
              <a:t>Melissa Bauer, Online Learning Librarian</a:t>
            </a:r>
          </a:p>
          <a:p>
            <a:r>
              <a:rPr lang="en-US" dirty="0">
                <a:solidFill>
                  <a:schemeClr val="bg1"/>
                </a:solidFill>
              </a:rPr>
              <a:t>Ted Guedel, Reference and Instruction Librarian</a:t>
            </a:r>
          </a:p>
          <a:p>
            <a:r>
              <a:rPr lang="en-US" dirty="0">
                <a:solidFill>
                  <a:schemeClr val="bg1"/>
                </a:solidFill>
              </a:rPr>
              <a:t>Rob </a:t>
            </a:r>
            <a:r>
              <a:rPr lang="en-US" dirty="0" err="1">
                <a:solidFill>
                  <a:schemeClr val="bg1"/>
                </a:solidFill>
              </a:rPr>
              <a:t>Kairis,</a:t>
            </a:r>
            <a:r>
              <a:rPr lang="en-US" dirty="0">
                <a:solidFill>
                  <a:schemeClr val="bg1"/>
                </a:solidFill>
              </a:rPr>
              <a:t> Library Director</a:t>
            </a:r>
          </a:p>
        </p:txBody>
      </p:sp>
      <p:pic>
        <p:nvPicPr>
          <p:cNvPr id="6" name="Picture 5">
            <a:extLst>
              <a:ext uri="{FF2B5EF4-FFF2-40B4-BE49-F238E27FC236}">
                <a16:creationId xmlns:a16="http://schemas.microsoft.com/office/drawing/2014/main" id="{8D4BC032-E3AF-6B43-9A4B-9F40F0C423CA}"/>
              </a:ext>
            </a:extLst>
          </p:cNvPr>
          <p:cNvPicPr>
            <a:picLocks noChangeAspect="1"/>
          </p:cNvPicPr>
          <p:nvPr/>
        </p:nvPicPr>
        <p:blipFill rotWithShape="1">
          <a:blip r:embed="rId3"/>
          <a:srcRect l="5541" t="23946" r="41266" b="22189"/>
          <a:stretch/>
        </p:blipFill>
        <p:spPr>
          <a:xfrm>
            <a:off x="2984031" y="5701055"/>
            <a:ext cx="3226280" cy="687794"/>
          </a:xfrm>
          <a:prstGeom prst="rect">
            <a:avLst/>
          </a:prstGeom>
        </p:spPr>
      </p:pic>
      <p:sp>
        <p:nvSpPr>
          <p:cNvPr id="2" name="TextBox 1">
            <a:extLst>
              <a:ext uri="{FF2B5EF4-FFF2-40B4-BE49-F238E27FC236}">
                <a16:creationId xmlns:a16="http://schemas.microsoft.com/office/drawing/2014/main" id="{484E1D65-68FE-43F8-A89A-0C2DDD471165}"/>
              </a:ext>
            </a:extLst>
          </p:cNvPr>
          <p:cNvSpPr txBox="1"/>
          <p:nvPr/>
        </p:nvSpPr>
        <p:spPr>
          <a:xfrm>
            <a:off x="5320146" y="4676156"/>
            <a:ext cx="3694546" cy="830997"/>
          </a:xfrm>
          <a:prstGeom prst="rect">
            <a:avLst/>
          </a:prstGeom>
          <a:noFill/>
        </p:spPr>
        <p:txBody>
          <a:bodyPr wrap="square" rtlCol="0">
            <a:spAutoFit/>
          </a:bodyPr>
          <a:lstStyle/>
          <a:p>
            <a:r>
              <a:rPr lang="en-US" b="1" dirty="0"/>
              <a:t>ALAO 2019 Conference</a:t>
            </a:r>
          </a:p>
          <a:p>
            <a:r>
              <a:rPr lang="en-US" b="1" dirty="0"/>
              <a:t>Friday, October 18</a:t>
            </a:r>
            <a:r>
              <a:rPr lang="en-US" dirty="0"/>
              <a:t>, </a:t>
            </a:r>
            <a:r>
              <a:rPr lang="en-US" b="1" dirty="0"/>
              <a:t>2019</a:t>
            </a:r>
            <a:r>
              <a:rPr lang="en-US" dirty="0"/>
              <a:t/>
            </a:r>
            <a:br>
              <a:rPr lang="en-US" dirty="0"/>
            </a:br>
            <a:r>
              <a:rPr lang="en-US" sz="1200" dirty="0"/>
              <a:t>Nationwide Hotel and Conference Center, Columbus, OH</a:t>
            </a:r>
          </a:p>
        </p:txBody>
      </p:sp>
    </p:spTree>
    <p:extLst>
      <p:ext uri="{BB962C8B-B14F-4D97-AF65-F5344CB8AC3E}">
        <p14:creationId xmlns:p14="http://schemas.microsoft.com/office/powerpoint/2010/main" val="1458316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49334"/>
            <a:ext cx="7886700" cy="1325563"/>
          </a:xfrm>
        </p:spPr>
        <p:txBody>
          <a:bodyPr/>
          <a:lstStyle/>
          <a:p>
            <a:r>
              <a:rPr lang="en-US" dirty="0"/>
              <a:t>What it is…</a:t>
            </a:r>
          </a:p>
        </p:txBody>
      </p:sp>
      <p:sp>
        <p:nvSpPr>
          <p:cNvPr id="2" name="TextBox 1">
            <a:extLst>
              <a:ext uri="{FF2B5EF4-FFF2-40B4-BE49-F238E27FC236}">
                <a16:creationId xmlns:a16="http://schemas.microsoft.com/office/drawing/2014/main" id="{B5C631CE-A4A9-4DE6-A583-723A8BFD0086}"/>
              </a:ext>
            </a:extLst>
          </p:cNvPr>
          <p:cNvSpPr txBox="1"/>
          <p:nvPr/>
        </p:nvSpPr>
        <p:spPr>
          <a:xfrm>
            <a:off x="628650" y="1491449"/>
            <a:ext cx="7405641" cy="3600986"/>
          </a:xfrm>
          <a:prstGeom prst="rect">
            <a:avLst/>
          </a:prstGeom>
          <a:noFill/>
        </p:spPr>
        <p:txBody>
          <a:bodyPr wrap="square" rtlCol="0">
            <a:spAutoFit/>
          </a:bodyPr>
          <a:lstStyle/>
          <a:p>
            <a:r>
              <a:rPr lang="en-US" sz="2400" b="1" dirty="0">
                <a:solidFill>
                  <a:srgbClr val="07305D"/>
                </a:solidFill>
              </a:rPr>
              <a:t>Incentives/advantages</a:t>
            </a:r>
          </a:p>
          <a:p>
            <a:endParaRPr lang="en-US" sz="2400" b="1" dirty="0">
              <a:solidFill>
                <a:srgbClr val="07305D"/>
              </a:solidFill>
            </a:endParaRPr>
          </a:p>
          <a:p>
            <a:pPr marL="800100" indent="-342900">
              <a:buFont typeface="Arial" panose="020B0604020202020204" pitchFamily="34" charset="0"/>
              <a:buChar char="•"/>
            </a:pPr>
            <a:r>
              <a:rPr lang="en-US" sz="2000" b="1" dirty="0">
                <a:solidFill>
                  <a:srgbClr val="07305D"/>
                </a:solidFill>
              </a:rPr>
              <a:t>FYE Library Tours last the entire semester.  </a:t>
            </a:r>
          </a:p>
          <a:p>
            <a:pPr marL="800100" indent="-342900">
              <a:buFont typeface="Arial" panose="020B0604020202020204" pitchFamily="34" charset="0"/>
              <a:buChar char="•"/>
            </a:pPr>
            <a:r>
              <a:rPr lang="en-US" sz="2000" b="1" dirty="0">
                <a:solidFill>
                  <a:srgbClr val="07305D"/>
                </a:solidFill>
              </a:rPr>
              <a:t>Students may pick the time &amp; date that is most convenient for them.</a:t>
            </a:r>
          </a:p>
          <a:p>
            <a:pPr marL="800100" indent="-342900">
              <a:buFont typeface="Arial" panose="020B0604020202020204" pitchFamily="34" charset="0"/>
              <a:buChar char="•"/>
            </a:pPr>
            <a:r>
              <a:rPr lang="en-US" sz="2000" b="1" dirty="0">
                <a:solidFill>
                  <a:srgbClr val="07305D"/>
                </a:solidFill>
              </a:rPr>
              <a:t>Students receive $5 worth of free printing (100 prints)</a:t>
            </a:r>
          </a:p>
          <a:p>
            <a:pPr marL="800100" indent="-342900">
              <a:buFont typeface="Arial" panose="020B0604020202020204" pitchFamily="34" charset="0"/>
              <a:buChar char="•"/>
            </a:pPr>
            <a:r>
              <a:rPr lang="en-US" sz="2000" b="1" dirty="0">
                <a:solidFill>
                  <a:srgbClr val="07305D"/>
                </a:solidFill>
              </a:rPr>
              <a:t>Each student is entered in a drawing for free textbooks for the spring semester.  The winner has their spring semester books paid for by the library. The student returns the books to the library at the end of the semester.  The library then enters those books in the catalog.</a:t>
            </a:r>
          </a:p>
        </p:txBody>
      </p:sp>
    </p:spTree>
    <p:extLst>
      <p:ext uri="{BB962C8B-B14F-4D97-AF65-F5344CB8AC3E}">
        <p14:creationId xmlns:p14="http://schemas.microsoft.com/office/powerpoint/2010/main" val="3286508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49334"/>
            <a:ext cx="7886700" cy="1325563"/>
          </a:xfrm>
        </p:spPr>
        <p:txBody>
          <a:bodyPr/>
          <a:lstStyle/>
          <a:p>
            <a:r>
              <a:rPr lang="en-US" dirty="0"/>
              <a:t>What it is…</a:t>
            </a:r>
          </a:p>
        </p:txBody>
      </p:sp>
      <p:sp>
        <p:nvSpPr>
          <p:cNvPr id="2" name="TextBox 1">
            <a:extLst>
              <a:ext uri="{FF2B5EF4-FFF2-40B4-BE49-F238E27FC236}">
                <a16:creationId xmlns:a16="http://schemas.microsoft.com/office/drawing/2014/main" id="{B5C631CE-A4A9-4DE6-A583-723A8BFD0086}"/>
              </a:ext>
            </a:extLst>
          </p:cNvPr>
          <p:cNvSpPr txBox="1"/>
          <p:nvPr/>
        </p:nvSpPr>
        <p:spPr>
          <a:xfrm>
            <a:off x="628650" y="1491449"/>
            <a:ext cx="7405641" cy="4832092"/>
          </a:xfrm>
          <a:prstGeom prst="rect">
            <a:avLst/>
          </a:prstGeom>
          <a:noFill/>
        </p:spPr>
        <p:txBody>
          <a:bodyPr wrap="square" rtlCol="0">
            <a:spAutoFit/>
          </a:bodyPr>
          <a:lstStyle/>
          <a:p>
            <a:r>
              <a:rPr lang="en-US" sz="2400" b="1" dirty="0">
                <a:solidFill>
                  <a:srgbClr val="07305D"/>
                </a:solidFill>
              </a:rPr>
              <a:t>The FYE Library Tour </a:t>
            </a:r>
          </a:p>
          <a:p>
            <a:endParaRPr lang="en-US" sz="2400" b="1" dirty="0">
              <a:solidFill>
                <a:srgbClr val="07305D"/>
              </a:solidFill>
            </a:endParaRPr>
          </a:p>
          <a:p>
            <a:pPr marL="800100" indent="-342900">
              <a:buFont typeface="Arial" panose="020B0604020202020204" pitchFamily="34" charset="0"/>
              <a:buChar char="•"/>
            </a:pPr>
            <a:r>
              <a:rPr lang="en-US" sz="2000" b="1" dirty="0">
                <a:solidFill>
                  <a:srgbClr val="07305D"/>
                </a:solidFill>
              </a:rPr>
              <a:t>The entire library staff is trained to give the tours (librarians, support staff, and graduate students)</a:t>
            </a:r>
          </a:p>
          <a:p>
            <a:pPr marL="800100" indent="-342900">
              <a:buFont typeface="Arial" panose="020B0604020202020204" pitchFamily="34" charset="0"/>
              <a:buChar char="•"/>
            </a:pPr>
            <a:r>
              <a:rPr lang="en-US" sz="2000" b="1" dirty="0">
                <a:solidFill>
                  <a:srgbClr val="07305D"/>
                </a:solidFill>
              </a:rPr>
              <a:t>Student assistants at the circulation desk are trained on the order of who to get for tours.</a:t>
            </a:r>
          </a:p>
          <a:p>
            <a:pPr marL="800100" indent="-342900">
              <a:buFont typeface="Arial" panose="020B0604020202020204" pitchFamily="34" charset="0"/>
              <a:buChar char="•"/>
            </a:pPr>
            <a:r>
              <a:rPr lang="en-US" sz="2000" b="1" dirty="0">
                <a:solidFill>
                  <a:srgbClr val="07305D"/>
                </a:solidFill>
              </a:rPr>
              <a:t>Tours last from 10-15 minutes.</a:t>
            </a:r>
          </a:p>
          <a:p>
            <a:pPr marL="800100" indent="-342900">
              <a:buFont typeface="Arial" panose="020B0604020202020204" pitchFamily="34" charset="0"/>
              <a:buChar char="•"/>
            </a:pPr>
            <a:r>
              <a:rPr lang="en-US" sz="2000" b="1" dirty="0">
                <a:solidFill>
                  <a:srgbClr val="07305D"/>
                </a:solidFill>
              </a:rPr>
              <a:t>Each tour consists of 14 major points of interest.</a:t>
            </a:r>
          </a:p>
          <a:p>
            <a:pPr marL="800100" indent="-342900">
              <a:buFont typeface="Arial" panose="020B0604020202020204" pitchFamily="34" charset="0"/>
              <a:buChar char="•"/>
            </a:pPr>
            <a:r>
              <a:rPr lang="en-US" sz="2000" b="1" dirty="0">
                <a:solidFill>
                  <a:srgbClr val="07305D"/>
                </a:solidFill>
              </a:rPr>
              <a:t>Each tour is highly individualized by the person giving the tour.   The major points must be covered, but the tour giver has a lot of freedom in presenting the material.</a:t>
            </a:r>
          </a:p>
          <a:p>
            <a:pPr marL="800100" indent="-342900">
              <a:buFont typeface="Arial" panose="020B0604020202020204" pitchFamily="34" charset="0"/>
              <a:buChar char="•"/>
            </a:pPr>
            <a:r>
              <a:rPr lang="en-US" sz="2000" b="1" dirty="0">
                <a:solidFill>
                  <a:srgbClr val="07305D"/>
                </a:solidFill>
              </a:rPr>
              <a:t>Each student is given a library brochure.</a:t>
            </a:r>
          </a:p>
          <a:p>
            <a:pPr marL="800100" indent="-342900">
              <a:buFont typeface="Arial" panose="020B0604020202020204" pitchFamily="34" charset="0"/>
              <a:buChar char="•"/>
            </a:pPr>
            <a:r>
              <a:rPr lang="en-US" sz="2000" b="1" dirty="0">
                <a:solidFill>
                  <a:srgbClr val="07305D"/>
                </a:solidFill>
              </a:rPr>
              <a:t>The last stop is always the Writing Center.</a:t>
            </a:r>
          </a:p>
          <a:p>
            <a:pPr marL="800100" indent="-342900">
              <a:buFont typeface="Arial" panose="020B0604020202020204" pitchFamily="34" charset="0"/>
              <a:buChar char="•"/>
            </a:pPr>
            <a:r>
              <a:rPr lang="en-US" sz="2000" b="1" dirty="0">
                <a:solidFill>
                  <a:srgbClr val="07305D"/>
                </a:solidFill>
              </a:rPr>
              <a:t>The Writing Center then has one of their students give a brief description of the center. They also have a brochure.</a:t>
            </a:r>
          </a:p>
        </p:txBody>
      </p:sp>
    </p:spTree>
    <p:extLst>
      <p:ext uri="{BB962C8B-B14F-4D97-AF65-F5344CB8AC3E}">
        <p14:creationId xmlns:p14="http://schemas.microsoft.com/office/powerpoint/2010/main" val="1585098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49334"/>
            <a:ext cx="7886700" cy="1325563"/>
          </a:xfrm>
        </p:spPr>
        <p:txBody>
          <a:bodyPr/>
          <a:lstStyle/>
          <a:p>
            <a:r>
              <a:rPr lang="en-US" dirty="0"/>
              <a:t>What it is…</a:t>
            </a:r>
          </a:p>
        </p:txBody>
      </p:sp>
      <p:sp>
        <p:nvSpPr>
          <p:cNvPr id="2" name="TextBox 1">
            <a:extLst>
              <a:ext uri="{FF2B5EF4-FFF2-40B4-BE49-F238E27FC236}">
                <a16:creationId xmlns:a16="http://schemas.microsoft.com/office/drawing/2014/main" id="{B5C631CE-A4A9-4DE6-A583-723A8BFD0086}"/>
              </a:ext>
            </a:extLst>
          </p:cNvPr>
          <p:cNvSpPr txBox="1"/>
          <p:nvPr/>
        </p:nvSpPr>
        <p:spPr>
          <a:xfrm>
            <a:off x="628650" y="1491449"/>
            <a:ext cx="7405641" cy="3600986"/>
          </a:xfrm>
          <a:prstGeom prst="rect">
            <a:avLst/>
          </a:prstGeom>
          <a:noFill/>
        </p:spPr>
        <p:txBody>
          <a:bodyPr wrap="square" rtlCol="0">
            <a:spAutoFit/>
          </a:bodyPr>
          <a:lstStyle/>
          <a:p>
            <a:r>
              <a:rPr lang="en-US" sz="2400" b="1" dirty="0">
                <a:solidFill>
                  <a:srgbClr val="07305D"/>
                </a:solidFill>
              </a:rPr>
              <a:t>The Completion Survey</a:t>
            </a:r>
          </a:p>
          <a:p>
            <a:endParaRPr lang="en-US" sz="2400" b="1" dirty="0">
              <a:solidFill>
                <a:srgbClr val="07305D"/>
              </a:solidFill>
            </a:endParaRPr>
          </a:p>
          <a:p>
            <a:pPr marL="800100" indent="-342900">
              <a:buFont typeface="Arial" panose="020B0604020202020204" pitchFamily="34" charset="0"/>
              <a:buChar char="•"/>
            </a:pPr>
            <a:r>
              <a:rPr lang="en-US" b="1" dirty="0">
                <a:solidFill>
                  <a:srgbClr val="07305D"/>
                </a:solidFill>
              </a:rPr>
              <a:t>In order to get credit for any Campus Involvement Activity the student must complete an online survey that discusses the event they attended.</a:t>
            </a:r>
          </a:p>
          <a:p>
            <a:pPr marL="800100" indent="-342900">
              <a:buFont typeface="Arial" panose="020B0604020202020204" pitchFamily="34" charset="0"/>
              <a:buChar char="•"/>
            </a:pPr>
            <a:r>
              <a:rPr lang="en-US" b="1" dirty="0">
                <a:solidFill>
                  <a:srgbClr val="07305D"/>
                </a:solidFill>
              </a:rPr>
              <a:t>The survey asks for basic student information.  It also asks the student why they selected the event, why it is important to attend this event, how they expect to use what they learned, what could make the topic better, and what is one question you have about the topic.</a:t>
            </a:r>
          </a:p>
          <a:p>
            <a:pPr marL="800100" indent="-342900">
              <a:buFont typeface="Arial" panose="020B0604020202020204" pitchFamily="34" charset="0"/>
              <a:buChar char="•"/>
            </a:pPr>
            <a:r>
              <a:rPr lang="en-US" b="1" dirty="0">
                <a:solidFill>
                  <a:srgbClr val="07305D"/>
                </a:solidFill>
              </a:rPr>
              <a:t>The library then collects all surveys and assesses the data.</a:t>
            </a:r>
          </a:p>
          <a:p>
            <a:pPr marL="800100" indent="-342900">
              <a:buFont typeface="Arial" panose="020B0604020202020204" pitchFamily="34" charset="0"/>
              <a:buChar char="•"/>
            </a:pPr>
            <a:r>
              <a:rPr lang="en-US" b="1" dirty="0">
                <a:solidFill>
                  <a:srgbClr val="07305D"/>
                </a:solidFill>
              </a:rPr>
              <a:t>The survey helps us to continually improve our tours.</a:t>
            </a:r>
          </a:p>
        </p:txBody>
      </p:sp>
    </p:spTree>
    <p:extLst>
      <p:ext uri="{BB962C8B-B14F-4D97-AF65-F5344CB8AC3E}">
        <p14:creationId xmlns:p14="http://schemas.microsoft.com/office/powerpoint/2010/main" val="1101304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it Does…</a:t>
            </a:r>
          </a:p>
        </p:txBody>
      </p:sp>
      <p:sp>
        <p:nvSpPr>
          <p:cNvPr id="3" name="Content Placeholder 4">
            <a:extLst>
              <a:ext uri="{FF2B5EF4-FFF2-40B4-BE49-F238E27FC236}">
                <a16:creationId xmlns:a16="http://schemas.microsoft.com/office/drawing/2014/main" id="{2A58DAA5-2480-4CC3-9A07-0DADCB37705E}"/>
              </a:ext>
            </a:extLst>
          </p:cNvPr>
          <p:cNvSpPr txBox="1">
            <a:spLocks/>
          </p:cNvSpPr>
          <p:nvPr/>
        </p:nvSpPr>
        <p:spPr>
          <a:xfrm>
            <a:off x="628650" y="1825625"/>
            <a:ext cx="7886700" cy="5019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0730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Fall 2018 results</a:t>
            </a:r>
          </a:p>
          <a:p>
            <a:pPr marL="0" indent="0">
              <a:buNone/>
            </a:pPr>
            <a:endParaRPr lang="en-US" dirty="0"/>
          </a:p>
        </p:txBody>
      </p:sp>
      <p:graphicFrame>
        <p:nvGraphicFramePr>
          <p:cNvPr id="4" name="Table 3">
            <a:extLst>
              <a:ext uri="{FF2B5EF4-FFF2-40B4-BE49-F238E27FC236}">
                <a16:creationId xmlns:a16="http://schemas.microsoft.com/office/drawing/2014/main" id="{23F9A9B2-B20C-4F02-96F4-00263EC5B3B9}"/>
              </a:ext>
            </a:extLst>
          </p:cNvPr>
          <p:cNvGraphicFramePr>
            <a:graphicFrameLocks noGrp="1"/>
          </p:cNvGraphicFramePr>
          <p:nvPr/>
        </p:nvGraphicFramePr>
        <p:xfrm>
          <a:off x="1413164" y="2464809"/>
          <a:ext cx="6096000" cy="14833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970264737"/>
                    </a:ext>
                  </a:extLst>
                </a:gridCol>
                <a:gridCol w="2032000">
                  <a:extLst>
                    <a:ext uri="{9D8B030D-6E8A-4147-A177-3AD203B41FA5}">
                      <a16:colId xmlns:a16="http://schemas.microsoft.com/office/drawing/2014/main" val="3622177985"/>
                    </a:ext>
                  </a:extLst>
                </a:gridCol>
                <a:gridCol w="2032000">
                  <a:extLst>
                    <a:ext uri="{9D8B030D-6E8A-4147-A177-3AD203B41FA5}">
                      <a16:colId xmlns:a16="http://schemas.microsoft.com/office/drawing/2014/main" val="2735105945"/>
                    </a:ext>
                  </a:extLst>
                </a:gridCol>
              </a:tblGrid>
              <a:tr h="370840">
                <a:tc>
                  <a:txBody>
                    <a:bodyPr/>
                    <a:lstStyle/>
                    <a:p>
                      <a:endParaRPr lang="en-US" dirty="0"/>
                    </a:p>
                  </a:txBody>
                  <a:tcPr/>
                </a:tc>
                <a:tc>
                  <a:txBody>
                    <a:bodyPr/>
                    <a:lstStyle/>
                    <a:p>
                      <a:r>
                        <a:rPr lang="en-US" dirty="0"/>
                        <a:t>Enrollment</a:t>
                      </a:r>
                    </a:p>
                  </a:txBody>
                  <a:tcPr/>
                </a:tc>
                <a:tc>
                  <a:txBody>
                    <a:bodyPr/>
                    <a:lstStyle/>
                    <a:p>
                      <a:r>
                        <a:rPr lang="en-US" dirty="0"/>
                        <a:t>Retention</a:t>
                      </a:r>
                    </a:p>
                  </a:txBody>
                  <a:tcPr/>
                </a:tc>
                <a:extLst>
                  <a:ext uri="{0D108BD9-81ED-4DB2-BD59-A6C34878D82A}">
                    <a16:rowId xmlns:a16="http://schemas.microsoft.com/office/drawing/2014/main" val="2623230996"/>
                  </a:ext>
                </a:extLst>
              </a:tr>
              <a:tr h="370840">
                <a:tc>
                  <a:txBody>
                    <a:bodyPr/>
                    <a:lstStyle/>
                    <a:p>
                      <a:r>
                        <a:rPr lang="en-US" dirty="0"/>
                        <a:t>All Freshmen</a:t>
                      </a:r>
                    </a:p>
                  </a:txBody>
                  <a:tcPr/>
                </a:tc>
                <a:tc>
                  <a:txBody>
                    <a:bodyPr/>
                    <a:lstStyle/>
                    <a:p>
                      <a:r>
                        <a:rPr lang="en-US" dirty="0"/>
                        <a:t>597</a:t>
                      </a:r>
                    </a:p>
                  </a:txBody>
                  <a:tcPr/>
                </a:tc>
                <a:tc>
                  <a:txBody>
                    <a:bodyPr/>
                    <a:lstStyle/>
                    <a:p>
                      <a:r>
                        <a:rPr lang="en-US" dirty="0"/>
                        <a:t>75%</a:t>
                      </a:r>
                    </a:p>
                  </a:txBody>
                  <a:tcPr/>
                </a:tc>
                <a:extLst>
                  <a:ext uri="{0D108BD9-81ED-4DB2-BD59-A6C34878D82A}">
                    <a16:rowId xmlns:a16="http://schemas.microsoft.com/office/drawing/2014/main" val="2489415191"/>
                  </a:ext>
                </a:extLst>
              </a:tr>
              <a:tr h="370840">
                <a:tc>
                  <a:txBody>
                    <a:bodyPr/>
                    <a:lstStyle/>
                    <a:p>
                      <a:r>
                        <a:rPr lang="en-US" dirty="0"/>
                        <a:t>All FYE Students</a:t>
                      </a:r>
                    </a:p>
                  </a:txBody>
                  <a:tcPr/>
                </a:tc>
                <a:tc>
                  <a:txBody>
                    <a:bodyPr/>
                    <a:lstStyle/>
                    <a:p>
                      <a:r>
                        <a:rPr lang="en-US" dirty="0"/>
                        <a:t>522</a:t>
                      </a:r>
                    </a:p>
                  </a:txBody>
                  <a:tcPr/>
                </a:tc>
                <a:tc>
                  <a:txBody>
                    <a:bodyPr/>
                    <a:lstStyle/>
                    <a:p>
                      <a:r>
                        <a:rPr lang="en-US" dirty="0"/>
                        <a:t>77%</a:t>
                      </a:r>
                    </a:p>
                  </a:txBody>
                  <a:tcPr/>
                </a:tc>
                <a:extLst>
                  <a:ext uri="{0D108BD9-81ED-4DB2-BD59-A6C34878D82A}">
                    <a16:rowId xmlns:a16="http://schemas.microsoft.com/office/drawing/2014/main" val="2868239406"/>
                  </a:ext>
                </a:extLst>
              </a:tr>
              <a:tr h="370840">
                <a:tc>
                  <a:txBody>
                    <a:bodyPr/>
                    <a:lstStyle/>
                    <a:p>
                      <a:r>
                        <a:rPr lang="en-US" dirty="0"/>
                        <a:t>Library Participants</a:t>
                      </a:r>
                    </a:p>
                  </a:txBody>
                  <a:tcPr/>
                </a:tc>
                <a:tc>
                  <a:txBody>
                    <a:bodyPr/>
                    <a:lstStyle/>
                    <a:p>
                      <a:r>
                        <a:rPr lang="en-US" dirty="0"/>
                        <a:t>296</a:t>
                      </a:r>
                    </a:p>
                  </a:txBody>
                  <a:tcPr/>
                </a:tc>
                <a:tc>
                  <a:txBody>
                    <a:bodyPr/>
                    <a:lstStyle/>
                    <a:p>
                      <a:r>
                        <a:rPr lang="en-US" dirty="0"/>
                        <a:t>84%</a:t>
                      </a:r>
                    </a:p>
                  </a:txBody>
                  <a:tcPr/>
                </a:tc>
                <a:extLst>
                  <a:ext uri="{0D108BD9-81ED-4DB2-BD59-A6C34878D82A}">
                    <a16:rowId xmlns:a16="http://schemas.microsoft.com/office/drawing/2014/main" val="651562140"/>
                  </a:ext>
                </a:extLst>
              </a:tr>
            </a:tbl>
          </a:graphicData>
        </a:graphic>
      </p:graphicFrame>
      <p:sp>
        <p:nvSpPr>
          <p:cNvPr id="5" name="TextBox 4">
            <a:extLst>
              <a:ext uri="{FF2B5EF4-FFF2-40B4-BE49-F238E27FC236}">
                <a16:creationId xmlns:a16="http://schemas.microsoft.com/office/drawing/2014/main" id="{AE593AB6-6CFE-49F1-A0BE-BE0A5FAF1332}"/>
              </a:ext>
            </a:extLst>
          </p:cNvPr>
          <p:cNvSpPr txBox="1"/>
          <p:nvPr/>
        </p:nvSpPr>
        <p:spPr>
          <a:xfrm>
            <a:off x="1413164" y="4267200"/>
            <a:ext cx="60960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Participation rate = 57%</a:t>
            </a:r>
          </a:p>
          <a:p>
            <a:pPr marL="285750" indent="-285750">
              <a:buFont typeface="Arial" panose="020B0604020202020204" pitchFamily="34" charset="0"/>
              <a:buChar char="•"/>
            </a:pPr>
            <a:r>
              <a:rPr lang="en-US" dirty="0"/>
              <a:t>249 of the 296 participating students enrolled for spring classes</a:t>
            </a:r>
          </a:p>
          <a:p>
            <a:pPr marL="285750" indent="-285750">
              <a:buFont typeface="Arial" panose="020B0604020202020204" pitchFamily="34" charset="0"/>
              <a:buChar char="•"/>
            </a:pPr>
            <a:r>
              <a:rPr lang="en-US" dirty="0"/>
              <a:t>Using a Chi Squared test (at .01, .05 and .10 levels) revealed there was a statistically significant difference in enrollment</a:t>
            </a:r>
          </a:p>
        </p:txBody>
      </p:sp>
    </p:spTree>
    <p:extLst>
      <p:ext uri="{BB962C8B-B14F-4D97-AF65-F5344CB8AC3E}">
        <p14:creationId xmlns:p14="http://schemas.microsoft.com/office/powerpoint/2010/main" val="109081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it Does…</a:t>
            </a:r>
          </a:p>
        </p:txBody>
      </p:sp>
      <p:sp>
        <p:nvSpPr>
          <p:cNvPr id="3" name="Content Placeholder 4">
            <a:extLst>
              <a:ext uri="{FF2B5EF4-FFF2-40B4-BE49-F238E27FC236}">
                <a16:creationId xmlns:a16="http://schemas.microsoft.com/office/drawing/2014/main" id="{2A58DAA5-2480-4CC3-9A07-0DADCB37705E}"/>
              </a:ext>
            </a:extLst>
          </p:cNvPr>
          <p:cNvSpPr txBox="1">
            <a:spLocks/>
          </p:cNvSpPr>
          <p:nvPr/>
        </p:nvSpPr>
        <p:spPr>
          <a:xfrm>
            <a:off x="628650" y="1825625"/>
            <a:ext cx="7886700" cy="5019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0730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Chi Square formula</a:t>
            </a:r>
          </a:p>
          <a:p>
            <a:pPr marL="0" indent="0">
              <a:buNone/>
            </a:pPr>
            <a:endParaRPr lang="en-US" dirty="0"/>
          </a:p>
        </p:txBody>
      </p:sp>
      <p:pic>
        <p:nvPicPr>
          <p:cNvPr id="6" name="Picture 5">
            <a:extLst>
              <a:ext uri="{FF2B5EF4-FFF2-40B4-BE49-F238E27FC236}">
                <a16:creationId xmlns:a16="http://schemas.microsoft.com/office/drawing/2014/main" id="{01C55088-3050-46CC-BBC3-C52146843E8C}"/>
              </a:ext>
            </a:extLst>
          </p:cNvPr>
          <p:cNvPicPr>
            <a:picLocks noChangeAspect="1"/>
          </p:cNvPicPr>
          <p:nvPr/>
        </p:nvPicPr>
        <p:blipFill>
          <a:blip r:embed="rId2"/>
          <a:stretch>
            <a:fillRect/>
          </a:stretch>
        </p:blipFill>
        <p:spPr>
          <a:xfrm>
            <a:off x="2828925" y="2671762"/>
            <a:ext cx="3486150" cy="1514475"/>
          </a:xfrm>
          <a:prstGeom prst="rect">
            <a:avLst/>
          </a:prstGeom>
        </p:spPr>
      </p:pic>
    </p:spTree>
    <p:extLst>
      <p:ext uri="{BB962C8B-B14F-4D97-AF65-F5344CB8AC3E}">
        <p14:creationId xmlns:p14="http://schemas.microsoft.com/office/powerpoint/2010/main" val="3560503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it Does…</a:t>
            </a:r>
          </a:p>
        </p:txBody>
      </p:sp>
      <p:graphicFrame>
        <p:nvGraphicFramePr>
          <p:cNvPr id="6" name="Chart 5">
            <a:extLst>
              <a:ext uri="{FF2B5EF4-FFF2-40B4-BE49-F238E27FC236}">
                <a16:creationId xmlns:a16="http://schemas.microsoft.com/office/drawing/2014/main" id="{D93C4E67-43E6-4E4E-ABBD-74D08620CE75}"/>
              </a:ext>
            </a:extLst>
          </p:cNvPr>
          <p:cNvGraphicFramePr>
            <a:graphicFrameLocks/>
          </p:cNvGraphicFramePr>
          <p:nvPr>
            <p:extLst>
              <p:ext uri="{D42A27DB-BD31-4B8C-83A1-F6EECF244321}">
                <p14:modId xmlns:p14="http://schemas.microsoft.com/office/powerpoint/2010/main" val="464532591"/>
              </p:ext>
            </p:extLst>
          </p:nvPr>
        </p:nvGraphicFramePr>
        <p:xfrm>
          <a:off x="1470890" y="1690689"/>
          <a:ext cx="6202219" cy="34137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86334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it Does…</a:t>
            </a:r>
          </a:p>
        </p:txBody>
      </p:sp>
      <p:graphicFrame>
        <p:nvGraphicFramePr>
          <p:cNvPr id="4" name="Chart 3">
            <a:extLst>
              <a:ext uri="{FF2B5EF4-FFF2-40B4-BE49-F238E27FC236}">
                <a16:creationId xmlns:a16="http://schemas.microsoft.com/office/drawing/2014/main" id="{3EF88165-EE19-4DEC-A63C-F9BD36DD66A3}"/>
              </a:ext>
            </a:extLst>
          </p:cNvPr>
          <p:cNvGraphicFramePr>
            <a:graphicFrameLocks/>
          </p:cNvGraphicFramePr>
          <p:nvPr>
            <p:extLst>
              <p:ext uri="{D42A27DB-BD31-4B8C-83A1-F6EECF244321}">
                <p14:modId xmlns:p14="http://schemas.microsoft.com/office/powerpoint/2010/main" val="1655410819"/>
              </p:ext>
            </p:extLst>
          </p:nvPr>
        </p:nvGraphicFramePr>
        <p:xfrm>
          <a:off x="1646382" y="1783053"/>
          <a:ext cx="5851236" cy="35255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73551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it Does…</a:t>
            </a:r>
          </a:p>
        </p:txBody>
      </p:sp>
      <p:sp>
        <p:nvSpPr>
          <p:cNvPr id="5" name="Content Placeholder 4">
            <a:extLst>
              <a:ext uri="{FF2B5EF4-FFF2-40B4-BE49-F238E27FC236}">
                <a16:creationId xmlns:a16="http://schemas.microsoft.com/office/drawing/2014/main" id="{20196C26-F4AF-4D9A-BF3F-6A57A29489F1}"/>
              </a:ext>
            </a:extLst>
          </p:cNvPr>
          <p:cNvSpPr txBox="1">
            <a:spLocks/>
          </p:cNvSpPr>
          <p:nvPr/>
        </p:nvSpPr>
        <p:spPr>
          <a:xfrm>
            <a:off x="628650" y="1603952"/>
            <a:ext cx="7886700" cy="35222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0730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Participant Survey Results</a:t>
            </a:r>
            <a:br>
              <a:rPr lang="en-US" dirty="0"/>
            </a:br>
            <a:endParaRPr lang="en-US" dirty="0"/>
          </a:p>
          <a:p>
            <a:pPr lvl="1">
              <a:spcAft>
                <a:spcPts val="600"/>
              </a:spcAft>
            </a:pPr>
            <a:r>
              <a:rPr lang="en-US" dirty="0"/>
              <a:t>49% rated it as “Excellent”</a:t>
            </a:r>
          </a:p>
          <a:p>
            <a:pPr lvl="1">
              <a:spcAft>
                <a:spcPts val="600"/>
              </a:spcAft>
            </a:pPr>
            <a:r>
              <a:rPr lang="en-US" dirty="0"/>
              <a:t>33% rated it as “Very Good” (82% = Excellent or Very Good)</a:t>
            </a:r>
          </a:p>
          <a:p>
            <a:pPr lvl="1">
              <a:spcAft>
                <a:spcPts val="600"/>
              </a:spcAft>
            </a:pPr>
            <a:r>
              <a:rPr lang="en-US" dirty="0"/>
              <a:t>Only 3 students rated it as “Fair” (no one rated it as “Poor”)</a:t>
            </a:r>
          </a:p>
          <a:p>
            <a:pPr lvl="1">
              <a:spcAft>
                <a:spcPts val="600"/>
              </a:spcAft>
            </a:pPr>
            <a:r>
              <a:rPr lang="en-US" dirty="0"/>
              <a:t>99% believed the length was “About Right”</a:t>
            </a:r>
          </a:p>
          <a:p>
            <a:pPr lvl="1">
              <a:spcAft>
                <a:spcPts val="600"/>
              </a:spcAft>
            </a:pPr>
            <a:r>
              <a:rPr lang="en-US" dirty="0"/>
              <a:t>2 students believed it was “Too Short”</a:t>
            </a:r>
          </a:p>
          <a:p>
            <a:pPr lvl="1">
              <a:spcAft>
                <a:spcPts val="600"/>
              </a:spcAft>
            </a:pPr>
            <a:r>
              <a:rPr lang="en-US" dirty="0"/>
              <a:t>No one answered that it was “Too Long”</a:t>
            </a:r>
          </a:p>
          <a:p>
            <a:pPr lvl="1"/>
            <a:endParaRPr lang="en-US" dirty="0"/>
          </a:p>
        </p:txBody>
      </p:sp>
    </p:spTree>
    <p:extLst>
      <p:ext uri="{BB962C8B-B14F-4D97-AF65-F5344CB8AC3E}">
        <p14:creationId xmlns:p14="http://schemas.microsoft.com/office/powerpoint/2010/main" val="3048379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it Does…</a:t>
            </a:r>
          </a:p>
        </p:txBody>
      </p:sp>
      <p:sp>
        <p:nvSpPr>
          <p:cNvPr id="5" name="Content Placeholder 4">
            <a:extLst>
              <a:ext uri="{FF2B5EF4-FFF2-40B4-BE49-F238E27FC236}">
                <a16:creationId xmlns:a16="http://schemas.microsoft.com/office/drawing/2014/main" id="{20196C26-F4AF-4D9A-BF3F-6A57A29489F1}"/>
              </a:ext>
            </a:extLst>
          </p:cNvPr>
          <p:cNvSpPr txBox="1">
            <a:spLocks/>
          </p:cNvSpPr>
          <p:nvPr/>
        </p:nvSpPr>
        <p:spPr>
          <a:xfrm>
            <a:off x="628650" y="1603952"/>
            <a:ext cx="7886700" cy="35222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0730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Participant Survey Results</a:t>
            </a:r>
            <a:br>
              <a:rPr lang="en-US" dirty="0"/>
            </a:br>
            <a:endParaRPr lang="en-US" dirty="0"/>
          </a:p>
          <a:p>
            <a:pPr marL="457200" lvl="1" indent="0">
              <a:buNone/>
            </a:pPr>
            <a:r>
              <a:rPr lang="en-US" dirty="0"/>
              <a:t>“How do you plan to use what you learned”</a:t>
            </a:r>
          </a:p>
          <a:p>
            <a:pPr marL="914400" lvl="2" indent="0">
              <a:buNone/>
            </a:pPr>
            <a:r>
              <a:rPr lang="en-US" dirty="0"/>
              <a:t>1/3 answered “Writing Center”</a:t>
            </a:r>
          </a:p>
          <a:p>
            <a:pPr marL="914400" lvl="2" indent="0">
              <a:buNone/>
            </a:pPr>
            <a:endParaRPr lang="en-US" dirty="0"/>
          </a:p>
          <a:p>
            <a:pPr marL="457200" lvl="1" indent="0">
              <a:buNone/>
            </a:pPr>
            <a:r>
              <a:rPr lang="en-US" dirty="0"/>
              <a:t>When asked how the tour could be improved</a:t>
            </a:r>
          </a:p>
          <a:p>
            <a:pPr marL="914400" lvl="2" indent="0">
              <a:buNone/>
            </a:pPr>
            <a:r>
              <a:rPr lang="en-US" dirty="0"/>
              <a:t>63% indicated that it needed no improvement</a:t>
            </a:r>
          </a:p>
          <a:p>
            <a:pPr marL="914400" lvl="2" indent="0">
              <a:buNone/>
            </a:pPr>
            <a:endParaRPr lang="en-US" dirty="0"/>
          </a:p>
          <a:p>
            <a:pPr marL="914400" lvl="2" indent="0">
              <a:buNone/>
            </a:pPr>
            <a:r>
              <a:rPr lang="en-US" dirty="0"/>
              <a:t>“To make this topic better I think they could make the time a little bit longer to be able to go into more detail about everything the library has to offer students.”</a:t>
            </a:r>
          </a:p>
        </p:txBody>
      </p:sp>
    </p:spTree>
    <p:extLst>
      <p:ext uri="{BB962C8B-B14F-4D97-AF65-F5344CB8AC3E}">
        <p14:creationId xmlns:p14="http://schemas.microsoft.com/office/powerpoint/2010/main" val="29484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it Does…</a:t>
            </a:r>
          </a:p>
        </p:txBody>
      </p:sp>
      <p:sp>
        <p:nvSpPr>
          <p:cNvPr id="5" name="Content Placeholder 4">
            <a:extLst>
              <a:ext uri="{FF2B5EF4-FFF2-40B4-BE49-F238E27FC236}">
                <a16:creationId xmlns:a16="http://schemas.microsoft.com/office/drawing/2014/main" id="{20196C26-F4AF-4D9A-BF3F-6A57A29489F1}"/>
              </a:ext>
            </a:extLst>
          </p:cNvPr>
          <p:cNvSpPr txBox="1">
            <a:spLocks/>
          </p:cNvSpPr>
          <p:nvPr/>
        </p:nvSpPr>
        <p:spPr>
          <a:xfrm>
            <a:off x="628650" y="1603952"/>
            <a:ext cx="7886700" cy="4076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0730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Participant Survey Results</a:t>
            </a:r>
            <a:br>
              <a:rPr lang="en-US" dirty="0"/>
            </a:br>
            <a:endParaRPr lang="en-US" dirty="0"/>
          </a:p>
          <a:p>
            <a:pPr marL="457200" lvl="1" indent="0">
              <a:spcAft>
                <a:spcPts val="600"/>
              </a:spcAft>
              <a:buNone/>
            </a:pPr>
            <a:r>
              <a:rPr lang="en-US" dirty="0"/>
              <a:t>Positive comments</a:t>
            </a:r>
          </a:p>
          <a:p>
            <a:pPr marL="914400" lvl="2" indent="0">
              <a:spcAft>
                <a:spcPts val="600"/>
              </a:spcAft>
              <a:buNone/>
            </a:pPr>
            <a:r>
              <a:rPr lang="en-US" dirty="0"/>
              <a:t>“I think this topic was perfect”</a:t>
            </a:r>
          </a:p>
          <a:p>
            <a:pPr marL="914400" lvl="2" indent="0">
              <a:spcAft>
                <a:spcPts val="600"/>
              </a:spcAft>
              <a:buNone/>
            </a:pPr>
            <a:r>
              <a:rPr lang="en-US" dirty="0"/>
              <a:t>“Why don’t you make it a mandatory event so everyone knows where and what to do here?”</a:t>
            </a:r>
          </a:p>
          <a:p>
            <a:pPr marL="914400" lvl="2" indent="0">
              <a:buNone/>
            </a:pPr>
            <a:endParaRPr lang="en-US" dirty="0"/>
          </a:p>
          <a:p>
            <a:pPr marL="457200" lvl="1" indent="0">
              <a:spcAft>
                <a:spcPts val="600"/>
              </a:spcAft>
              <a:buNone/>
            </a:pPr>
            <a:r>
              <a:rPr lang="en-US" dirty="0"/>
              <a:t>Not so positive comments</a:t>
            </a:r>
          </a:p>
          <a:p>
            <a:pPr marL="914400" lvl="2" indent="0">
              <a:spcAft>
                <a:spcPts val="600"/>
              </a:spcAft>
              <a:buNone/>
            </a:pPr>
            <a:r>
              <a:rPr lang="en-US" dirty="0"/>
              <a:t>“Why do we have to do this? I think it’s actually really pointless.” (It should be clear that this is optional)</a:t>
            </a:r>
          </a:p>
          <a:p>
            <a:pPr marL="914400" lvl="2" indent="0">
              <a:spcAft>
                <a:spcPts val="600"/>
              </a:spcAft>
              <a:buNone/>
            </a:pPr>
            <a:r>
              <a:rPr lang="en-US" dirty="0"/>
              <a:t>“There wasn’t really a whole lot that went on here. It was like a 5 minute tour.”</a:t>
            </a:r>
          </a:p>
        </p:txBody>
      </p:sp>
    </p:spTree>
    <p:extLst>
      <p:ext uri="{BB962C8B-B14F-4D97-AF65-F5344CB8AC3E}">
        <p14:creationId xmlns:p14="http://schemas.microsoft.com/office/powerpoint/2010/main" val="2800861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Why we Did it…</a:t>
            </a:r>
          </a:p>
        </p:txBody>
      </p:sp>
      <p:sp>
        <p:nvSpPr>
          <p:cNvPr id="5" name="Content Placeholder 4"/>
          <p:cNvSpPr>
            <a:spLocks noGrp="1"/>
          </p:cNvSpPr>
          <p:nvPr>
            <p:ph idx="1"/>
          </p:nvPr>
        </p:nvSpPr>
        <p:spPr/>
        <p:txBody>
          <a:bodyPr/>
          <a:lstStyle/>
          <a:p>
            <a:r>
              <a:rPr lang="en-US" dirty="0"/>
              <a:t>Campus administration challenged individual units to develop specific retention initiatives</a:t>
            </a:r>
          </a:p>
          <a:p>
            <a:r>
              <a:rPr lang="en-US" dirty="0"/>
              <a:t>Library staff discussed:</a:t>
            </a:r>
          </a:p>
          <a:p>
            <a:pPr lvl="1"/>
            <a:r>
              <a:rPr lang="en-US" dirty="0"/>
              <a:t>Retention = freshmen enrollment from fall to spring</a:t>
            </a:r>
          </a:p>
          <a:p>
            <a:pPr lvl="1"/>
            <a:r>
              <a:rPr lang="en-US" dirty="0"/>
              <a:t>Library deeply invested in FYE: Destination Kent State</a:t>
            </a:r>
          </a:p>
          <a:p>
            <a:pPr lvl="2"/>
            <a:r>
              <a:rPr lang="en-US" dirty="0"/>
              <a:t>About 500-600 students enroll each fall (@90% of all freshmen)</a:t>
            </a:r>
          </a:p>
          <a:p>
            <a:pPr lvl="2"/>
            <a:r>
              <a:rPr lang="en-US" dirty="0"/>
              <a:t>Sections get a session on orientation to the library</a:t>
            </a:r>
          </a:p>
          <a:p>
            <a:pPr lvl="2"/>
            <a:r>
              <a:rPr lang="en-US" dirty="0"/>
              <a:t>As well as a session (in their classroom) for Plagiarism</a:t>
            </a:r>
          </a:p>
          <a:p>
            <a:pPr lvl="1"/>
            <a:r>
              <a:rPr lang="en-US" dirty="0"/>
              <a:t>Since we already engage in a class setting, wanted this to be an individual (one-on-one) experience</a:t>
            </a:r>
          </a:p>
          <a:p>
            <a:pPr lvl="1"/>
            <a:r>
              <a:rPr lang="en-US" dirty="0"/>
              <a:t>Need to incorporate incentives</a:t>
            </a:r>
          </a:p>
          <a:p>
            <a:pPr lvl="1"/>
            <a:r>
              <a:rPr lang="en-US" dirty="0"/>
              <a:t>Outcome based—specific measurement of results</a:t>
            </a:r>
          </a:p>
        </p:txBody>
      </p:sp>
    </p:spTree>
    <p:extLst>
      <p:ext uri="{BB962C8B-B14F-4D97-AF65-F5344CB8AC3E}">
        <p14:creationId xmlns:p14="http://schemas.microsoft.com/office/powerpoint/2010/main" val="2082953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6"/>
            <a:ext cx="7886700" cy="1325563"/>
          </a:xfrm>
        </p:spPr>
        <p:txBody>
          <a:bodyPr/>
          <a:lstStyle/>
          <a:p>
            <a:r>
              <a:rPr lang="en-US" dirty="0"/>
              <a:t>What it Does…</a:t>
            </a:r>
          </a:p>
        </p:txBody>
      </p:sp>
      <p:sp>
        <p:nvSpPr>
          <p:cNvPr id="5" name="Content Placeholder 4">
            <a:extLst>
              <a:ext uri="{FF2B5EF4-FFF2-40B4-BE49-F238E27FC236}">
                <a16:creationId xmlns:a16="http://schemas.microsoft.com/office/drawing/2014/main" id="{20196C26-F4AF-4D9A-BF3F-6A57A29489F1}"/>
              </a:ext>
            </a:extLst>
          </p:cNvPr>
          <p:cNvSpPr txBox="1">
            <a:spLocks/>
          </p:cNvSpPr>
          <p:nvPr/>
        </p:nvSpPr>
        <p:spPr>
          <a:xfrm>
            <a:off x="628650" y="1567007"/>
            <a:ext cx="7951932" cy="557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0730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Cost for the initiatives</a:t>
            </a:r>
          </a:p>
        </p:txBody>
      </p:sp>
      <p:graphicFrame>
        <p:nvGraphicFramePr>
          <p:cNvPr id="2" name="Table 1">
            <a:extLst>
              <a:ext uri="{FF2B5EF4-FFF2-40B4-BE49-F238E27FC236}">
                <a16:creationId xmlns:a16="http://schemas.microsoft.com/office/drawing/2014/main" id="{95DB94C0-4BA0-4984-8305-96527D5F418F}"/>
              </a:ext>
            </a:extLst>
          </p:cNvPr>
          <p:cNvGraphicFramePr>
            <a:graphicFrameLocks noGrp="1"/>
          </p:cNvGraphicFramePr>
          <p:nvPr/>
        </p:nvGraphicFramePr>
        <p:xfrm>
          <a:off x="1450107" y="2552700"/>
          <a:ext cx="6410038" cy="175260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646791586"/>
                    </a:ext>
                  </a:extLst>
                </a:gridCol>
                <a:gridCol w="1016000">
                  <a:extLst>
                    <a:ext uri="{9D8B030D-6E8A-4147-A177-3AD203B41FA5}">
                      <a16:colId xmlns:a16="http://schemas.microsoft.com/office/drawing/2014/main" val="799947129"/>
                    </a:ext>
                  </a:extLst>
                </a:gridCol>
                <a:gridCol w="1016000">
                  <a:extLst>
                    <a:ext uri="{9D8B030D-6E8A-4147-A177-3AD203B41FA5}">
                      <a16:colId xmlns:a16="http://schemas.microsoft.com/office/drawing/2014/main" val="1848132462"/>
                    </a:ext>
                  </a:extLst>
                </a:gridCol>
                <a:gridCol w="1209966">
                  <a:extLst>
                    <a:ext uri="{9D8B030D-6E8A-4147-A177-3AD203B41FA5}">
                      <a16:colId xmlns:a16="http://schemas.microsoft.com/office/drawing/2014/main" val="805411066"/>
                    </a:ext>
                  </a:extLst>
                </a:gridCol>
                <a:gridCol w="951345">
                  <a:extLst>
                    <a:ext uri="{9D8B030D-6E8A-4147-A177-3AD203B41FA5}">
                      <a16:colId xmlns:a16="http://schemas.microsoft.com/office/drawing/2014/main" val="3887538719"/>
                    </a:ext>
                  </a:extLst>
                </a:gridCol>
                <a:gridCol w="1200727">
                  <a:extLst>
                    <a:ext uri="{9D8B030D-6E8A-4147-A177-3AD203B41FA5}">
                      <a16:colId xmlns:a16="http://schemas.microsoft.com/office/drawing/2014/main" val="947186158"/>
                    </a:ext>
                  </a:extLst>
                </a:gridCol>
              </a:tblGrid>
              <a:tr h="370840">
                <a:tc>
                  <a:txBody>
                    <a:bodyPr/>
                    <a:lstStyle/>
                    <a:p>
                      <a:endParaRPr lang="en-US" dirty="0"/>
                    </a:p>
                  </a:txBody>
                  <a:tcPr/>
                </a:tc>
                <a:tc>
                  <a:txBody>
                    <a:bodyPr/>
                    <a:lstStyle/>
                    <a:p>
                      <a:r>
                        <a:rPr lang="en-US" dirty="0"/>
                        <a:t>Printing Credited</a:t>
                      </a:r>
                    </a:p>
                  </a:txBody>
                  <a:tcPr/>
                </a:tc>
                <a:tc>
                  <a:txBody>
                    <a:bodyPr/>
                    <a:lstStyle/>
                    <a:p>
                      <a:r>
                        <a:rPr lang="en-US" dirty="0"/>
                        <a:t>Printing Used</a:t>
                      </a:r>
                    </a:p>
                  </a:txBody>
                  <a:tcPr/>
                </a:tc>
                <a:tc>
                  <a:txBody>
                    <a:bodyPr/>
                    <a:lstStyle/>
                    <a:p>
                      <a:r>
                        <a:rPr lang="en-US" dirty="0"/>
                        <a:t>Potential Cost</a:t>
                      </a:r>
                    </a:p>
                  </a:txBody>
                  <a:tcPr/>
                </a:tc>
                <a:tc>
                  <a:txBody>
                    <a:bodyPr/>
                    <a:lstStyle/>
                    <a:p>
                      <a:r>
                        <a:rPr lang="en-US" dirty="0"/>
                        <a:t>Actual Cost</a:t>
                      </a:r>
                    </a:p>
                  </a:txBody>
                  <a:tcPr/>
                </a:tc>
                <a:tc>
                  <a:txBody>
                    <a:bodyPr/>
                    <a:lstStyle/>
                    <a:p>
                      <a:r>
                        <a:rPr lang="en-US" dirty="0"/>
                        <a:t>Textbooks</a:t>
                      </a:r>
                    </a:p>
                  </a:txBody>
                  <a:tcPr/>
                </a:tc>
                <a:extLst>
                  <a:ext uri="{0D108BD9-81ED-4DB2-BD59-A6C34878D82A}">
                    <a16:rowId xmlns:a16="http://schemas.microsoft.com/office/drawing/2014/main" val="971664440"/>
                  </a:ext>
                </a:extLst>
              </a:tr>
              <a:tr h="370840">
                <a:tc>
                  <a:txBody>
                    <a:bodyPr/>
                    <a:lstStyle/>
                    <a:p>
                      <a:r>
                        <a:rPr lang="en-US" dirty="0"/>
                        <a:t>2017</a:t>
                      </a:r>
                    </a:p>
                  </a:txBody>
                  <a:tcPr/>
                </a:tc>
                <a:tc>
                  <a:txBody>
                    <a:bodyPr/>
                    <a:lstStyle/>
                    <a:p>
                      <a:pPr algn="r"/>
                      <a:r>
                        <a:rPr lang="en-US" dirty="0"/>
                        <a:t>5700</a:t>
                      </a:r>
                    </a:p>
                  </a:txBody>
                  <a:tcPr/>
                </a:tc>
                <a:tc>
                  <a:txBody>
                    <a:bodyPr/>
                    <a:lstStyle/>
                    <a:p>
                      <a:pPr algn="r"/>
                      <a:r>
                        <a:rPr lang="en-US" dirty="0"/>
                        <a:t>504</a:t>
                      </a:r>
                    </a:p>
                  </a:txBody>
                  <a:tcPr/>
                </a:tc>
                <a:tc>
                  <a:txBody>
                    <a:bodyPr/>
                    <a:lstStyle/>
                    <a:p>
                      <a:pPr algn="r"/>
                      <a:r>
                        <a:rPr lang="en-US" dirty="0"/>
                        <a:t>$285.00</a:t>
                      </a:r>
                    </a:p>
                  </a:txBody>
                  <a:tcPr/>
                </a:tc>
                <a:tc>
                  <a:txBody>
                    <a:bodyPr/>
                    <a:lstStyle/>
                    <a:p>
                      <a:pPr algn="r"/>
                      <a:r>
                        <a:rPr lang="en-US" dirty="0"/>
                        <a:t>$25.20</a:t>
                      </a:r>
                    </a:p>
                  </a:txBody>
                  <a:tcPr/>
                </a:tc>
                <a:tc>
                  <a:txBody>
                    <a:bodyPr/>
                    <a:lstStyle/>
                    <a:p>
                      <a:pPr algn="r"/>
                      <a:r>
                        <a:rPr lang="en-US" dirty="0"/>
                        <a:t>$548.30</a:t>
                      </a:r>
                    </a:p>
                  </a:txBody>
                  <a:tcPr/>
                </a:tc>
                <a:extLst>
                  <a:ext uri="{0D108BD9-81ED-4DB2-BD59-A6C34878D82A}">
                    <a16:rowId xmlns:a16="http://schemas.microsoft.com/office/drawing/2014/main" val="3406264826"/>
                  </a:ext>
                </a:extLst>
              </a:tr>
              <a:tr h="370840">
                <a:tc>
                  <a:txBody>
                    <a:bodyPr/>
                    <a:lstStyle/>
                    <a:p>
                      <a:r>
                        <a:rPr lang="en-US" dirty="0"/>
                        <a:t>2018</a:t>
                      </a:r>
                    </a:p>
                  </a:txBody>
                  <a:tcPr/>
                </a:tc>
                <a:tc>
                  <a:txBody>
                    <a:bodyPr/>
                    <a:lstStyle/>
                    <a:p>
                      <a:pPr algn="r"/>
                      <a:r>
                        <a:rPr lang="en-US" dirty="0"/>
                        <a:t>33500</a:t>
                      </a:r>
                    </a:p>
                  </a:txBody>
                  <a:tcPr/>
                </a:tc>
                <a:tc>
                  <a:txBody>
                    <a:bodyPr/>
                    <a:lstStyle/>
                    <a:p>
                      <a:pPr algn="r"/>
                      <a:r>
                        <a:rPr lang="en-US" dirty="0"/>
                        <a:t>3967</a:t>
                      </a:r>
                    </a:p>
                  </a:txBody>
                  <a:tcPr/>
                </a:tc>
                <a:tc>
                  <a:txBody>
                    <a:bodyPr/>
                    <a:lstStyle/>
                    <a:p>
                      <a:pPr algn="r"/>
                      <a:r>
                        <a:rPr lang="en-US" dirty="0"/>
                        <a:t>$1,675.00</a:t>
                      </a:r>
                    </a:p>
                  </a:txBody>
                  <a:tcPr/>
                </a:tc>
                <a:tc>
                  <a:txBody>
                    <a:bodyPr/>
                    <a:lstStyle/>
                    <a:p>
                      <a:pPr algn="r"/>
                      <a:r>
                        <a:rPr lang="en-US" dirty="0"/>
                        <a:t>$198.35</a:t>
                      </a:r>
                    </a:p>
                  </a:txBody>
                  <a:tcPr/>
                </a:tc>
                <a:tc>
                  <a:txBody>
                    <a:bodyPr/>
                    <a:lstStyle/>
                    <a:p>
                      <a:pPr algn="r"/>
                      <a:r>
                        <a:rPr lang="en-US" dirty="0"/>
                        <a:t>$501.28</a:t>
                      </a:r>
                    </a:p>
                  </a:txBody>
                  <a:tcPr/>
                </a:tc>
                <a:extLst>
                  <a:ext uri="{0D108BD9-81ED-4DB2-BD59-A6C34878D82A}">
                    <a16:rowId xmlns:a16="http://schemas.microsoft.com/office/drawing/2014/main" val="2572448612"/>
                  </a:ext>
                </a:extLst>
              </a:tr>
              <a:tr h="370840">
                <a:tc>
                  <a:txBody>
                    <a:bodyPr/>
                    <a:lstStyle/>
                    <a:p>
                      <a:endParaRPr lang="en-US"/>
                    </a:p>
                  </a:txBody>
                  <a:tcPr/>
                </a:tc>
                <a:tc>
                  <a:txBody>
                    <a:bodyPr/>
                    <a:lstStyle/>
                    <a:p>
                      <a:pPr algn="r"/>
                      <a:endParaRPr lang="en-US"/>
                    </a:p>
                  </a:txBody>
                  <a:tcPr/>
                </a:tc>
                <a:tc>
                  <a:txBody>
                    <a:bodyPr/>
                    <a:lstStyle/>
                    <a:p>
                      <a:pPr algn="r"/>
                      <a:endParaRPr lang="en-US"/>
                    </a:p>
                  </a:txBody>
                  <a:tcPr/>
                </a:tc>
                <a:tc>
                  <a:txBody>
                    <a:bodyPr/>
                    <a:lstStyle/>
                    <a:p>
                      <a:pPr algn="r"/>
                      <a:endParaRPr lang="en-US"/>
                    </a:p>
                  </a:txBody>
                  <a:tcPr/>
                </a:tc>
                <a:tc>
                  <a:txBody>
                    <a:bodyPr/>
                    <a:lstStyle/>
                    <a:p>
                      <a:pPr algn="r"/>
                      <a:endParaRPr lang="en-US"/>
                    </a:p>
                  </a:txBody>
                  <a:tcPr/>
                </a:tc>
                <a:tc>
                  <a:txBody>
                    <a:bodyPr/>
                    <a:lstStyle/>
                    <a:p>
                      <a:pPr algn="r"/>
                      <a:endParaRPr lang="en-US" dirty="0"/>
                    </a:p>
                  </a:txBody>
                  <a:tcPr/>
                </a:tc>
                <a:extLst>
                  <a:ext uri="{0D108BD9-81ED-4DB2-BD59-A6C34878D82A}">
                    <a16:rowId xmlns:a16="http://schemas.microsoft.com/office/drawing/2014/main" val="3082366610"/>
                  </a:ext>
                </a:extLst>
              </a:tr>
            </a:tbl>
          </a:graphicData>
        </a:graphic>
      </p:graphicFrame>
      <p:sp>
        <p:nvSpPr>
          <p:cNvPr id="3" name="TextBox 2">
            <a:extLst>
              <a:ext uri="{FF2B5EF4-FFF2-40B4-BE49-F238E27FC236}">
                <a16:creationId xmlns:a16="http://schemas.microsoft.com/office/drawing/2014/main" id="{7AA8AE37-5E95-409C-BAD5-E061EF8961EA}"/>
              </a:ext>
            </a:extLst>
          </p:cNvPr>
          <p:cNvSpPr txBox="1"/>
          <p:nvPr/>
        </p:nvSpPr>
        <p:spPr>
          <a:xfrm>
            <a:off x="1089891" y="4701309"/>
            <a:ext cx="6770254" cy="1200329"/>
          </a:xfrm>
          <a:prstGeom prst="rect">
            <a:avLst/>
          </a:prstGeom>
          <a:noFill/>
        </p:spPr>
        <p:txBody>
          <a:bodyPr wrap="square" rtlCol="0">
            <a:spAutoFit/>
          </a:bodyPr>
          <a:lstStyle/>
          <a:p>
            <a:pPr marL="285750" indent="-285750">
              <a:buFont typeface="Arial" panose="020B0604020202020204" pitchFamily="34" charset="0"/>
              <a:buChar char="•"/>
            </a:pPr>
            <a:r>
              <a:rPr lang="en-US" dirty="0"/>
              <a:t>Total direct costs for 2017 = $573.50</a:t>
            </a:r>
            <a:br>
              <a:rPr lang="en-US" dirty="0"/>
            </a:br>
            <a:endParaRPr lang="en-US" dirty="0"/>
          </a:p>
          <a:p>
            <a:pPr marL="285750" indent="-285750">
              <a:buFont typeface="Arial" panose="020B0604020202020204" pitchFamily="34" charset="0"/>
              <a:buChar char="•"/>
            </a:pPr>
            <a:r>
              <a:rPr lang="en-US" dirty="0"/>
              <a:t>Total direct costs for 2018 = $699.63</a:t>
            </a:r>
          </a:p>
          <a:p>
            <a:endParaRPr lang="en-US" dirty="0"/>
          </a:p>
        </p:txBody>
      </p:sp>
    </p:spTree>
    <p:extLst>
      <p:ext uri="{BB962C8B-B14F-4D97-AF65-F5344CB8AC3E}">
        <p14:creationId xmlns:p14="http://schemas.microsoft.com/office/powerpoint/2010/main" val="397388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Do We Do Next…</a:t>
            </a:r>
          </a:p>
        </p:txBody>
      </p:sp>
      <p:sp>
        <p:nvSpPr>
          <p:cNvPr id="5" name="Content Placeholder 4">
            <a:extLst>
              <a:ext uri="{FF2B5EF4-FFF2-40B4-BE49-F238E27FC236}">
                <a16:creationId xmlns:a16="http://schemas.microsoft.com/office/drawing/2014/main" id="{20196C26-F4AF-4D9A-BF3F-6A57A29489F1}"/>
              </a:ext>
            </a:extLst>
          </p:cNvPr>
          <p:cNvSpPr txBox="1">
            <a:spLocks/>
          </p:cNvSpPr>
          <p:nvPr/>
        </p:nvSpPr>
        <p:spPr>
          <a:xfrm>
            <a:off x="628650" y="1567006"/>
            <a:ext cx="7951932" cy="44366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0730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Future considerations</a:t>
            </a:r>
            <a:br>
              <a:rPr lang="en-US" dirty="0"/>
            </a:br>
            <a:endParaRPr lang="en-US" dirty="0"/>
          </a:p>
          <a:p>
            <a:pPr lvl="1"/>
            <a:r>
              <a:rPr lang="en-US" dirty="0"/>
              <a:t>Make it an FYE course requirement?</a:t>
            </a:r>
            <a:br>
              <a:rPr lang="en-US" dirty="0"/>
            </a:br>
            <a:endParaRPr lang="en-US" dirty="0"/>
          </a:p>
          <a:p>
            <a:pPr lvl="2">
              <a:spcAft>
                <a:spcPts val="600"/>
              </a:spcAft>
            </a:pPr>
            <a:r>
              <a:rPr lang="en-US" dirty="0"/>
              <a:t>Pro: All FYE students get better orientation to the library</a:t>
            </a:r>
          </a:p>
          <a:p>
            <a:pPr lvl="2">
              <a:spcAft>
                <a:spcPts val="600"/>
              </a:spcAft>
            </a:pPr>
            <a:r>
              <a:rPr lang="en-US" dirty="0"/>
              <a:t>Con: Another </a:t>
            </a:r>
            <a:r>
              <a:rPr lang="en-US" i="1" dirty="0"/>
              <a:t>have to</a:t>
            </a:r>
            <a:r>
              <a:rPr lang="en-US" dirty="0"/>
              <a:t> for the course</a:t>
            </a:r>
          </a:p>
          <a:p>
            <a:pPr marL="914400" lvl="2" indent="0">
              <a:spcAft>
                <a:spcPts val="600"/>
              </a:spcAft>
              <a:buNone/>
            </a:pPr>
            <a:r>
              <a:rPr lang="en-US" dirty="0"/>
              <a:t>(Now it has the advantage of being an optional but easy to obtain activity… do we want students to </a:t>
            </a:r>
            <a:r>
              <a:rPr lang="en-US" i="1" dirty="0"/>
              <a:t>fail</a:t>
            </a:r>
            <a:r>
              <a:rPr lang="en-US" dirty="0"/>
              <a:t> their FYE course because they didn’t take a library tour?)</a:t>
            </a:r>
          </a:p>
          <a:p>
            <a:pPr marL="914400" lvl="2" indent="0">
              <a:buNone/>
            </a:pPr>
            <a:endParaRPr lang="en-US" dirty="0"/>
          </a:p>
          <a:p>
            <a:pPr lvl="1">
              <a:spcAft>
                <a:spcPts val="600"/>
              </a:spcAft>
            </a:pPr>
            <a:r>
              <a:rPr lang="en-US" dirty="0"/>
              <a:t>Open it to </a:t>
            </a:r>
            <a:r>
              <a:rPr lang="en-US" i="1" dirty="0"/>
              <a:t>ALL</a:t>
            </a:r>
            <a:r>
              <a:rPr lang="en-US" dirty="0"/>
              <a:t> incoming freshmen (not just FYE students)</a:t>
            </a:r>
          </a:p>
          <a:p>
            <a:pPr marL="914400" lvl="2" indent="0">
              <a:spcAft>
                <a:spcPts val="600"/>
              </a:spcAft>
              <a:buNone/>
            </a:pPr>
            <a:r>
              <a:rPr lang="en-US" dirty="0"/>
              <a:t>(For fall 2018, 75 students (13%) of incoming freshmen were not enrolled in the FYE course)</a:t>
            </a:r>
          </a:p>
        </p:txBody>
      </p:sp>
    </p:spTree>
    <p:extLst>
      <p:ext uri="{BB962C8B-B14F-4D97-AF65-F5344CB8AC3E}">
        <p14:creationId xmlns:p14="http://schemas.microsoft.com/office/powerpoint/2010/main" val="1197681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6"/>
            <a:ext cx="7886700" cy="1325563"/>
          </a:xfrm>
        </p:spPr>
        <p:txBody>
          <a:bodyPr/>
          <a:lstStyle/>
          <a:p>
            <a:r>
              <a:rPr lang="en-US" dirty="0"/>
              <a:t>Questions…</a:t>
            </a:r>
          </a:p>
        </p:txBody>
      </p:sp>
      <p:pic>
        <p:nvPicPr>
          <p:cNvPr id="8" name="Graphic 7" descr="Question mark">
            <a:extLst>
              <a:ext uri="{FF2B5EF4-FFF2-40B4-BE49-F238E27FC236}">
                <a16:creationId xmlns:a16="http://schemas.microsoft.com/office/drawing/2014/main" id="{81A7C6F2-CA25-4208-A35D-7A36DE1BAC5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863273" y="2145145"/>
            <a:ext cx="2992581" cy="2992581"/>
          </a:xfrm>
          <a:prstGeom prst="rect">
            <a:avLst/>
          </a:prstGeom>
          <a:scene3d>
            <a:camera prst="orthographicFront"/>
            <a:lightRig rig="twoPt" dir="t"/>
          </a:scene3d>
          <a:sp3d prstMaterial="metal">
            <a:bevelT/>
            <a:bevelB/>
          </a:sp3d>
        </p:spPr>
      </p:pic>
    </p:spTree>
    <p:extLst>
      <p:ext uri="{BB962C8B-B14F-4D97-AF65-F5344CB8AC3E}">
        <p14:creationId xmlns:p14="http://schemas.microsoft.com/office/powerpoint/2010/main" val="3821148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6D6E65-8C09-3B40-B2C2-5F0974E1F3EA}"/>
              </a:ext>
            </a:extLst>
          </p:cNvPr>
          <p:cNvPicPr>
            <a:picLocks noChangeAspect="1"/>
          </p:cNvPicPr>
          <p:nvPr/>
        </p:nvPicPr>
        <p:blipFill>
          <a:blip r:embed="rId2"/>
          <a:stretch>
            <a:fillRect/>
          </a:stretch>
        </p:blipFill>
        <p:spPr>
          <a:xfrm>
            <a:off x="0" y="0"/>
            <a:ext cx="9144000" cy="6858000"/>
          </a:xfrm>
          <a:prstGeom prst="rect">
            <a:avLst/>
          </a:prstGeom>
        </p:spPr>
      </p:pic>
      <p:sp>
        <p:nvSpPr>
          <p:cNvPr id="4" name="Title 3"/>
          <p:cNvSpPr>
            <a:spLocks noGrp="1"/>
          </p:cNvSpPr>
          <p:nvPr>
            <p:ph type="ctrTitle"/>
          </p:nvPr>
        </p:nvSpPr>
        <p:spPr>
          <a:xfrm>
            <a:off x="6294" y="781851"/>
            <a:ext cx="9137706" cy="1790700"/>
          </a:xfrm>
        </p:spPr>
        <p:txBody>
          <a:bodyPr/>
          <a:lstStyle/>
          <a:p>
            <a:r>
              <a:rPr lang="en-US" dirty="0"/>
              <a:t>Incoming Freshmen: A Retention Initiative</a:t>
            </a:r>
            <a:endParaRPr lang="en-US" dirty="0">
              <a:solidFill>
                <a:schemeClr val="bg1"/>
              </a:solidFill>
            </a:endParaRPr>
          </a:p>
        </p:txBody>
      </p:sp>
      <p:sp>
        <p:nvSpPr>
          <p:cNvPr id="5" name="Subtitle 4"/>
          <p:cNvSpPr>
            <a:spLocks noGrp="1"/>
          </p:cNvSpPr>
          <p:nvPr>
            <p:ph type="subTitle" idx="1"/>
          </p:nvPr>
        </p:nvSpPr>
        <p:spPr>
          <a:xfrm>
            <a:off x="0" y="3293231"/>
            <a:ext cx="9137706" cy="966463"/>
          </a:xfrm>
        </p:spPr>
        <p:txBody>
          <a:bodyPr>
            <a:normAutofit fontScale="77500" lnSpcReduction="20000"/>
          </a:bodyPr>
          <a:lstStyle/>
          <a:p>
            <a:r>
              <a:rPr lang="en-US" dirty="0">
                <a:solidFill>
                  <a:schemeClr val="bg1"/>
                </a:solidFill>
              </a:rPr>
              <a:t>Melissa Bauer, Online Learning Librarian</a:t>
            </a:r>
          </a:p>
          <a:p>
            <a:r>
              <a:rPr lang="en-US" dirty="0">
                <a:solidFill>
                  <a:schemeClr val="bg1"/>
                </a:solidFill>
              </a:rPr>
              <a:t>Ted Guedel, Reference and Instruction Librarian</a:t>
            </a:r>
          </a:p>
          <a:p>
            <a:r>
              <a:rPr lang="en-US" dirty="0">
                <a:solidFill>
                  <a:schemeClr val="bg1"/>
                </a:solidFill>
              </a:rPr>
              <a:t>Rob </a:t>
            </a:r>
            <a:r>
              <a:rPr lang="en-US" dirty="0" err="1">
                <a:solidFill>
                  <a:schemeClr val="bg1"/>
                </a:solidFill>
              </a:rPr>
              <a:t>Kairis,</a:t>
            </a:r>
            <a:r>
              <a:rPr lang="en-US" dirty="0">
                <a:solidFill>
                  <a:schemeClr val="bg1"/>
                </a:solidFill>
              </a:rPr>
              <a:t> Library Director</a:t>
            </a:r>
          </a:p>
        </p:txBody>
      </p:sp>
      <p:pic>
        <p:nvPicPr>
          <p:cNvPr id="6" name="Picture 5">
            <a:extLst>
              <a:ext uri="{FF2B5EF4-FFF2-40B4-BE49-F238E27FC236}">
                <a16:creationId xmlns:a16="http://schemas.microsoft.com/office/drawing/2014/main" id="{8D4BC032-E3AF-6B43-9A4B-9F40F0C423CA}"/>
              </a:ext>
            </a:extLst>
          </p:cNvPr>
          <p:cNvPicPr>
            <a:picLocks noChangeAspect="1"/>
          </p:cNvPicPr>
          <p:nvPr/>
        </p:nvPicPr>
        <p:blipFill rotWithShape="1">
          <a:blip r:embed="rId3"/>
          <a:srcRect l="5541" t="23946" r="41266" b="22189"/>
          <a:stretch/>
        </p:blipFill>
        <p:spPr>
          <a:xfrm>
            <a:off x="2984031" y="5701055"/>
            <a:ext cx="3226280" cy="687794"/>
          </a:xfrm>
          <a:prstGeom prst="rect">
            <a:avLst/>
          </a:prstGeom>
        </p:spPr>
      </p:pic>
      <p:sp>
        <p:nvSpPr>
          <p:cNvPr id="2" name="TextBox 1">
            <a:extLst>
              <a:ext uri="{FF2B5EF4-FFF2-40B4-BE49-F238E27FC236}">
                <a16:creationId xmlns:a16="http://schemas.microsoft.com/office/drawing/2014/main" id="{484E1D65-68FE-43F8-A89A-0C2DDD471165}"/>
              </a:ext>
            </a:extLst>
          </p:cNvPr>
          <p:cNvSpPr txBox="1"/>
          <p:nvPr/>
        </p:nvSpPr>
        <p:spPr>
          <a:xfrm>
            <a:off x="5320146" y="4676156"/>
            <a:ext cx="3694546" cy="830997"/>
          </a:xfrm>
          <a:prstGeom prst="rect">
            <a:avLst/>
          </a:prstGeom>
          <a:noFill/>
        </p:spPr>
        <p:txBody>
          <a:bodyPr wrap="square" rtlCol="0">
            <a:spAutoFit/>
          </a:bodyPr>
          <a:lstStyle/>
          <a:p>
            <a:r>
              <a:rPr lang="en-US" b="1" dirty="0"/>
              <a:t>ALAO 2019 Conference</a:t>
            </a:r>
          </a:p>
          <a:p>
            <a:r>
              <a:rPr lang="en-US" b="1" dirty="0"/>
              <a:t>Friday, October 18</a:t>
            </a:r>
            <a:r>
              <a:rPr lang="en-US" dirty="0"/>
              <a:t>, </a:t>
            </a:r>
            <a:r>
              <a:rPr lang="en-US" b="1" dirty="0"/>
              <a:t>2019</a:t>
            </a:r>
            <a:r>
              <a:rPr lang="en-US" dirty="0"/>
              <a:t/>
            </a:r>
            <a:br>
              <a:rPr lang="en-US" dirty="0"/>
            </a:br>
            <a:r>
              <a:rPr lang="en-US" sz="1200" dirty="0"/>
              <a:t>Nationwide Hotel and Conference Center, Columbus, OH</a:t>
            </a:r>
          </a:p>
        </p:txBody>
      </p:sp>
    </p:spTree>
    <p:extLst>
      <p:ext uri="{BB962C8B-B14F-4D97-AF65-F5344CB8AC3E}">
        <p14:creationId xmlns:p14="http://schemas.microsoft.com/office/powerpoint/2010/main" val="3403096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Why we Did it…</a:t>
            </a:r>
          </a:p>
        </p:txBody>
      </p:sp>
      <p:sp>
        <p:nvSpPr>
          <p:cNvPr id="5" name="Content Placeholder 4"/>
          <p:cNvSpPr>
            <a:spLocks noGrp="1"/>
          </p:cNvSpPr>
          <p:nvPr>
            <p:ph idx="1"/>
          </p:nvPr>
        </p:nvSpPr>
        <p:spPr/>
        <p:txBody>
          <a:bodyPr>
            <a:normAutofit lnSpcReduction="10000"/>
          </a:bodyPr>
          <a:lstStyle/>
          <a:p>
            <a:r>
              <a:rPr lang="en-US" dirty="0"/>
              <a:t>First year (2017) findings (briefly)</a:t>
            </a:r>
            <a:br>
              <a:rPr lang="en-US" dirty="0"/>
            </a:br>
            <a:endParaRPr lang="en-US" sz="1200" dirty="0"/>
          </a:p>
          <a:p>
            <a:pPr lvl="1"/>
            <a:r>
              <a:rPr lang="en-US" dirty="0"/>
              <a:t>57 students participated (9%)</a:t>
            </a:r>
          </a:p>
          <a:p>
            <a:pPr lvl="1"/>
            <a:r>
              <a:rPr lang="en-US" dirty="0"/>
              <a:t>53 of those participating enrolled in the spring of 2018</a:t>
            </a:r>
          </a:p>
          <a:p>
            <a:pPr lvl="1"/>
            <a:r>
              <a:rPr lang="en-US" dirty="0"/>
              <a:t>The program yielded a 93% retention rate</a:t>
            </a:r>
          </a:p>
          <a:p>
            <a:pPr lvl="1"/>
            <a:r>
              <a:rPr lang="en-US" dirty="0"/>
              <a:t>Overall retention rate for all incoming freshmen was 80%</a:t>
            </a:r>
          </a:p>
          <a:p>
            <a:pPr lvl="1"/>
            <a:endParaRPr lang="en-US" sz="1200" dirty="0"/>
          </a:p>
          <a:p>
            <a:r>
              <a:rPr lang="en-US" dirty="0"/>
              <a:t>For 2018</a:t>
            </a:r>
          </a:p>
          <a:p>
            <a:pPr marL="0" indent="0">
              <a:buNone/>
            </a:pPr>
            <a:endParaRPr lang="en-US" sz="1200" dirty="0"/>
          </a:p>
          <a:p>
            <a:pPr lvl="1"/>
            <a:r>
              <a:rPr lang="en-US" dirty="0"/>
              <a:t>Based on the very small participation rate, we needed to:</a:t>
            </a:r>
          </a:p>
          <a:p>
            <a:pPr lvl="2"/>
            <a:r>
              <a:rPr lang="en-US" dirty="0"/>
              <a:t>Expand marketing efforts</a:t>
            </a:r>
          </a:p>
          <a:p>
            <a:pPr lvl="2"/>
            <a:r>
              <a:rPr lang="en-US" dirty="0"/>
              <a:t>Base marketing efforts on the results</a:t>
            </a:r>
          </a:p>
          <a:p>
            <a:pPr lvl="2"/>
            <a:r>
              <a:rPr lang="en-US" dirty="0"/>
              <a:t>Buy-in from coordinators and instructors of the FYE course</a:t>
            </a:r>
          </a:p>
          <a:p>
            <a:pPr lvl="2"/>
            <a:r>
              <a:rPr lang="en-US" dirty="0"/>
              <a:t>Made it a “tour” instead of a “consultation”</a:t>
            </a:r>
          </a:p>
        </p:txBody>
      </p:sp>
    </p:spTree>
    <p:extLst>
      <p:ext uri="{BB962C8B-B14F-4D97-AF65-F5344CB8AC3E}">
        <p14:creationId xmlns:p14="http://schemas.microsoft.com/office/powerpoint/2010/main" val="813342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761" y="365126"/>
            <a:ext cx="8062589" cy="780093"/>
          </a:xfrm>
        </p:spPr>
        <p:txBody>
          <a:bodyPr/>
          <a:lstStyle/>
          <a:p>
            <a:r>
              <a:rPr lang="en-US" dirty="0"/>
              <a:t>Why It’s Important…Nationally </a:t>
            </a:r>
          </a:p>
        </p:txBody>
      </p:sp>
      <p:sp>
        <p:nvSpPr>
          <p:cNvPr id="7" name="TextBox 6"/>
          <p:cNvSpPr txBox="1"/>
          <p:nvPr/>
        </p:nvSpPr>
        <p:spPr>
          <a:xfrm>
            <a:off x="574146" y="5886208"/>
            <a:ext cx="6822831" cy="461665"/>
          </a:xfrm>
          <a:prstGeom prst="rect">
            <a:avLst/>
          </a:prstGeom>
          <a:noFill/>
        </p:spPr>
        <p:txBody>
          <a:bodyPr wrap="square" rtlCol="0">
            <a:spAutoFit/>
          </a:bodyPr>
          <a:lstStyle/>
          <a:p>
            <a:r>
              <a:rPr lang="en-US" sz="1200" dirty="0"/>
              <a:t>Burke, A. (2019). Student Retention Models in Higher Education: A Literature Review. </a:t>
            </a:r>
            <a:r>
              <a:rPr lang="en-US" sz="1200" i="1" dirty="0"/>
              <a:t>College and 	University</a:t>
            </a:r>
            <a:r>
              <a:rPr lang="en-US" sz="1200" dirty="0"/>
              <a:t>, (2), 12</a:t>
            </a:r>
            <a:r>
              <a:rPr lang="en-US" sz="1000" dirty="0"/>
              <a:t>.</a:t>
            </a:r>
          </a:p>
        </p:txBody>
      </p:sp>
      <p:sp>
        <p:nvSpPr>
          <p:cNvPr id="3" name="TextBox 2">
            <a:extLst>
              <a:ext uri="{FF2B5EF4-FFF2-40B4-BE49-F238E27FC236}">
                <a16:creationId xmlns:a16="http://schemas.microsoft.com/office/drawing/2014/main" id="{219A818E-9B8F-4322-BEEA-345E5BBA96E5}"/>
              </a:ext>
            </a:extLst>
          </p:cNvPr>
          <p:cNvSpPr txBox="1"/>
          <p:nvPr/>
        </p:nvSpPr>
        <p:spPr>
          <a:xfrm>
            <a:off x="821184" y="1555742"/>
            <a:ext cx="7501631" cy="3477875"/>
          </a:xfrm>
          <a:prstGeom prst="rect">
            <a:avLst/>
          </a:prstGeom>
          <a:noFill/>
        </p:spPr>
        <p:txBody>
          <a:bodyPr wrap="square" rtlCol="0">
            <a:spAutoFit/>
          </a:bodyPr>
          <a:lstStyle/>
          <a:p>
            <a:r>
              <a:rPr lang="en-US" sz="2000" i="1" dirty="0">
                <a:solidFill>
                  <a:srgbClr val="07305D"/>
                </a:solidFill>
              </a:rPr>
              <a:t>“Student retention is one of the most critical issues in higher education.  Student persistence plays a major role in institutions’ financial planning as tuition is a major driver of an institution budget.”</a:t>
            </a:r>
          </a:p>
          <a:p>
            <a:endParaRPr lang="en-US" sz="2000" i="1" dirty="0">
              <a:solidFill>
                <a:srgbClr val="07305D"/>
              </a:solidFill>
            </a:endParaRPr>
          </a:p>
          <a:p>
            <a:endParaRPr lang="en-US" sz="2000" i="1" dirty="0">
              <a:solidFill>
                <a:srgbClr val="07305D"/>
              </a:solidFill>
            </a:endParaRPr>
          </a:p>
          <a:p>
            <a:r>
              <a:rPr lang="en-US" sz="2000" i="1" dirty="0">
                <a:solidFill>
                  <a:srgbClr val="07305D"/>
                </a:solidFill>
              </a:rPr>
              <a:t>“The reason students persist is highly complex and difficult to predict with many institutions creating individual and successful programs.” </a:t>
            </a:r>
          </a:p>
          <a:p>
            <a:endParaRPr lang="en-US" sz="2000" i="1" dirty="0">
              <a:solidFill>
                <a:srgbClr val="07305D"/>
              </a:solidFill>
            </a:endParaRPr>
          </a:p>
          <a:p>
            <a:endParaRPr lang="en-US" sz="2000" i="1" dirty="0">
              <a:solidFill>
                <a:srgbClr val="07305D"/>
              </a:solidFill>
            </a:endParaRPr>
          </a:p>
          <a:p>
            <a:r>
              <a:rPr lang="en-US" sz="2000" i="1" dirty="0">
                <a:solidFill>
                  <a:srgbClr val="07305D"/>
                </a:solidFill>
              </a:rPr>
              <a:t>Because of this…retention and completion rates have become a focus across academic and non-academic departments.</a:t>
            </a:r>
          </a:p>
        </p:txBody>
      </p:sp>
    </p:spTree>
    <p:extLst>
      <p:ext uri="{BB962C8B-B14F-4D97-AF65-F5344CB8AC3E}">
        <p14:creationId xmlns:p14="http://schemas.microsoft.com/office/powerpoint/2010/main" val="3824674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CDAA6-AB65-4032-93EF-35553F5AD32D}"/>
              </a:ext>
            </a:extLst>
          </p:cNvPr>
          <p:cNvSpPr>
            <a:spLocks noGrp="1"/>
          </p:cNvSpPr>
          <p:nvPr>
            <p:ph type="title"/>
          </p:nvPr>
        </p:nvSpPr>
        <p:spPr/>
        <p:txBody>
          <a:bodyPr/>
          <a:lstStyle/>
          <a:p>
            <a:r>
              <a:rPr lang="en-US" dirty="0"/>
              <a:t>Why It’s Important…</a:t>
            </a:r>
          </a:p>
        </p:txBody>
      </p:sp>
      <p:sp>
        <p:nvSpPr>
          <p:cNvPr id="3" name="Content Placeholder 2">
            <a:extLst>
              <a:ext uri="{FF2B5EF4-FFF2-40B4-BE49-F238E27FC236}">
                <a16:creationId xmlns:a16="http://schemas.microsoft.com/office/drawing/2014/main" id="{508AE960-2FD4-4518-9210-7CF80323FC20}"/>
              </a:ext>
            </a:extLst>
          </p:cNvPr>
          <p:cNvSpPr>
            <a:spLocks noGrp="1"/>
          </p:cNvSpPr>
          <p:nvPr>
            <p:ph idx="1"/>
          </p:nvPr>
        </p:nvSpPr>
        <p:spPr>
          <a:xfrm>
            <a:off x="417251" y="1500326"/>
            <a:ext cx="8247356" cy="4438835"/>
          </a:xfrm>
        </p:spPr>
        <p:txBody>
          <a:bodyPr>
            <a:normAutofit/>
          </a:bodyPr>
          <a:lstStyle/>
          <a:p>
            <a:pPr marL="0" indent="0">
              <a:buNone/>
            </a:pPr>
            <a:endParaRPr lang="en-US" sz="1600" b="0" i="1" dirty="0"/>
          </a:p>
          <a:p>
            <a:pPr marL="0" indent="0">
              <a:buNone/>
            </a:pPr>
            <a:r>
              <a:rPr lang="en-US" sz="1600" b="0" i="1" dirty="0"/>
              <a:t>Retention numbers vary by how the academic literature and government reports measure student persistence; however, you will see the numbers are not too dissimilar.</a:t>
            </a:r>
          </a:p>
          <a:p>
            <a:pPr marL="0" indent="0">
              <a:buNone/>
            </a:pPr>
            <a:endParaRPr lang="en-US" sz="1600" dirty="0"/>
          </a:p>
          <a:p>
            <a:pPr marL="0" indent="0">
              <a:buNone/>
            </a:pPr>
            <a:r>
              <a:rPr lang="en-US" sz="2000" dirty="0"/>
              <a:t>“Retention rate is the percentage of a school's first-time, first-year undergraduate students who continue at that school the next year. For example, a student who studies full-time in the fall semester and keeps on studying in the program in the next fall semester is counted in this rate.”</a:t>
            </a:r>
          </a:p>
          <a:p>
            <a:pPr marL="0" indent="0">
              <a:buNone/>
            </a:pPr>
            <a:r>
              <a:rPr lang="en-US" sz="1600" dirty="0"/>
              <a:t> US Department of Education</a:t>
            </a:r>
          </a:p>
        </p:txBody>
      </p:sp>
    </p:spTree>
    <p:extLst>
      <p:ext uri="{BB962C8B-B14F-4D97-AF65-F5344CB8AC3E}">
        <p14:creationId xmlns:p14="http://schemas.microsoft.com/office/powerpoint/2010/main" val="4197352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A7CD3-3D30-41D6-9884-5F4191B5C9F0}"/>
              </a:ext>
            </a:extLst>
          </p:cNvPr>
          <p:cNvSpPr>
            <a:spLocks noGrp="1"/>
          </p:cNvSpPr>
          <p:nvPr>
            <p:ph type="title"/>
          </p:nvPr>
        </p:nvSpPr>
        <p:spPr>
          <a:xfrm>
            <a:off x="506027" y="365127"/>
            <a:ext cx="8009323" cy="540396"/>
          </a:xfrm>
        </p:spPr>
        <p:txBody>
          <a:bodyPr/>
          <a:lstStyle/>
          <a:p>
            <a:r>
              <a:rPr lang="en-US" dirty="0"/>
              <a:t>Why It’s Important…Nationally</a:t>
            </a:r>
          </a:p>
        </p:txBody>
      </p:sp>
      <p:pic>
        <p:nvPicPr>
          <p:cNvPr id="4" name="Picture 3">
            <a:extLst>
              <a:ext uri="{FF2B5EF4-FFF2-40B4-BE49-F238E27FC236}">
                <a16:creationId xmlns:a16="http://schemas.microsoft.com/office/drawing/2014/main" id="{FAF852FE-01C6-43D0-9048-F8FD8D8BDF06}"/>
              </a:ext>
            </a:extLst>
          </p:cNvPr>
          <p:cNvPicPr>
            <a:picLocks noChangeAspect="1"/>
          </p:cNvPicPr>
          <p:nvPr/>
        </p:nvPicPr>
        <p:blipFill>
          <a:blip r:embed="rId2"/>
          <a:stretch>
            <a:fillRect/>
          </a:stretch>
        </p:blipFill>
        <p:spPr>
          <a:xfrm>
            <a:off x="735182" y="2114403"/>
            <a:ext cx="7153275" cy="3943350"/>
          </a:xfrm>
          <a:prstGeom prst="rect">
            <a:avLst/>
          </a:prstGeom>
        </p:spPr>
      </p:pic>
      <p:sp>
        <p:nvSpPr>
          <p:cNvPr id="6" name="TextBox 5">
            <a:extLst>
              <a:ext uri="{FF2B5EF4-FFF2-40B4-BE49-F238E27FC236}">
                <a16:creationId xmlns:a16="http://schemas.microsoft.com/office/drawing/2014/main" id="{BAD21775-7D7B-408B-822A-1FBC9C01EC6F}"/>
              </a:ext>
            </a:extLst>
          </p:cNvPr>
          <p:cNvSpPr txBox="1"/>
          <p:nvPr/>
        </p:nvSpPr>
        <p:spPr>
          <a:xfrm>
            <a:off x="735182" y="1168944"/>
            <a:ext cx="7013359" cy="369332"/>
          </a:xfrm>
          <a:prstGeom prst="rect">
            <a:avLst/>
          </a:prstGeom>
          <a:noFill/>
        </p:spPr>
        <p:txBody>
          <a:bodyPr wrap="square" rtlCol="0">
            <a:spAutoFit/>
          </a:bodyPr>
          <a:lstStyle/>
          <a:p>
            <a:r>
              <a:rPr lang="en-US" i="1" dirty="0">
                <a:solidFill>
                  <a:srgbClr val="07305D"/>
                </a:solidFill>
              </a:rPr>
              <a:t>First-time, full-time students at 4-year degree granting institutions</a:t>
            </a:r>
            <a:r>
              <a:rPr lang="en-US" dirty="0"/>
              <a:t>. </a:t>
            </a:r>
          </a:p>
        </p:txBody>
      </p:sp>
      <p:sp>
        <p:nvSpPr>
          <p:cNvPr id="7" name="Oval 6">
            <a:extLst>
              <a:ext uri="{FF2B5EF4-FFF2-40B4-BE49-F238E27FC236}">
                <a16:creationId xmlns:a16="http://schemas.microsoft.com/office/drawing/2014/main" id="{EB34E939-6E1B-47BA-843F-2CCFEA8CD243}"/>
              </a:ext>
            </a:extLst>
          </p:cNvPr>
          <p:cNvSpPr/>
          <p:nvPr/>
        </p:nvSpPr>
        <p:spPr>
          <a:xfrm>
            <a:off x="2618911" y="1943740"/>
            <a:ext cx="1704513" cy="388735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B1E1F43-8CE6-4942-8257-A08AFD6CFEE0}"/>
              </a:ext>
            </a:extLst>
          </p:cNvPr>
          <p:cNvSpPr txBox="1"/>
          <p:nvPr/>
        </p:nvSpPr>
        <p:spPr>
          <a:xfrm>
            <a:off x="4311819" y="1555262"/>
            <a:ext cx="3488925" cy="370723"/>
          </a:xfrm>
          <a:prstGeom prst="rect">
            <a:avLst/>
          </a:prstGeom>
          <a:noFill/>
        </p:spPr>
        <p:txBody>
          <a:bodyPr wrap="square" rtlCol="0">
            <a:spAutoFit/>
          </a:bodyPr>
          <a:lstStyle/>
          <a:p>
            <a:r>
              <a:rPr lang="en-US" b="1" dirty="0">
                <a:solidFill>
                  <a:srgbClr val="07305D"/>
                </a:solidFill>
              </a:rPr>
              <a:t>Close to a 40% attrition rate. </a:t>
            </a:r>
          </a:p>
        </p:txBody>
      </p:sp>
      <p:sp>
        <p:nvSpPr>
          <p:cNvPr id="9" name="TextBox 8">
            <a:extLst>
              <a:ext uri="{FF2B5EF4-FFF2-40B4-BE49-F238E27FC236}">
                <a16:creationId xmlns:a16="http://schemas.microsoft.com/office/drawing/2014/main" id="{75DA4382-23E4-49D9-9096-45BF31FE762B}"/>
              </a:ext>
            </a:extLst>
          </p:cNvPr>
          <p:cNvSpPr txBox="1"/>
          <p:nvPr/>
        </p:nvSpPr>
        <p:spPr>
          <a:xfrm>
            <a:off x="288522" y="6228416"/>
            <a:ext cx="6365289" cy="430887"/>
          </a:xfrm>
          <a:prstGeom prst="rect">
            <a:avLst/>
          </a:prstGeom>
          <a:noFill/>
        </p:spPr>
        <p:txBody>
          <a:bodyPr wrap="square" rtlCol="0">
            <a:spAutoFit/>
          </a:bodyPr>
          <a:lstStyle/>
          <a:p>
            <a:r>
              <a:rPr lang="en-US" sz="1100" dirty="0"/>
              <a:t>National Center for Education Statistics. (2019). Undergraduate retention and graduation rates. Retrieved 	from </a:t>
            </a:r>
            <a:r>
              <a:rPr lang="en-US" sz="1100" dirty="0">
                <a:hlinkClick r:id="rId3"/>
              </a:rPr>
              <a:t>https://nces.ed.gov/programs/coe/indicator_ctr.asp</a:t>
            </a:r>
            <a:r>
              <a:rPr lang="en-US" sz="1100" dirty="0"/>
              <a:t>  </a:t>
            </a:r>
          </a:p>
        </p:txBody>
      </p:sp>
    </p:spTree>
    <p:extLst>
      <p:ext uri="{BB962C8B-B14F-4D97-AF65-F5344CB8AC3E}">
        <p14:creationId xmlns:p14="http://schemas.microsoft.com/office/powerpoint/2010/main" val="3160107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B30F6-8913-45C4-8095-250F092720FD}"/>
              </a:ext>
            </a:extLst>
          </p:cNvPr>
          <p:cNvSpPr>
            <a:spLocks noGrp="1"/>
          </p:cNvSpPr>
          <p:nvPr>
            <p:ph type="title"/>
          </p:nvPr>
        </p:nvSpPr>
        <p:spPr/>
        <p:txBody>
          <a:bodyPr/>
          <a:lstStyle/>
          <a:p>
            <a:r>
              <a:rPr lang="en-US" dirty="0"/>
              <a:t>Why It’s Important…Nationally</a:t>
            </a:r>
          </a:p>
        </p:txBody>
      </p:sp>
      <p:pic>
        <p:nvPicPr>
          <p:cNvPr id="3" name="Picture 2">
            <a:extLst>
              <a:ext uri="{FF2B5EF4-FFF2-40B4-BE49-F238E27FC236}">
                <a16:creationId xmlns:a16="http://schemas.microsoft.com/office/drawing/2014/main" id="{DBBCA161-F7A2-492D-BF93-5EA60BECF4A8}"/>
              </a:ext>
            </a:extLst>
          </p:cNvPr>
          <p:cNvPicPr>
            <a:picLocks noChangeAspect="1"/>
          </p:cNvPicPr>
          <p:nvPr/>
        </p:nvPicPr>
        <p:blipFill>
          <a:blip r:embed="rId2"/>
          <a:stretch>
            <a:fillRect/>
          </a:stretch>
        </p:blipFill>
        <p:spPr>
          <a:xfrm>
            <a:off x="528129" y="2420054"/>
            <a:ext cx="7448550" cy="3533775"/>
          </a:xfrm>
          <a:prstGeom prst="rect">
            <a:avLst/>
          </a:prstGeom>
        </p:spPr>
      </p:pic>
      <p:sp>
        <p:nvSpPr>
          <p:cNvPr id="4" name="TextBox 3">
            <a:extLst>
              <a:ext uri="{FF2B5EF4-FFF2-40B4-BE49-F238E27FC236}">
                <a16:creationId xmlns:a16="http://schemas.microsoft.com/office/drawing/2014/main" id="{8D39275E-8CB0-4267-AF25-ACEF15F42615}"/>
              </a:ext>
            </a:extLst>
          </p:cNvPr>
          <p:cNvSpPr txBox="1"/>
          <p:nvPr/>
        </p:nvSpPr>
        <p:spPr>
          <a:xfrm>
            <a:off x="821092" y="1506023"/>
            <a:ext cx="6600640" cy="369332"/>
          </a:xfrm>
          <a:prstGeom prst="rect">
            <a:avLst/>
          </a:prstGeom>
          <a:noFill/>
        </p:spPr>
        <p:txBody>
          <a:bodyPr wrap="square" rtlCol="0">
            <a:spAutoFit/>
          </a:bodyPr>
          <a:lstStyle/>
          <a:p>
            <a:r>
              <a:rPr lang="en-US" i="1" dirty="0">
                <a:solidFill>
                  <a:srgbClr val="07305D"/>
                </a:solidFill>
              </a:rPr>
              <a:t>First-time, full-time students at 2-year degree granting institutions. </a:t>
            </a:r>
          </a:p>
        </p:txBody>
      </p:sp>
      <p:sp>
        <p:nvSpPr>
          <p:cNvPr id="5" name="Oval 4">
            <a:extLst>
              <a:ext uri="{FF2B5EF4-FFF2-40B4-BE49-F238E27FC236}">
                <a16:creationId xmlns:a16="http://schemas.microsoft.com/office/drawing/2014/main" id="{42340C61-8A59-4F9E-BAA4-623752DAA0E1}"/>
              </a:ext>
            </a:extLst>
          </p:cNvPr>
          <p:cNvSpPr/>
          <p:nvPr/>
        </p:nvSpPr>
        <p:spPr>
          <a:xfrm>
            <a:off x="2663301" y="3240350"/>
            <a:ext cx="1589103" cy="296514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AC0F3E3-C456-4D28-899E-3B506424E40D}"/>
              </a:ext>
            </a:extLst>
          </p:cNvPr>
          <p:cNvSpPr txBox="1"/>
          <p:nvPr/>
        </p:nvSpPr>
        <p:spPr>
          <a:xfrm>
            <a:off x="4487754" y="1962343"/>
            <a:ext cx="3488925" cy="370723"/>
          </a:xfrm>
          <a:prstGeom prst="rect">
            <a:avLst/>
          </a:prstGeom>
          <a:noFill/>
        </p:spPr>
        <p:txBody>
          <a:bodyPr wrap="square" rtlCol="0">
            <a:spAutoFit/>
          </a:bodyPr>
          <a:lstStyle/>
          <a:p>
            <a:r>
              <a:rPr lang="en-US" b="1" dirty="0">
                <a:solidFill>
                  <a:srgbClr val="07305D"/>
                </a:solidFill>
              </a:rPr>
              <a:t>Close to a 40% attrition rate. </a:t>
            </a:r>
          </a:p>
        </p:txBody>
      </p:sp>
      <p:sp>
        <p:nvSpPr>
          <p:cNvPr id="8" name="TextBox 7">
            <a:extLst>
              <a:ext uri="{FF2B5EF4-FFF2-40B4-BE49-F238E27FC236}">
                <a16:creationId xmlns:a16="http://schemas.microsoft.com/office/drawing/2014/main" id="{45D3DCCF-F63B-42E3-839F-19286AA88467}"/>
              </a:ext>
            </a:extLst>
          </p:cNvPr>
          <p:cNvSpPr txBox="1"/>
          <p:nvPr/>
        </p:nvSpPr>
        <p:spPr>
          <a:xfrm>
            <a:off x="275207" y="6205491"/>
            <a:ext cx="6365289" cy="430887"/>
          </a:xfrm>
          <a:prstGeom prst="rect">
            <a:avLst/>
          </a:prstGeom>
          <a:noFill/>
        </p:spPr>
        <p:txBody>
          <a:bodyPr wrap="square" rtlCol="0">
            <a:spAutoFit/>
          </a:bodyPr>
          <a:lstStyle/>
          <a:p>
            <a:r>
              <a:rPr lang="en-US" sz="1100" dirty="0"/>
              <a:t>National Center for Education Statistics. (2019). Undergraduate retention and graduation rates. Retrieved 	from </a:t>
            </a:r>
            <a:r>
              <a:rPr lang="en-US" sz="1100" dirty="0">
                <a:hlinkClick r:id="rId3"/>
              </a:rPr>
              <a:t>https://nces.ed.gov/programs/coe/indicator_ctr.asp</a:t>
            </a:r>
            <a:r>
              <a:rPr lang="en-US" sz="1100" dirty="0"/>
              <a:t>  </a:t>
            </a:r>
          </a:p>
        </p:txBody>
      </p:sp>
    </p:spTree>
    <p:extLst>
      <p:ext uri="{BB962C8B-B14F-4D97-AF65-F5344CB8AC3E}">
        <p14:creationId xmlns:p14="http://schemas.microsoft.com/office/powerpoint/2010/main" val="903665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4A2F5-F5DA-4953-ABBF-FE8184F59B0B}"/>
              </a:ext>
            </a:extLst>
          </p:cNvPr>
          <p:cNvSpPr>
            <a:spLocks noGrp="1"/>
          </p:cNvSpPr>
          <p:nvPr>
            <p:ph type="title"/>
          </p:nvPr>
        </p:nvSpPr>
        <p:spPr>
          <a:xfrm>
            <a:off x="628650" y="365127"/>
            <a:ext cx="7886700" cy="1108672"/>
          </a:xfrm>
        </p:spPr>
        <p:txBody>
          <a:bodyPr/>
          <a:lstStyle/>
          <a:p>
            <a:r>
              <a:rPr lang="en-US" dirty="0"/>
              <a:t>Why It’s Important </a:t>
            </a:r>
          </a:p>
        </p:txBody>
      </p:sp>
      <p:sp>
        <p:nvSpPr>
          <p:cNvPr id="3" name="Content Placeholder 2">
            <a:extLst>
              <a:ext uri="{FF2B5EF4-FFF2-40B4-BE49-F238E27FC236}">
                <a16:creationId xmlns:a16="http://schemas.microsoft.com/office/drawing/2014/main" id="{1B6353A6-CF95-4D44-B729-8314022F8A7F}"/>
              </a:ext>
            </a:extLst>
          </p:cNvPr>
          <p:cNvSpPr txBox="1">
            <a:spLocks/>
          </p:cNvSpPr>
          <p:nvPr/>
        </p:nvSpPr>
        <p:spPr>
          <a:xfrm>
            <a:off x="456527" y="1242729"/>
            <a:ext cx="7886700" cy="95308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0730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Association of American Colleges &amp; Universities  </a:t>
            </a:r>
          </a:p>
          <a:p>
            <a:pPr marL="0" indent="0">
              <a:buFont typeface="Arial" panose="020B0604020202020204" pitchFamily="34" charset="0"/>
              <a:buNone/>
            </a:pPr>
            <a:r>
              <a:rPr lang="en-US" sz="1800" i="1" dirty="0"/>
              <a:t>High Impact Practices for Student Retention and Engagement </a:t>
            </a:r>
          </a:p>
          <a:p>
            <a:pPr marL="0" indent="0">
              <a:buFont typeface="Arial" panose="020B0604020202020204" pitchFamily="34" charset="0"/>
              <a:buNone/>
            </a:pPr>
            <a:endParaRPr lang="en-US" sz="2000" dirty="0"/>
          </a:p>
        </p:txBody>
      </p:sp>
      <p:sp>
        <p:nvSpPr>
          <p:cNvPr id="4" name="TextBox 3">
            <a:extLst>
              <a:ext uri="{FF2B5EF4-FFF2-40B4-BE49-F238E27FC236}">
                <a16:creationId xmlns:a16="http://schemas.microsoft.com/office/drawing/2014/main" id="{CA000A2F-9089-4E5F-AFC0-A9DB95B2DC33}"/>
              </a:ext>
            </a:extLst>
          </p:cNvPr>
          <p:cNvSpPr txBox="1"/>
          <p:nvPr/>
        </p:nvSpPr>
        <p:spPr>
          <a:xfrm>
            <a:off x="309053" y="2551837"/>
            <a:ext cx="4262947" cy="203132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First-year Seminars &amp; Experiences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Common Intellectual Experiences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Learning Communities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Writing-Intensive Courses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Collaborative Assignments and Projects</a:t>
            </a:r>
          </a:p>
          <a:p>
            <a:endParaRPr lang="en-US" dirty="0"/>
          </a:p>
        </p:txBody>
      </p:sp>
      <p:sp>
        <p:nvSpPr>
          <p:cNvPr id="6" name="TextBox 5">
            <a:extLst>
              <a:ext uri="{FF2B5EF4-FFF2-40B4-BE49-F238E27FC236}">
                <a16:creationId xmlns:a16="http://schemas.microsoft.com/office/drawing/2014/main" id="{BFDCF0C6-4D36-4B19-885F-C50684FA1A28}"/>
              </a:ext>
            </a:extLst>
          </p:cNvPr>
          <p:cNvSpPr txBox="1"/>
          <p:nvPr/>
        </p:nvSpPr>
        <p:spPr>
          <a:xfrm>
            <a:off x="309053" y="5852161"/>
            <a:ext cx="7396765" cy="430887"/>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Association of American Colleges &amp; Universities.  (2008) High-impact practices.  Retrieved from 	https://www.aacu.org/resources/high-impact-practices</a:t>
            </a:r>
          </a:p>
        </p:txBody>
      </p:sp>
      <p:sp>
        <p:nvSpPr>
          <p:cNvPr id="7" name="Rectangle 6">
            <a:extLst>
              <a:ext uri="{FF2B5EF4-FFF2-40B4-BE49-F238E27FC236}">
                <a16:creationId xmlns:a16="http://schemas.microsoft.com/office/drawing/2014/main" id="{A6DAD1D9-8237-4221-B729-7A0FC37CD79D}"/>
              </a:ext>
            </a:extLst>
          </p:cNvPr>
          <p:cNvSpPr/>
          <p:nvPr/>
        </p:nvSpPr>
        <p:spPr>
          <a:xfrm>
            <a:off x="4760259" y="2351401"/>
            <a:ext cx="4572000" cy="2031325"/>
          </a:xfrm>
          <a:prstGeom prst="rect">
            <a:avLst/>
          </a:prstGeom>
        </p:spPr>
        <p:txBody>
          <a:bodyPr>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Undergraduate Research</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Diversity/Global Learning </a:t>
            </a:r>
          </a:p>
          <a:p>
            <a:pPr marL="285750" indent="-285750">
              <a:buFont typeface="Arial" panose="020B0604020202020204" pitchFamily="34" charset="0"/>
              <a:buChar char="•"/>
            </a:pPr>
            <a:r>
              <a:rPr lang="en-US" dirty="0" err="1">
                <a:latin typeface="Arial" panose="020B0604020202020204" pitchFamily="34" charset="0"/>
                <a:cs typeface="Arial" panose="020B0604020202020204" pitchFamily="34" charset="0"/>
              </a:rPr>
              <a:t>ePortfolios</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Service Learning, Community-Based Learning</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Internships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Capstone Courses and Projects</a:t>
            </a:r>
          </a:p>
        </p:txBody>
      </p:sp>
    </p:spTree>
    <p:extLst>
      <p:ext uri="{BB962C8B-B14F-4D97-AF65-F5344CB8AC3E}">
        <p14:creationId xmlns:p14="http://schemas.microsoft.com/office/powerpoint/2010/main" val="13126199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2073</TotalTime>
  <Words>1863</Words>
  <Application>Microsoft Office PowerPoint</Application>
  <PresentationFormat>On-screen Show (4:3)</PresentationFormat>
  <Paragraphs>283</Paragraphs>
  <Slides>33</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Office Theme</vt:lpstr>
      <vt:lpstr>PowerPoint Presentation</vt:lpstr>
      <vt:lpstr>Incoming Freshmen: A Retention Initiative</vt:lpstr>
      <vt:lpstr>Why we Did it…</vt:lpstr>
      <vt:lpstr>Why we Did it…</vt:lpstr>
      <vt:lpstr>Why It’s Important…Nationally </vt:lpstr>
      <vt:lpstr>Why It’s Important…</vt:lpstr>
      <vt:lpstr>Why It’s Important…Nationally</vt:lpstr>
      <vt:lpstr>Why It’s Important…Nationally</vt:lpstr>
      <vt:lpstr>Why It’s Important </vt:lpstr>
      <vt:lpstr>Why It’s Important…Libraries</vt:lpstr>
      <vt:lpstr>Why It’s Important…Libraries</vt:lpstr>
      <vt:lpstr>Why It’s Important…Kent State University</vt:lpstr>
      <vt:lpstr>Why It’s Important…Kent State University</vt:lpstr>
      <vt:lpstr>Why It’s Important… Kent State University </vt:lpstr>
      <vt:lpstr>Why It’s Important… Kent State University</vt:lpstr>
      <vt:lpstr>Why It’s Important… Kent State University </vt:lpstr>
      <vt:lpstr>Why It’s Important…</vt:lpstr>
      <vt:lpstr>What it is…</vt:lpstr>
      <vt:lpstr>What it is…</vt:lpstr>
      <vt:lpstr>What it is…</vt:lpstr>
      <vt:lpstr>What it is…</vt:lpstr>
      <vt:lpstr>What it is…</vt:lpstr>
      <vt:lpstr>What it Does…</vt:lpstr>
      <vt:lpstr>What it Does…</vt:lpstr>
      <vt:lpstr>What it Does…</vt:lpstr>
      <vt:lpstr>What it Does…</vt:lpstr>
      <vt:lpstr>What it Does…</vt:lpstr>
      <vt:lpstr>What it Does…</vt:lpstr>
      <vt:lpstr>What it Does…</vt:lpstr>
      <vt:lpstr>What it Does…</vt:lpstr>
      <vt:lpstr>What Do We Do Next…</vt:lpstr>
      <vt:lpstr>Questions…</vt:lpstr>
      <vt:lpstr>Incoming Freshmen: A Retention Initiative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 Robert</dc:creator>
  <cp:lastModifiedBy>Christina Beis</cp:lastModifiedBy>
  <cp:revision>190</cp:revision>
  <dcterms:created xsi:type="dcterms:W3CDTF">2017-12-13T15:54:12Z</dcterms:created>
  <dcterms:modified xsi:type="dcterms:W3CDTF">2019-10-29T16:49:42Z</dcterms:modified>
</cp:coreProperties>
</file>