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8"/>
  </p:notesMasterIdLst>
  <p:sldIdLst>
    <p:sldId id="256" r:id="rId2"/>
    <p:sldId id="257" r:id="rId3"/>
    <p:sldId id="258" r:id="rId4"/>
    <p:sldId id="259" r:id="rId5"/>
    <p:sldId id="265" r:id="rId6"/>
    <p:sldId id="301" r:id="rId7"/>
    <p:sldId id="304" r:id="rId8"/>
    <p:sldId id="300" r:id="rId9"/>
    <p:sldId id="262" r:id="rId10"/>
    <p:sldId id="283" r:id="rId11"/>
    <p:sldId id="263" r:id="rId12"/>
    <p:sldId id="282" r:id="rId13"/>
    <p:sldId id="268" r:id="rId14"/>
    <p:sldId id="269" r:id="rId15"/>
    <p:sldId id="294" r:id="rId16"/>
    <p:sldId id="295" r:id="rId17"/>
    <p:sldId id="271" r:id="rId18"/>
    <p:sldId id="266" r:id="rId19"/>
    <p:sldId id="302" r:id="rId20"/>
    <p:sldId id="272" r:id="rId21"/>
    <p:sldId id="273" r:id="rId22"/>
    <p:sldId id="275" r:id="rId23"/>
    <p:sldId id="274" r:id="rId24"/>
    <p:sldId id="277" r:id="rId25"/>
    <p:sldId id="280" r:id="rId26"/>
    <p:sldId id="281" r:id="rId27"/>
    <p:sldId id="293" r:id="rId28"/>
    <p:sldId id="297" r:id="rId29"/>
    <p:sldId id="278" r:id="rId30"/>
    <p:sldId id="284" r:id="rId31"/>
    <p:sldId id="306" r:id="rId32"/>
    <p:sldId id="285" r:id="rId33"/>
    <p:sldId id="286" r:id="rId34"/>
    <p:sldId id="299" r:id="rId35"/>
    <p:sldId id="298" r:id="rId36"/>
    <p:sldId id="287" r:id="rId37"/>
  </p:sldIdLst>
  <p:sldSz cx="18288000" cy="10287000"/>
  <p:notesSz cx="6858000" cy="9144000"/>
  <p:embeddedFontLst>
    <p:embeddedFont>
      <p:font typeface="Glacial Indifference" panose="020B0604020202020204" charset="0"/>
      <p:regular r:id="rId39"/>
      <p:bold r:id="rId40"/>
      <p:italic r:id="rId41"/>
    </p:embeddedFont>
    <p:embeddedFont>
      <p:font typeface="Calibri"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EA"/>
    <a:srgbClr val="F6BC00"/>
    <a:srgbClr val="E5BA3F"/>
    <a:srgbClr val="039DA4"/>
    <a:srgbClr val="4999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59" autoAdjust="0"/>
    <p:restoredTop sz="86861" autoAdjust="0"/>
  </p:normalViewPr>
  <p:slideViewPr>
    <p:cSldViewPr>
      <p:cViewPr varScale="1">
        <p:scale>
          <a:sx n="51" d="100"/>
          <a:sy n="51" d="100"/>
        </p:scale>
        <p:origin x="835" y="34"/>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Number of Events</c:v>
                </c:pt>
              </c:strCache>
            </c:strRef>
          </c:tx>
          <c:spPr>
            <a:solidFill>
              <a:schemeClr val="accent3">
                <a:alpha val="70000"/>
              </a:schemeClr>
            </a:solidFill>
            <a:ln>
              <a:noFill/>
            </a:ln>
            <a:effectLst/>
          </c:spPr>
          <c:invertIfNegative val="0"/>
          <c:cat>
            <c:strRef>
              <c:f>Sheet1!$A$2:$A$5</c:f>
              <c:strCache>
                <c:ptCount val="3"/>
                <c:pt idx="0">
                  <c:v>16/17</c:v>
                </c:pt>
                <c:pt idx="1">
                  <c:v>17/18</c:v>
                </c:pt>
                <c:pt idx="2">
                  <c:v>18/19</c:v>
                </c:pt>
              </c:strCache>
            </c:strRef>
          </c:cat>
          <c:val>
            <c:numRef>
              <c:f>Sheet1!$B$2:$B$5</c:f>
              <c:numCache>
                <c:formatCode>#,##0</c:formatCode>
                <c:ptCount val="3"/>
                <c:pt idx="0" formatCode="General">
                  <c:v>21</c:v>
                </c:pt>
                <c:pt idx="1">
                  <c:v>25</c:v>
                </c:pt>
                <c:pt idx="2">
                  <c:v>36</c:v>
                </c:pt>
              </c:numCache>
            </c:numRef>
          </c:val>
          <c:extLst>
            <c:ext xmlns:c16="http://schemas.microsoft.com/office/drawing/2014/chart" uri="{C3380CC4-5D6E-409C-BE32-E72D297353CC}">
              <c16:uniqueId val="{00000000-B973-405E-B710-E63127CF333A}"/>
            </c:ext>
          </c:extLst>
        </c:ser>
        <c:dLbls>
          <c:showLegendKey val="0"/>
          <c:showVal val="0"/>
          <c:showCatName val="0"/>
          <c:showSerName val="0"/>
          <c:showPercent val="0"/>
          <c:showBubbleSize val="0"/>
        </c:dLbls>
        <c:gapWidth val="80"/>
        <c:axId val="1951255407"/>
        <c:axId val="1740546751"/>
      </c:barChart>
      <c:catAx>
        <c:axId val="1951255407"/>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740546751"/>
        <c:crosses val="autoZero"/>
        <c:auto val="1"/>
        <c:lblAlgn val="ctr"/>
        <c:lblOffset val="100"/>
        <c:noMultiLvlLbl val="0"/>
      </c:catAx>
      <c:valAx>
        <c:axId val="1740546751"/>
        <c:scaling>
          <c:orientation val="minMax"/>
        </c:scaling>
        <c:delete val="1"/>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crossAx val="1951255407"/>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en-US"/>
        </a:p>
      </c:txPr>
    </c:title>
    <c:autoTitleDeleted val="0"/>
    <c:plotArea>
      <c:layout>
        <c:manualLayout>
          <c:layoutTarget val="inner"/>
          <c:xMode val="edge"/>
          <c:yMode val="edge"/>
          <c:x val="1.5370892371075128E-2"/>
          <c:y val="6.1694155514511302E-2"/>
          <c:w val="0.97398772060279593"/>
          <c:h val="0.89755592279360141"/>
        </c:manualLayout>
      </c:layout>
      <c:barChart>
        <c:barDir val="col"/>
        <c:grouping val="clustered"/>
        <c:varyColors val="0"/>
        <c:ser>
          <c:idx val="0"/>
          <c:order val="0"/>
          <c:tx>
            <c:strRef>
              <c:f>Sheet1!$B$1</c:f>
              <c:strCache>
                <c:ptCount val="1"/>
                <c:pt idx="0">
                  <c:v>Event Attendance</c:v>
                </c:pt>
              </c:strCache>
            </c:strRef>
          </c:tx>
          <c:spPr>
            <a:solidFill>
              <a:schemeClr val="accent3">
                <a:alpha val="70000"/>
              </a:schemeClr>
            </a:solidFill>
            <a:ln>
              <a:noFill/>
            </a:ln>
            <a:effectLst/>
          </c:spPr>
          <c:invertIfNegative val="0"/>
          <c:cat>
            <c:strRef>
              <c:f>Sheet1!$A$2:$A$5</c:f>
              <c:strCache>
                <c:ptCount val="3"/>
                <c:pt idx="0">
                  <c:v>16/17</c:v>
                </c:pt>
                <c:pt idx="1">
                  <c:v>17/18</c:v>
                </c:pt>
                <c:pt idx="2">
                  <c:v>18/19</c:v>
                </c:pt>
              </c:strCache>
            </c:strRef>
          </c:cat>
          <c:val>
            <c:numRef>
              <c:f>Sheet1!$B$2:$B$5</c:f>
              <c:numCache>
                <c:formatCode>#,##0</c:formatCode>
                <c:ptCount val="3"/>
                <c:pt idx="0" formatCode="General">
                  <c:v>541</c:v>
                </c:pt>
                <c:pt idx="1">
                  <c:v>1034</c:v>
                </c:pt>
                <c:pt idx="2">
                  <c:v>1599</c:v>
                </c:pt>
              </c:numCache>
            </c:numRef>
          </c:val>
          <c:extLst>
            <c:ext xmlns:c16="http://schemas.microsoft.com/office/drawing/2014/chart" uri="{C3380CC4-5D6E-409C-BE32-E72D297353CC}">
              <c16:uniqueId val="{00000000-B973-405E-B710-E63127CF333A}"/>
            </c:ext>
          </c:extLst>
        </c:ser>
        <c:dLbls>
          <c:showLegendKey val="0"/>
          <c:showVal val="0"/>
          <c:showCatName val="0"/>
          <c:showSerName val="0"/>
          <c:showPercent val="0"/>
          <c:showBubbleSize val="0"/>
        </c:dLbls>
        <c:gapWidth val="80"/>
        <c:overlap val="25"/>
        <c:axId val="1951255407"/>
        <c:axId val="1740546751"/>
      </c:barChart>
      <c:catAx>
        <c:axId val="1951255407"/>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740546751"/>
        <c:crosses val="autoZero"/>
        <c:auto val="1"/>
        <c:lblAlgn val="ctr"/>
        <c:lblOffset val="100"/>
        <c:noMultiLvlLbl val="0"/>
      </c:catAx>
      <c:valAx>
        <c:axId val="1740546751"/>
        <c:scaling>
          <c:orientation val="minMax"/>
        </c:scaling>
        <c:delete val="1"/>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crossAx val="195125540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0.13363</cdr:x>
      <cdr:y>0.53572</cdr:y>
    </cdr:from>
    <cdr:to>
      <cdr:x>0.30699</cdr:x>
      <cdr:y>0.94123</cdr:y>
    </cdr:to>
    <cdr:sp macro="" textlink="">
      <cdr:nvSpPr>
        <cdr:cNvPr id="2" name="TextBox 13">
          <a:extLst xmlns:a="http://schemas.openxmlformats.org/drawingml/2006/main">
            <a:ext uri="{FF2B5EF4-FFF2-40B4-BE49-F238E27FC236}">
              <a16:creationId xmlns:a16="http://schemas.microsoft.com/office/drawing/2014/main" id="{B15DC1FE-905E-4252-8737-52EFC24FB50E}"/>
            </a:ext>
          </a:extLst>
        </cdr:cNvPr>
        <cdr:cNvSpPr txBox="1"/>
      </cdr:nvSpPr>
      <cdr:spPr>
        <a:xfrm xmlns:a="http://schemas.openxmlformats.org/drawingml/2006/main" rot="16200000">
          <a:off x="489178" y="5906019"/>
          <a:ext cx="3754334" cy="186207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1500" b="1" dirty="0">
              <a:solidFill>
                <a:schemeClr val="bg1"/>
              </a:solidFill>
            </a:rPr>
            <a:t>541</a:t>
          </a:r>
          <a:endParaRPr lang="en-US" sz="9600" b="1" dirty="0">
            <a:solidFill>
              <a:schemeClr val="bg1"/>
            </a:solidFill>
          </a:endParaRPr>
        </a:p>
      </cdr:txBody>
    </cdr:sp>
  </cdr:relSizeAnchor>
  <cdr:relSizeAnchor xmlns:cdr="http://schemas.openxmlformats.org/drawingml/2006/chartDrawing">
    <cdr:from>
      <cdr:x>0.46113</cdr:x>
      <cdr:y>0.42798</cdr:y>
    </cdr:from>
    <cdr:to>
      <cdr:x>0.63449</cdr:x>
      <cdr:y>0.8335</cdr:y>
    </cdr:to>
    <cdr:sp macro="" textlink="">
      <cdr:nvSpPr>
        <cdr:cNvPr id="3" name="TextBox 13">
          <a:extLst xmlns:a="http://schemas.openxmlformats.org/drawingml/2006/main">
            <a:ext uri="{FF2B5EF4-FFF2-40B4-BE49-F238E27FC236}">
              <a16:creationId xmlns:a16="http://schemas.microsoft.com/office/drawing/2014/main" id="{08D07C3E-D42F-4AAD-A147-AE3EA24250D9}"/>
            </a:ext>
          </a:extLst>
        </cdr:cNvPr>
        <cdr:cNvSpPr txBox="1"/>
      </cdr:nvSpPr>
      <cdr:spPr>
        <a:xfrm xmlns:a="http://schemas.openxmlformats.org/drawingml/2006/main" rot="16200000">
          <a:off x="4006824" y="4908576"/>
          <a:ext cx="3754426" cy="186207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500" b="1" dirty="0">
              <a:solidFill>
                <a:schemeClr val="bg1"/>
              </a:solidFill>
            </a:rPr>
            <a:t>1,034</a:t>
          </a:r>
          <a:endParaRPr lang="en-US" sz="9600" b="1" dirty="0">
            <a:solidFill>
              <a:schemeClr val="bg1"/>
            </a:solidFill>
          </a:endParaRPr>
        </a:p>
      </cdr:txBody>
    </cdr:sp>
  </cdr:relSizeAnchor>
  <cdr:relSizeAnchor xmlns:cdr="http://schemas.openxmlformats.org/drawingml/2006/chartDrawing">
    <cdr:from>
      <cdr:x>0.78436</cdr:x>
      <cdr:y>0.13831</cdr:y>
    </cdr:from>
    <cdr:to>
      <cdr:x>0.95772</cdr:x>
      <cdr:y>0.54382</cdr:y>
    </cdr:to>
    <cdr:sp macro="" textlink="">
      <cdr:nvSpPr>
        <cdr:cNvPr id="4" name="TextBox 13">
          <a:extLst xmlns:a="http://schemas.openxmlformats.org/drawingml/2006/main">
            <a:ext uri="{FF2B5EF4-FFF2-40B4-BE49-F238E27FC236}">
              <a16:creationId xmlns:a16="http://schemas.microsoft.com/office/drawing/2014/main" id="{9AEDBFF4-AA49-4194-AB3C-4B3DD7E43A4A}"/>
            </a:ext>
          </a:extLst>
        </cdr:cNvPr>
        <cdr:cNvSpPr txBox="1"/>
      </cdr:nvSpPr>
      <cdr:spPr>
        <a:xfrm xmlns:a="http://schemas.openxmlformats.org/drawingml/2006/main" rot="16200000">
          <a:off x="7478796" y="2226646"/>
          <a:ext cx="3754333" cy="186207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500" b="1" dirty="0">
              <a:solidFill>
                <a:schemeClr val="bg1"/>
              </a:solidFill>
            </a:rPr>
            <a:t>1,599</a:t>
          </a:r>
          <a:endParaRPr lang="en-US" sz="9600" b="1"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29.10.2019</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lideshare.net/thewikiman/branding-the-academic-library-115590316"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crln.acrl.org/index.php/crlnews/article/view/16898/18549" TargetMode="External"/><Relationship Id="rId4" Type="http://schemas.openxmlformats.org/officeDocument/2006/relationships/hyperlink" Target="https://www.entrepreneur.com/article/232069"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Hello! I am Jess, public services librarian at Otterbein and today I am going to be talking about community partnerships and the positive impacts they’ve had on our library, our strategic plan, and our community.</a:t>
            </a:r>
          </a:p>
          <a:p>
            <a:endParaRPr lang="en-US" dirty="0"/>
          </a:p>
          <a:p>
            <a:r>
              <a:rPr lang="en-US" dirty="0"/>
              <a:t>I also wanted to mention Kirsten </a:t>
            </a:r>
            <a:r>
              <a:rPr lang="en-US" dirty="0" err="1"/>
              <a:t>Peninger</a:t>
            </a:r>
            <a:r>
              <a:rPr lang="en-US" dirty="0"/>
              <a:t>, our assistant to the library who has been integral to these partnerships and largely plans and runs these events, </a:t>
            </a:r>
          </a:p>
          <a:p>
            <a:endParaRPr lang="en-US" dirty="0"/>
          </a:p>
          <a:p>
            <a:r>
              <a:rPr lang="en-US" dirty="0"/>
              <a:t>Additionally, you will see the </a:t>
            </a:r>
            <a:r>
              <a:rPr lang="en-US" dirty="0" err="1"/>
              <a:t>bitly</a:t>
            </a:r>
            <a:r>
              <a:rPr lang="en-US" dirty="0"/>
              <a:t> link here. That will take you to the slides and references list. So don’t feel as though you have to take down all the notes</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779362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Starting with a convo- you find the shared goals and examine those for mutual benefits to support each library/partner.</a:t>
            </a:r>
          </a:p>
          <a:p>
            <a:endParaRPr lang="en-US" dirty="0"/>
          </a:p>
          <a:p>
            <a:r>
              <a:rPr lang="en-US" dirty="0"/>
              <a:t>The right timing is also important </a:t>
            </a:r>
            <a:r>
              <a:rPr lang="en-US" dirty="0" err="1"/>
              <a:t>bc</a:t>
            </a:r>
            <a:r>
              <a:rPr lang="en-US" dirty="0"/>
              <a:t> it may work for one organization but not the other. It def took some years to get to a place where we could fully partner and its grown even more since we began</a:t>
            </a: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778461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And this became the Book Nook!</a:t>
            </a:r>
          </a:p>
          <a:p>
            <a:pPr rtl="0" fontAlgn="base"/>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u="none" strike="noStrike" kern="1200" dirty="0">
                <a:solidFill>
                  <a:schemeClr val="tx1"/>
                </a:solidFill>
                <a:effectLst/>
                <a:latin typeface="+mn-lt"/>
                <a:ea typeface="+mn-ea"/>
                <a:cs typeface="+mn-cs"/>
              </a:rPr>
              <a:t>We can promote the public library to our students, staff, and faculty while giving them the easy option of acquiring materials at Otterbein</a:t>
            </a:r>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u="none" strike="noStrike" kern="1200" dirty="0">
                <a:solidFill>
                  <a:schemeClr val="tx1"/>
                </a:solidFill>
                <a:effectLst/>
                <a:latin typeface="+mn-lt"/>
                <a:ea typeface="+mn-ea"/>
                <a:cs typeface="+mn-cs"/>
              </a:rPr>
              <a:t>Allows for in-person promotion of WPL and an increase in collaboration for both libraries.</a:t>
            </a:r>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u="none" strike="noStrike" kern="1200" dirty="0">
                <a:solidFill>
                  <a:schemeClr val="tx1"/>
                </a:solidFill>
                <a:effectLst/>
                <a:latin typeface="+mn-lt"/>
                <a:ea typeface="+mn-ea"/>
                <a:cs typeface="+mn-cs"/>
              </a:rPr>
              <a:t>So far, very successful. Almost 80 checkouts over 200 titles. </a:t>
            </a:r>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kern="1200" dirty="0">
                <a:solidFill>
                  <a:schemeClr val="tx1"/>
                </a:solidFill>
                <a:effectLst/>
                <a:latin typeface="+mn-lt"/>
                <a:ea typeface="+mn-ea"/>
                <a:cs typeface="+mn-cs"/>
              </a:rPr>
              <a:t>​</a:t>
            </a:r>
            <a:endParaRPr lang="en-US" b="0" i="0" dirty="0">
              <a:effectLst/>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415326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cs typeface="Calibri"/>
              </a:rPr>
              <a:t># of titles</a:t>
            </a:r>
          </a:p>
          <a:p>
            <a:r>
              <a:rPr lang="en-US">
                <a:cs typeface="Calibri"/>
              </a:rPr>
              <a:t># of collections</a:t>
            </a:r>
          </a:p>
        </p:txBody>
      </p:sp>
      <p:sp>
        <p:nvSpPr>
          <p:cNvPr id="4" name="Slide Number Placeholder 3"/>
          <p:cNvSpPr>
            <a:spLocks noGrp="1"/>
          </p:cNvSpPr>
          <p:nvPr>
            <p:ph type="sldNum" sz="quarter" idx="10"/>
          </p:nvPr>
        </p:nvSpPr>
        <p:spPr/>
        <p:txBody>
          <a:bodyPr/>
          <a:lstStyle/>
          <a:p>
            <a:fld id="{2B454C24-8AD9-4B08-8B5A-CF398622AFBC}" type="slidenum">
              <a:rPr lang="en-US"/>
              <a:t>15</a:t>
            </a:fld>
            <a:endParaRPr lang="en-US"/>
          </a:p>
        </p:txBody>
      </p:sp>
    </p:spTree>
    <p:extLst>
      <p:ext uri="{BB962C8B-B14F-4D97-AF65-F5344CB8AC3E}">
        <p14:creationId xmlns:p14="http://schemas.microsoft.com/office/powerpoint/2010/main" val="3993871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cs typeface="Calibri"/>
              </a:rPr>
              <a:t>Examples of some social media marketing we did that is ongoing. Plan on doing some student book recommendations in the fall and a promotion for fall break.</a:t>
            </a:r>
            <a:endParaRPr lang="en-US" dirty="0">
              <a:cs typeface="Calibri"/>
            </a:endParaRPr>
          </a:p>
          <a:p>
            <a:r>
              <a:rPr lang="en-US">
                <a:cs typeface="Calibri"/>
              </a:rPr>
              <a:t>Survey to be sent out to people who've used the Book Nook.</a:t>
            </a:r>
          </a:p>
          <a:p>
            <a:r>
              <a:rPr lang="en-US">
                <a:cs typeface="Calibri"/>
              </a:rPr>
              <a:t>Been really nice because staff have been using the Book Nook a lot and we are always looking for ways to get staff engaged with the library. </a:t>
            </a:r>
            <a:endParaRPr lang="en-US" dirty="0">
              <a:cs typeface="Calibri"/>
            </a:endParaRPr>
          </a:p>
          <a:p>
            <a:endParaRPr lang="en-US" dirty="0">
              <a:cs typeface="Calibri"/>
            </a:endParaRPr>
          </a:p>
          <a:p>
            <a:r>
              <a:rPr lang="en-US">
                <a:cs typeface="Calibri"/>
              </a:rPr>
              <a:t>Now Erin and Kirsten will take a step back and talk about additional event collaboration that our libraries developed. </a:t>
            </a:r>
          </a:p>
        </p:txBody>
      </p:sp>
      <p:sp>
        <p:nvSpPr>
          <p:cNvPr id="4" name="Slide Number Placeholder 3"/>
          <p:cNvSpPr>
            <a:spLocks noGrp="1"/>
          </p:cNvSpPr>
          <p:nvPr>
            <p:ph type="sldNum" sz="quarter" idx="10"/>
          </p:nvPr>
        </p:nvSpPr>
        <p:spPr/>
        <p:txBody>
          <a:bodyPr/>
          <a:lstStyle/>
          <a:p>
            <a:fld id="{2B454C24-8AD9-4B08-8B5A-CF398622AFBC}" type="slidenum">
              <a:rPr lang="en-US"/>
              <a:t>16</a:t>
            </a:fld>
            <a:endParaRPr lang="en-US"/>
          </a:p>
        </p:txBody>
      </p:sp>
    </p:spTree>
    <p:extLst>
      <p:ext uri="{BB962C8B-B14F-4D97-AF65-F5344CB8AC3E}">
        <p14:creationId xmlns:p14="http://schemas.microsoft.com/office/powerpoint/2010/main" val="3135890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800" dirty="0"/>
              <a:t>Just as we hoped, additional programs and collaborations grew from the Book Nook. First being a large author event with Karen White that WPL hosted but the physical location was on Otterbein’s campus. Many of WPLs larger events are held offsite at </a:t>
            </a:r>
            <a:r>
              <a:rPr lang="en-US" sz="800" dirty="0" err="1"/>
              <a:t>highschools</a:t>
            </a:r>
            <a:r>
              <a:rPr lang="en-US" sz="800" dirty="0"/>
              <a:t> for ex. So we were able to give them a space for their author talk.</a:t>
            </a:r>
          </a:p>
          <a:p>
            <a:endParaRPr lang="en-US" sz="800" dirty="0"/>
          </a:p>
          <a:p>
            <a:r>
              <a:rPr lang="en-US" sz="800" dirty="0"/>
              <a:t>Also, in conjunction with author talks we’ve had book discussion groups to support WPLs efforts in bringing the community into their author events. Angie Thomas came last year and we held two book discussions during that time with our students and open to the community. It was also a book that we highlighted in the </a:t>
            </a:r>
            <a:r>
              <a:rPr lang="en-US" sz="800" dirty="0" err="1"/>
              <a:t>BookNook</a:t>
            </a:r>
            <a:r>
              <a:rPr lang="en-US" sz="800" dirty="0"/>
              <a:t>.</a:t>
            </a:r>
          </a:p>
          <a:p>
            <a:endParaRPr lang="en-US" sz="800" dirty="0"/>
          </a:p>
          <a:p>
            <a:r>
              <a:rPr lang="en-US" sz="1200" b="0" i="0" kern="1200" dirty="0">
                <a:solidFill>
                  <a:schemeClr val="tx1"/>
                </a:solidFill>
                <a:effectLst/>
                <a:latin typeface="+mn-lt"/>
                <a:ea typeface="+mn-ea"/>
                <a:cs typeface="+mn-cs"/>
              </a:rPr>
              <a:t>The discussion will be led by </a:t>
            </a:r>
            <a:r>
              <a:rPr lang="en-US" sz="1200" b="0" i="0" kern="1200" dirty="0" err="1">
                <a:solidFill>
                  <a:schemeClr val="tx1"/>
                </a:solidFill>
                <a:effectLst/>
                <a:latin typeface="+mn-lt"/>
                <a:ea typeface="+mn-ea"/>
                <a:cs typeface="+mn-cs"/>
              </a:rPr>
              <a:t>Vashitta</a:t>
            </a:r>
            <a:r>
              <a:rPr lang="en-US" sz="1200" b="0" i="0" kern="1200" dirty="0">
                <a:solidFill>
                  <a:schemeClr val="tx1"/>
                </a:solidFill>
                <a:effectLst/>
                <a:latin typeface="+mn-lt"/>
                <a:ea typeface="+mn-ea"/>
                <a:cs typeface="+mn-cs"/>
              </a:rPr>
              <a:t> Johnson, a Westerville Library Foundation member and activist.  </a:t>
            </a:r>
            <a:r>
              <a:rPr lang="en-US" sz="1200" b="1" i="0" kern="1200" dirty="0">
                <a:solidFill>
                  <a:schemeClr val="tx1"/>
                </a:solidFill>
                <a:effectLst/>
                <a:latin typeface="+mn-lt"/>
                <a:ea typeface="+mn-ea"/>
                <a:cs typeface="+mn-cs"/>
              </a:rPr>
              <a:t>Four lucky attendees to our book discussion will be given a free ticket to the Meet the Author event</a:t>
            </a:r>
            <a:r>
              <a:rPr lang="en-US" sz="1200" b="0" i="0" kern="1200" dirty="0">
                <a:solidFill>
                  <a:schemeClr val="tx1"/>
                </a:solidFill>
                <a:effectLst/>
                <a:latin typeface="+mn-lt"/>
                <a:ea typeface="+mn-ea"/>
                <a:cs typeface="+mn-cs"/>
              </a:rPr>
              <a:t>. </a:t>
            </a:r>
          </a:p>
          <a:p>
            <a:endParaRPr lang="en-US" sz="800" dirty="0"/>
          </a:p>
          <a:p>
            <a:r>
              <a:rPr lang="en-US" sz="800" dirty="0"/>
              <a:t>Two game nights- geared towards teens and/or families coordinated with the teen librarian</a:t>
            </a:r>
          </a:p>
          <a:p>
            <a:r>
              <a:rPr lang="en-US" sz="800" dirty="0"/>
              <a:t>They got to promote their new board game collection- she passed out information about the game night to local schools- </a:t>
            </a:r>
            <a:r>
              <a:rPr lang="en-US" sz="800" dirty="0" err="1"/>
              <a:t>Michala</a:t>
            </a:r>
            <a:r>
              <a:rPr lang="en-US" sz="800" dirty="0"/>
              <a:t> Sage</a:t>
            </a:r>
          </a:p>
          <a:p>
            <a:r>
              <a:rPr lang="en-US" sz="800" dirty="0"/>
              <a:t>55 attend first game nights- half Otterbein and half WPL</a:t>
            </a:r>
          </a:p>
          <a:p>
            <a:r>
              <a:rPr lang="en-US" sz="800" dirty="0"/>
              <a:t>20 attended second- fewer WPL</a:t>
            </a:r>
          </a:p>
          <a:p>
            <a:endParaRPr lang="en-US" sz="800" dirty="0"/>
          </a:p>
          <a:p>
            <a:r>
              <a:rPr lang="en-US" sz="800" dirty="0"/>
              <a:t>If interested, teens were given admission packets</a:t>
            </a:r>
          </a:p>
          <a:p>
            <a:endParaRPr lang="en-US" sz="800" dirty="0"/>
          </a:p>
          <a:p>
            <a:r>
              <a:rPr lang="en-US" sz="800" dirty="0"/>
              <a:t>Supporting the WPL programming by creating our own programming and promoting WPL</a:t>
            </a:r>
          </a:p>
          <a:p>
            <a:r>
              <a:rPr lang="en-US" sz="800" dirty="0"/>
              <a:t>Bookmarks to be handed out at Harry potter events</a:t>
            </a:r>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2014727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Our makerspace in the Point is involved via their production of this awesome dragon in celebration of the Wizards and Wands festival</a:t>
            </a:r>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915313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1313121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The WPL collaboration has been very beneficial and continues to grow and enhance our community. After the launch of the </a:t>
            </a:r>
            <a:r>
              <a:rPr lang="en-US" dirty="0" err="1"/>
              <a:t>BookNook</a:t>
            </a:r>
            <a:r>
              <a:rPr lang="en-US" dirty="0"/>
              <a:t>, a new opportunity with WCHS began to develop and has built our town and gown relationship even further.</a:t>
            </a:r>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939568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Again, initiated by a conversation between myself and Amy the librarian at WCHS, </a:t>
            </a:r>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1931085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In lieu of holding a sort of research session, we wanted to offer something </a:t>
            </a:r>
            <a:r>
              <a:rPr lang="en-US" dirty="0" err="1"/>
              <a:t>abit</a:t>
            </a:r>
            <a:r>
              <a:rPr lang="en-US" dirty="0"/>
              <a:t> more expansive. I invited multiple faculty and staff to participate and we saw over 145 high school students through the event. The students chose the questions</a:t>
            </a:r>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2426772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29.10.2019</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Conversation points will include discussion about the initial partnership development, why we decided to work together, expanding that partnership into new outreach/programming, and best practices/lessons learned.</a:t>
            </a:r>
          </a:p>
          <a:p>
            <a:pPr lvl="0"/>
            <a:endParaRPr lang="en-US" dirty="0"/>
          </a:p>
          <a:p>
            <a:pPr lvl="0"/>
            <a:r>
              <a:rPr lang="en-US" dirty="0"/>
              <a:t>this talk is limited to the more immediate and practical experiences at Otterbein/Westerville and encouraging others to explore relatively easily obtainable library partnerships and benefits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1049022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With Java central- hands on demonstrations with coffee- role of coffee in the sustainability cycle- </a:t>
            </a:r>
            <a:r>
              <a:rPr lang="en-US" dirty="0" err="1"/>
              <a:t>november</a:t>
            </a:r>
            <a:endParaRPr lang="en-US" dirty="0"/>
          </a:p>
          <a:p>
            <a:endParaRPr lang="en-US" dirty="0"/>
          </a:p>
          <a:p>
            <a:r>
              <a:rPr lang="en-US" dirty="0"/>
              <a:t>Flower arranging Watson Acres- local farm- at half price</a:t>
            </a:r>
          </a:p>
          <a:p>
            <a:endParaRPr lang="en-US" dirty="0"/>
          </a:p>
          <a:p>
            <a:r>
              <a:rPr lang="en-US" dirty="0"/>
              <a:t>BLISS photography different types of gardening/container</a:t>
            </a:r>
          </a:p>
          <a:p>
            <a:r>
              <a:rPr lang="en-US" dirty="0"/>
              <a:t>Bike trails/photography</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4042711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hlinkClick r:id="rId3"/>
              </a:rPr>
              <a:t>https://www.slideshare.net/thewikiman/branding-the-academic-library-115590316</a:t>
            </a:r>
            <a:r>
              <a:rPr lang="en-US" dirty="0"/>
              <a:t>- branding the academic library</a:t>
            </a:r>
          </a:p>
          <a:p>
            <a:endParaRPr lang="en-US" dirty="0"/>
          </a:p>
          <a:p>
            <a:r>
              <a:rPr lang="en-US" dirty="0">
                <a:hlinkClick r:id="rId4"/>
              </a:rPr>
              <a:t>https://www.entrepreneur.com/article/232069</a:t>
            </a:r>
            <a:endParaRPr lang="en-US" dirty="0"/>
          </a:p>
          <a:p>
            <a:endParaRPr lang="en-US" dirty="0"/>
          </a:p>
          <a:p>
            <a:r>
              <a:rPr lang="en-US" dirty="0">
                <a:hlinkClick r:id="rId5"/>
              </a:rPr>
              <a:t>https://crln.acrl.org/index.php/crlnews/article/view/16898/18549</a:t>
            </a:r>
            <a:r>
              <a:rPr lang="en-US" dirty="0"/>
              <a:t>- branding matters; reimage your </a:t>
            </a:r>
            <a:r>
              <a:rPr lang="en-US"/>
              <a:t>library services</a:t>
            </a:r>
          </a:p>
          <a:p>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866645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4082757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384106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EVENT LIAISON</a:t>
            </a:r>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3696720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Ok. So we know why are we are working towards partnerships in our community because we want to align with the focus of the university in being an integral to the community makeup</a:t>
            </a:r>
          </a:p>
        </p:txBody>
      </p:sp>
      <p:sp>
        <p:nvSpPr>
          <p:cNvPr id="4" name="Slide Number Placeholder 3"/>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4152838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 will also be holding reflective questions with time to share with a partner as my hope is that you leave today with tangible ideas to implement or explore so start thinking about possible partners/ideas now and we will reflect/share in a bit</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778460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So why? AS public services librarian, I’ve always wanted to grow collaboration opportunities with WPL. A big impetus for this was based on our 2015 strategic plan which prioritized programming and community engagement.</a:t>
            </a:r>
          </a:p>
          <a:p>
            <a:endParaRPr lang="en-US" dirty="0"/>
          </a:p>
          <a:p>
            <a:r>
              <a:rPr lang="en-US" dirty="0"/>
              <a:t>We also know from the ACRL impact report that engagement, particularly library engagement, helps with retention and student success.</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827475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 So we know why are we are working towards partnerships in our community because we want to align with the focus of the university in being an integral to the community makeup</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743128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Deeper research that leads to background supporting partnership/outreach. Specifically to community?</a:t>
            </a:r>
          </a:p>
          <a:p>
            <a:r>
              <a:rPr lang="en-US" dirty="0"/>
              <a:t>To grow on this: Otterbein’s </a:t>
            </a:r>
            <a:r>
              <a:rPr lang="en-US" dirty="0" err="1"/>
              <a:t>longterm</a:t>
            </a:r>
            <a:r>
              <a:rPr lang="en-US" dirty="0"/>
              <a:t> town and gown relationship- wanted to build on that</a:t>
            </a:r>
          </a:p>
          <a:p>
            <a:endParaRPr lang="en-US" dirty="0"/>
          </a:p>
          <a:p>
            <a:r>
              <a:rPr lang="en-US" dirty="0"/>
              <a:t>So this dropped us into our first natural partnership with WPL</a:t>
            </a:r>
          </a:p>
          <a:p>
            <a:endParaRPr lang="en-US" dirty="0"/>
          </a:p>
          <a:p>
            <a:r>
              <a:rPr lang="en-US" dirty="0"/>
              <a:t>Point out abbreviations</a:t>
            </a: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704317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ctr">
              <a:lnSpc>
                <a:spcPts val="4620"/>
              </a:lnSpc>
            </a:pPr>
            <a:r>
              <a:rPr lang="en-US"/>
              <a:t>CHOOSE A CURRENT PARTNERSHIP OR ONE YOU THINK YOU WANT TO START. WRITE DOWN SHARED GOALS OR POSSIBLE OBJECTIVES AND WHAT YOUR FIRST STEPS WOULD BE.</a:t>
            </a:r>
          </a:p>
          <a:p>
            <a:pPr algn="ctr">
              <a:lnSpc>
                <a:spcPts val="4620"/>
              </a:lnSpc>
            </a:pPr>
            <a:endParaRPr lang="en-US"/>
          </a:p>
          <a:p>
            <a:pPr algn="ctr">
              <a:lnSpc>
                <a:spcPts val="4620"/>
              </a:lnSpc>
            </a:pPr>
            <a:r>
              <a:rPr lang="en-US"/>
              <a:t>TALK TO A NEIGHBOR ABOUT WHY YOU ARE INTERESTED IN WORKING WITH THEM.</a:t>
            </a: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59802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So we have “a story” now. How do we go from that to a program or event/project?</a:t>
            </a:r>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199133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One article that I really recommend in looking at best practices for outreach is Meyer from </a:t>
            </a:r>
            <a:r>
              <a:rPr lang="en-US" dirty="0" err="1"/>
              <a:t>Collraborative</a:t>
            </a:r>
            <a:r>
              <a:rPr lang="en-US" dirty="0"/>
              <a:t> Librarianship. These keys to success (abbreviated here) really hone in on how to create successful and long lasting </a:t>
            </a:r>
            <a:r>
              <a:rPr lang="en-US" dirty="0" err="1"/>
              <a:t>parnerships</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731350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png"/><Relationship Id="rId7" Type="http://schemas.openxmlformats.org/officeDocument/2006/relationships/hyperlink" Target="https://unsplash.com/s/photos/board-games?utm_source=unsplash&amp;utm_medium=referral&amp;utm_content=creditCopyText"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unsplash.com/@robert_coelho?utm_source=unsplash&amp;utm_medium=referral&amp;utm_content=creditCopyText" TargetMode="External"/><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unsplash.com/s/photos/class?utm_source=unsplash&amp;utm_medium=referral&amp;utm_content=creditCopyText" TargetMode="External"/><Relationship Id="rId5" Type="http://schemas.openxmlformats.org/officeDocument/2006/relationships/hyperlink" Target="https://unsplash.com/@climatereality?utm_source=unsplash&amp;utm_medium=referral&amp;utm_content=creditCopyText" TargetMode="Externa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jfif"/><Relationship Id="rId5" Type="http://schemas.openxmlformats.org/officeDocument/2006/relationships/image" Target="../media/image28.jp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1028700"/>
            <a:ext cx="6737011" cy="4687216"/>
          </a:xfrm>
          <a:prstGeom prst="rect">
            <a:avLst/>
          </a:prstGeom>
          <a:solidFill>
            <a:srgbClr val="F6BC00"/>
          </a:solidFill>
        </p:spPr>
      </p:sp>
      <p:sp>
        <p:nvSpPr>
          <p:cNvPr id="3" name="TextBox 3"/>
          <p:cNvSpPr txBox="1"/>
          <p:nvPr/>
        </p:nvSpPr>
        <p:spPr>
          <a:xfrm>
            <a:off x="3644064" y="4327757"/>
            <a:ext cx="13615236" cy="3371850"/>
          </a:xfrm>
          <a:prstGeom prst="rect">
            <a:avLst/>
          </a:prstGeom>
        </p:spPr>
        <p:txBody>
          <a:bodyPr lIns="0" tIns="0" rIns="0" bIns="0" rtlCol="0" anchor="t">
            <a:spAutoFit/>
          </a:bodyPr>
          <a:lstStyle/>
          <a:p>
            <a:pPr algn="r">
              <a:lnSpc>
                <a:spcPts val="12825"/>
              </a:lnSpc>
            </a:pPr>
            <a:r>
              <a:rPr lang="en-US" sz="13500" b="1" i="0" spc="-135">
                <a:solidFill>
                  <a:srgbClr val="039DA4"/>
                </a:solidFill>
                <a:latin typeface="Glacial Indifference"/>
              </a:rPr>
              <a:t> Great Minds Think Alike</a:t>
            </a:r>
            <a:r>
              <a:rPr lang="en-US" sz="13500" b="1" i="0" spc="-135">
                <a:solidFill>
                  <a:srgbClr val="FFCFE7"/>
                </a:solidFill>
                <a:latin typeface="Glacial Indifference"/>
              </a:rPr>
              <a:t>:</a:t>
            </a:r>
          </a:p>
        </p:txBody>
      </p:sp>
      <p:grpSp>
        <p:nvGrpSpPr>
          <p:cNvPr id="4" name="Group 4"/>
          <p:cNvGrpSpPr/>
          <p:nvPr/>
        </p:nvGrpSpPr>
        <p:grpSpPr>
          <a:xfrm rot="5400000">
            <a:off x="-5471" y="5471"/>
            <a:ext cx="6839052" cy="6828110"/>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39DA4"/>
            </a:solidFill>
          </p:spPr>
        </p:sp>
      </p:grpSp>
      <p:grpSp>
        <p:nvGrpSpPr>
          <p:cNvPr id="6" name="Group 6"/>
          <p:cNvGrpSpPr/>
          <p:nvPr/>
        </p:nvGrpSpPr>
        <p:grpSpPr>
          <a:xfrm>
            <a:off x="4368867" y="2256475"/>
            <a:ext cx="7019505" cy="2326103"/>
            <a:chOff x="0" y="0"/>
            <a:chExt cx="9359340" cy="3101471"/>
          </a:xfrm>
        </p:grpSpPr>
        <p:pic>
          <p:nvPicPr>
            <p:cNvPr id="7" name="Picture 7"/>
            <p:cNvPicPr>
              <a:picLocks noChangeAspect="1"/>
            </p:cNvPicPr>
            <p:nvPr/>
          </p:nvPicPr>
          <p:blipFill>
            <a:blip r:embed="rId3"/>
            <a:srcRect/>
            <a:stretch>
              <a:fillRect/>
            </a:stretch>
          </p:blipFill>
          <p:spPr>
            <a:xfrm>
              <a:off x="0" y="0"/>
              <a:ext cx="9359340" cy="795544"/>
            </a:xfrm>
            <a:prstGeom prst="rect">
              <a:avLst/>
            </a:prstGeom>
          </p:spPr>
        </p:pic>
        <p:pic>
          <p:nvPicPr>
            <p:cNvPr id="8" name="Picture 8"/>
            <p:cNvPicPr>
              <a:picLocks noChangeAspect="1"/>
            </p:cNvPicPr>
            <p:nvPr/>
          </p:nvPicPr>
          <p:blipFill>
            <a:blip r:embed="rId3"/>
            <a:srcRect/>
            <a:stretch>
              <a:fillRect/>
            </a:stretch>
          </p:blipFill>
          <p:spPr>
            <a:xfrm>
              <a:off x="0" y="795544"/>
              <a:ext cx="9359340" cy="795544"/>
            </a:xfrm>
            <a:prstGeom prst="rect">
              <a:avLst/>
            </a:prstGeom>
          </p:spPr>
        </p:pic>
        <p:pic>
          <p:nvPicPr>
            <p:cNvPr id="9" name="Picture 9"/>
            <p:cNvPicPr>
              <a:picLocks noChangeAspect="1"/>
            </p:cNvPicPr>
            <p:nvPr/>
          </p:nvPicPr>
          <p:blipFill>
            <a:blip r:embed="rId3"/>
            <a:srcRect/>
            <a:stretch>
              <a:fillRect/>
            </a:stretch>
          </p:blipFill>
          <p:spPr>
            <a:xfrm>
              <a:off x="0" y="1510383"/>
              <a:ext cx="9359340" cy="795544"/>
            </a:xfrm>
            <a:prstGeom prst="rect">
              <a:avLst/>
            </a:prstGeom>
          </p:spPr>
        </p:pic>
        <p:pic>
          <p:nvPicPr>
            <p:cNvPr id="10" name="Picture 10"/>
            <p:cNvPicPr>
              <a:picLocks noChangeAspect="1"/>
            </p:cNvPicPr>
            <p:nvPr/>
          </p:nvPicPr>
          <p:blipFill>
            <a:blip r:embed="rId3"/>
            <a:srcRect/>
            <a:stretch>
              <a:fillRect/>
            </a:stretch>
          </p:blipFill>
          <p:spPr>
            <a:xfrm>
              <a:off x="0" y="2305927"/>
              <a:ext cx="9359340" cy="795544"/>
            </a:xfrm>
            <a:prstGeom prst="rect">
              <a:avLst/>
            </a:prstGeom>
          </p:spPr>
        </p:pic>
      </p:grpSp>
      <p:sp>
        <p:nvSpPr>
          <p:cNvPr id="11" name="TextBox 11"/>
          <p:cNvSpPr txBox="1"/>
          <p:nvPr/>
        </p:nvSpPr>
        <p:spPr>
          <a:xfrm>
            <a:off x="11664243" y="1047750"/>
            <a:ext cx="5595057" cy="468186"/>
          </a:xfrm>
          <a:prstGeom prst="rect">
            <a:avLst/>
          </a:prstGeom>
        </p:spPr>
        <p:txBody>
          <a:bodyPr lIns="0" tIns="0" rIns="0" bIns="0" rtlCol="0" anchor="t">
            <a:spAutoFit/>
          </a:bodyPr>
          <a:lstStyle/>
          <a:p>
            <a:pPr algn="r">
              <a:lnSpc>
                <a:spcPts val="3615"/>
              </a:lnSpc>
            </a:pPr>
            <a:r>
              <a:rPr lang="en-US" sz="3600" b="1" i="0" spc="320" dirty="0">
                <a:solidFill>
                  <a:srgbClr val="FFD6EA"/>
                </a:solidFill>
                <a:latin typeface="Glacial Indifference"/>
              </a:rPr>
              <a:t>ALA0</a:t>
            </a:r>
            <a:r>
              <a:rPr lang="en-US" sz="3600" b="1" i="0" spc="320" dirty="0">
                <a:solidFill>
                  <a:srgbClr val="FFCFE7"/>
                </a:solidFill>
                <a:latin typeface="Glacial Indifference"/>
              </a:rPr>
              <a:t> 2019</a:t>
            </a:r>
          </a:p>
        </p:txBody>
      </p:sp>
      <p:sp>
        <p:nvSpPr>
          <p:cNvPr id="12" name="TextBox 12"/>
          <p:cNvSpPr txBox="1"/>
          <p:nvPr/>
        </p:nvSpPr>
        <p:spPr>
          <a:xfrm>
            <a:off x="2896769" y="7460212"/>
            <a:ext cx="14362531" cy="2246630"/>
          </a:xfrm>
          <a:prstGeom prst="rect">
            <a:avLst/>
          </a:prstGeom>
        </p:spPr>
        <p:txBody>
          <a:bodyPr lIns="0" tIns="0" rIns="0" bIns="0" rtlCol="0" anchor="t">
            <a:spAutoFit/>
          </a:bodyPr>
          <a:lstStyle/>
          <a:p>
            <a:pPr algn="r">
              <a:lnSpc>
                <a:spcPts val="8960"/>
              </a:lnSpc>
            </a:pPr>
            <a:r>
              <a:rPr lang="en-US" sz="6400" b="0" i="0" spc="192">
                <a:solidFill>
                  <a:srgbClr val="039DA4"/>
                </a:solidFill>
                <a:latin typeface="Glacial Indifference"/>
              </a:rPr>
              <a:t>Expanding Outreach through Community Partnerships</a:t>
            </a:r>
          </a:p>
        </p:txBody>
      </p:sp>
      <p:grpSp>
        <p:nvGrpSpPr>
          <p:cNvPr id="13" name="Group 13"/>
          <p:cNvGrpSpPr>
            <a:grpSpLocks noChangeAspect="1"/>
          </p:cNvGrpSpPr>
          <p:nvPr/>
        </p:nvGrpSpPr>
        <p:grpSpPr>
          <a:xfrm>
            <a:off x="274931" y="1272318"/>
            <a:ext cx="1717088" cy="1717081"/>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867" b="-32466"/>
              </a:stretch>
            </a:blipFill>
          </p:spPr>
        </p:sp>
      </p:grpSp>
      <p:sp>
        <p:nvSpPr>
          <p:cNvPr id="15" name="TextBox 15"/>
          <p:cNvSpPr txBox="1"/>
          <p:nvPr/>
        </p:nvSpPr>
        <p:spPr>
          <a:xfrm>
            <a:off x="273883" y="180614"/>
            <a:ext cx="7604736" cy="981943"/>
          </a:xfrm>
          <a:prstGeom prst="rect">
            <a:avLst/>
          </a:prstGeom>
        </p:spPr>
        <p:txBody>
          <a:bodyPr lIns="0" tIns="0" rIns="0" bIns="0" rtlCol="0" anchor="t">
            <a:spAutoFit/>
          </a:bodyPr>
          <a:lstStyle/>
          <a:p>
            <a:pPr>
              <a:lnSpc>
                <a:spcPts val="3919"/>
              </a:lnSpc>
            </a:pPr>
            <a:r>
              <a:rPr lang="en-US" sz="2800" b="0" i="0" spc="364">
                <a:solidFill>
                  <a:srgbClr val="FFFFFF"/>
                </a:solidFill>
                <a:latin typeface="Glacial Indifference"/>
              </a:rPr>
              <a:t>JESS CROSSFIELD MCINTOSH</a:t>
            </a:r>
          </a:p>
          <a:p>
            <a:pPr>
              <a:lnSpc>
                <a:spcPts val="3919"/>
              </a:lnSpc>
            </a:pPr>
            <a:r>
              <a:rPr lang="en-US" sz="2800" b="0" i="0" spc="364">
                <a:solidFill>
                  <a:srgbClr val="FFFFFF"/>
                </a:solidFill>
                <a:latin typeface="Glacial Indifference"/>
              </a:rPr>
              <a:t>Public Services Librarian</a:t>
            </a:r>
          </a:p>
        </p:txBody>
      </p:sp>
      <p:sp>
        <p:nvSpPr>
          <p:cNvPr id="16" name="TextBox 15">
            <a:extLst>
              <a:ext uri="{FF2B5EF4-FFF2-40B4-BE49-F238E27FC236}">
                <a16:creationId xmlns:a16="http://schemas.microsoft.com/office/drawing/2014/main" id="{ED715E56-29E1-4CE9-8406-686914FF6F0D}"/>
              </a:ext>
            </a:extLst>
          </p:cNvPr>
          <p:cNvSpPr txBox="1"/>
          <p:nvPr/>
        </p:nvSpPr>
        <p:spPr>
          <a:xfrm>
            <a:off x="273883" y="9443903"/>
            <a:ext cx="7019505" cy="707886"/>
          </a:xfrm>
          <a:prstGeom prst="rect">
            <a:avLst/>
          </a:prstGeom>
          <a:noFill/>
        </p:spPr>
        <p:txBody>
          <a:bodyPr wrap="square" rtlCol="0">
            <a:spAutoFit/>
          </a:bodyPr>
          <a:lstStyle/>
          <a:p>
            <a:r>
              <a:rPr lang="en-US" sz="4000" dirty="0">
                <a:solidFill>
                  <a:schemeClr val="bg1">
                    <a:lumMod val="50000"/>
                  </a:schemeClr>
                </a:solidFill>
                <a:latin typeface="Glacial Indifference" panose="020B0604020202020204" charset="0"/>
              </a:rPr>
              <a:t>bit.ly/alao2019partnerships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0299809" y="0"/>
            <a:ext cx="7988191" cy="7975410"/>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39DA4"/>
            </a:solidFill>
          </p:spPr>
        </p:sp>
      </p:grpSp>
      <p:sp>
        <p:nvSpPr>
          <p:cNvPr id="4" name="TextBox 4"/>
          <p:cNvSpPr txBox="1"/>
          <p:nvPr/>
        </p:nvSpPr>
        <p:spPr>
          <a:xfrm>
            <a:off x="13106400" y="284095"/>
            <a:ext cx="8740692" cy="2327560"/>
          </a:xfrm>
          <a:prstGeom prst="rect">
            <a:avLst/>
          </a:prstGeom>
        </p:spPr>
        <p:txBody>
          <a:bodyPr wrap="square" lIns="0" tIns="0" rIns="0" bIns="0" rtlCol="0" anchor="t">
            <a:spAutoFit/>
          </a:bodyPr>
          <a:lstStyle/>
          <a:p>
            <a:pPr>
              <a:lnSpc>
                <a:spcPts val="9000"/>
              </a:lnSpc>
            </a:pPr>
            <a:r>
              <a:rPr lang="en-US" sz="9600" b="1" i="0" spc="225" dirty="0">
                <a:solidFill>
                  <a:srgbClr val="F6BC00"/>
                </a:solidFill>
                <a:latin typeface="Glacial Indifference"/>
              </a:rPr>
              <a:t>Keys to Success</a:t>
            </a:r>
          </a:p>
        </p:txBody>
      </p:sp>
      <p:sp>
        <p:nvSpPr>
          <p:cNvPr id="5" name="AutoShape 5"/>
          <p:cNvSpPr/>
          <p:nvPr/>
        </p:nvSpPr>
        <p:spPr>
          <a:xfrm>
            <a:off x="-1337965" y="7943392"/>
            <a:ext cx="6737011" cy="4687216"/>
          </a:xfrm>
          <a:prstGeom prst="rect">
            <a:avLst/>
          </a:prstGeom>
          <a:solidFill>
            <a:srgbClr val="F6BC00"/>
          </a:solidFill>
        </p:spPr>
      </p:sp>
      <p:grpSp>
        <p:nvGrpSpPr>
          <p:cNvPr id="6" name="Group 6"/>
          <p:cNvGrpSpPr/>
          <p:nvPr/>
        </p:nvGrpSpPr>
        <p:grpSpPr>
          <a:xfrm>
            <a:off x="1028700" y="7389397"/>
            <a:ext cx="7019505" cy="2326103"/>
            <a:chOff x="0" y="0"/>
            <a:chExt cx="9359340" cy="3101471"/>
          </a:xfrm>
        </p:grpSpPr>
        <p:pic>
          <p:nvPicPr>
            <p:cNvPr id="7" name="Picture 7"/>
            <p:cNvPicPr>
              <a:picLocks noChangeAspect="1"/>
            </p:cNvPicPr>
            <p:nvPr/>
          </p:nvPicPr>
          <p:blipFill>
            <a:blip r:embed="rId3"/>
            <a:srcRect/>
            <a:stretch>
              <a:fillRect/>
            </a:stretch>
          </p:blipFill>
          <p:spPr>
            <a:xfrm>
              <a:off x="0" y="0"/>
              <a:ext cx="9359340" cy="795544"/>
            </a:xfrm>
            <a:prstGeom prst="rect">
              <a:avLst/>
            </a:prstGeom>
          </p:spPr>
        </p:pic>
        <p:pic>
          <p:nvPicPr>
            <p:cNvPr id="8" name="Picture 8"/>
            <p:cNvPicPr>
              <a:picLocks noChangeAspect="1"/>
            </p:cNvPicPr>
            <p:nvPr/>
          </p:nvPicPr>
          <p:blipFill>
            <a:blip r:embed="rId3"/>
            <a:srcRect/>
            <a:stretch>
              <a:fillRect/>
            </a:stretch>
          </p:blipFill>
          <p:spPr>
            <a:xfrm>
              <a:off x="0" y="795544"/>
              <a:ext cx="9359340" cy="795544"/>
            </a:xfrm>
            <a:prstGeom prst="rect">
              <a:avLst/>
            </a:prstGeom>
          </p:spPr>
        </p:pic>
        <p:pic>
          <p:nvPicPr>
            <p:cNvPr id="9" name="Picture 9"/>
            <p:cNvPicPr>
              <a:picLocks noChangeAspect="1"/>
            </p:cNvPicPr>
            <p:nvPr/>
          </p:nvPicPr>
          <p:blipFill>
            <a:blip r:embed="rId3"/>
            <a:srcRect/>
            <a:stretch>
              <a:fillRect/>
            </a:stretch>
          </p:blipFill>
          <p:spPr>
            <a:xfrm>
              <a:off x="0" y="1510383"/>
              <a:ext cx="9359340" cy="795544"/>
            </a:xfrm>
            <a:prstGeom prst="rect">
              <a:avLst/>
            </a:prstGeom>
          </p:spPr>
        </p:pic>
        <p:pic>
          <p:nvPicPr>
            <p:cNvPr id="10" name="Picture 10"/>
            <p:cNvPicPr>
              <a:picLocks noChangeAspect="1"/>
            </p:cNvPicPr>
            <p:nvPr/>
          </p:nvPicPr>
          <p:blipFill>
            <a:blip r:embed="rId3"/>
            <a:srcRect/>
            <a:stretch>
              <a:fillRect/>
            </a:stretch>
          </p:blipFill>
          <p:spPr>
            <a:xfrm>
              <a:off x="0" y="2305927"/>
              <a:ext cx="9359340" cy="795544"/>
            </a:xfrm>
            <a:prstGeom prst="rect">
              <a:avLst/>
            </a:prstGeom>
          </p:spPr>
        </p:pic>
      </p:grpSp>
      <p:sp>
        <p:nvSpPr>
          <p:cNvPr id="11" name="TextBox 11"/>
          <p:cNvSpPr txBox="1"/>
          <p:nvPr/>
        </p:nvSpPr>
        <p:spPr>
          <a:xfrm>
            <a:off x="5654142" y="9270329"/>
            <a:ext cx="12526829" cy="908685"/>
          </a:xfrm>
          <a:prstGeom prst="rect">
            <a:avLst/>
          </a:prstGeom>
        </p:spPr>
        <p:txBody>
          <a:bodyPr lIns="0" tIns="0" rIns="0" bIns="0" rtlCol="0" anchor="t">
            <a:spAutoFit/>
          </a:bodyPr>
          <a:lstStyle/>
          <a:p>
            <a:pPr algn="r">
              <a:lnSpc>
                <a:spcPts val="3600"/>
              </a:lnSpc>
            </a:pPr>
            <a:r>
              <a:rPr lang="en-US" sz="2400" b="0" i="0" spc="24">
                <a:solidFill>
                  <a:srgbClr val="039DA4"/>
                </a:solidFill>
                <a:latin typeface="Glacial Indifference"/>
              </a:rPr>
              <a:t>Source: Meyer, E. E. (2014). Low-Hanging Fruit: Leveraging Short-Term Partnerships to Advance Academic Library Outreach Goals. Collaborative Librarianship, 6(3), 112–120.</a:t>
            </a:r>
          </a:p>
        </p:txBody>
      </p:sp>
      <p:sp>
        <p:nvSpPr>
          <p:cNvPr id="12" name="TextBox 12"/>
          <p:cNvSpPr txBox="1"/>
          <p:nvPr/>
        </p:nvSpPr>
        <p:spPr>
          <a:xfrm>
            <a:off x="228600" y="1295975"/>
            <a:ext cx="15773400" cy="5981125"/>
          </a:xfrm>
          <a:prstGeom prst="rect">
            <a:avLst/>
          </a:prstGeom>
        </p:spPr>
        <p:txBody>
          <a:bodyPr wrap="square" lIns="0" tIns="0" rIns="0" bIns="0" rtlCol="0" anchor="t">
            <a:spAutoFit/>
          </a:bodyPr>
          <a:lstStyle/>
          <a:p>
            <a:pPr marL="571500" indent="-571500">
              <a:lnSpc>
                <a:spcPct val="150000"/>
              </a:lnSpc>
              <a:spcBef>
                <a:spcPct val="0"/>
              </a:spcBef>
              <a:buFont typeface="Courier New" panose="02070309020205020404" pitchFamily="49" charset="0"/>
              <a:buChar char="o"/>
            </a:pPr>
            <a:r>
              <a:rPr lang="en-US" sz="4400" dirty="0">
                <a:solidFill>
                  <a:srgbClr val="039DA4"/>
                </a:solidFill>
                <a:latin typeface="Glacial Indifference"/>
              </a:rPr>
              <a:t>flexibility</a:t>
            </a:r>
          </a:p>
          <a:p>
            <a:pPr marL="571500" indent="-571500">
              <a:lnSpc>
                <a:spcPct val="150000"/>
              </a:lnSpc>
              <a:spcBef>
                <a:spcPct val="0"/>
              </a:spcBef>
              <a:buFont typeface="Courier New" panose="02070309020205020404" pitchFamily="49" charset="0"/>
              <a:buChar char="o"/>
            </a:pPr>
            <a:r>
              <a:rPr lang="en-US" sz="4400" dirty="0">
                <a:solidFill>
                  <a:srgbClr val="039DA4"/>
                </a:solidFill>
                <a:latin typeface="Glacial Indifference"/>
              </a:rPr>
              <a:t>personal relationships</a:t>
            </a:r>
          </a:p>
          <a:p>
            <a:pPr marL="571500" indent="-571500">
              <a:lnSpc>
                <a:spcPct val="150000"/>
              </a:lnSpc>
              <a:spcBef>
                <a:spcPct val="0"/>
              </a:spcBef>
              <a:buFont typeface="Courier New" panose="02070309020205020404" pitchFamily="49" charset="0"/>
              <a:buChar char="o"/>
            </a:pPr>
            <a:r>
              <a:rPr lang="en-US" sz="4400" dirty="0">
                <a:solidFill>
                  <a:srgbClr val="039DA4"/>
                </a:solidFill>
                <a:latin typeface="Glacial Indifference"/>
              </a:rPr>
              <a:t>strategic planning</a:t>
            </a:r>
          </a:p>
          <a:p>
            <a:pPr marL="571500" indent="-571500">
              <a:lnSpc>
                <a:spcPct val="150000"/>
              </a:lnSpc>
              <a:spcBef>
                <a:spcPct val="0"/>
              </a:spcBef>
              <a:buFont typeface="Courier New" panose="02070309020205020404" pitchFamily="49" charset="0"/>
              <a:buChar char="o"/>
            </a:pPr>
            <a:r>
              <a:rPr lang="en-US" sz="4400" dirty="0">
                <a:solidFill>
                  <a:srgbClr val="039DA4"/>
                </a:solidFill>
                <a:latin typeface="Glacial Indifference"/>
              </a:rPr>
              <a:t>openness to work outside of academic units/library</a:t>
            </a:r>
          </a:p>
          <a:p>
            <a:pPr marL="571500" indent="-571500">
              <a:lnSpc>
                <a:spcPct val="150000"/>
              </a:lnSpc>
              <a:spcBef>
                <a:spcPct val="0"/>
              </a:spcBef>
              <a:buFont typeface="Courier New" panose="02070309020205020404" pitchFamily="49" charset="0"/>
              <a:buChar char="o"/>
            </a:pPr>
            <a:r>
              <a:rPr lang="en-US" sz="4400" dirty="0">
                <a:solidFill>
                  <a:srgbClr val="039DA4"/>
                </a:solidFill>
                <a:latin typeface="Glacial Indifference"/>
              </a:rPr>
              <a:t>knowing the resources needed and those that already exist</a:t>
            </a:r>
          </a:p>
          <a:p>
            <a:pPr marL="571500" indent="-571500">
              <a:lnSpc>
                <a:spcPct val="150000"/>
              </a:lnSpc>
              <a:spcBef>
                <a:spcPct val="0"/>
              </a:spcBef>
              <a:buFont typeface="Courier New" panose="02070309020205020404" pitchFamily="49" charset="0"/>
              <a:buChar char="o"/>
            </a:pPr>
            <a:r>
              <a:rPr lang="en-US" sz="4400" dirty="0">
                <a:solidFill>
                  <a:srgbClr val="039DA4"/>
                </a:solidFill>
                <a:latin typeface="Glacial Indifference"/>
              </a:rPr>
              <a:t>a desire and ability to move from conversation to action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39DA4"/>
        </a:solidFill>
        <a:effectLst/>
      </p:bgPr>
    </p:bg>
    <p:spTree>
      <p:nvGrpSpPr>
        <p:cNvPr id="1" name=""/>
        <p:cNvGrpSpPr/>
        <p:nvPr/>
      </p:nvGrpSpPr>
      <p:grpSpPr>
        <a:xfrm>
          <a:off x="0" y="0"/>
          <a:ext cx="0" cy="0"/>
          <a:chOff x="0" y="0"/>
          <a:chExt cx="0" cy="0"/>
        </a:xfrm>
      </p:grpSpPr>
      <p:sp>
        <p:nvSpPr>
          <p:cNvPr id="2" name="TextBox 2"/>
          <p:cNvSpPr txBox="1"/>
          <p:nvPr/>
        </p:nvSpPr>
        <p:spPr>
          <a:xfrm>
            <a:off x="1028700" y="1019175"/>
            <a:ext cx="7068687" cy="2295525"/>
          </a:xfrm>
          <a:prstGeom prst="rect">
            <a:avLst/>
          </a:prstGeom>
        </p:spPr>
        <p:txBody>
          <a:bodyPr lIns="0" tIns="0" rIns="0" bIns="0" rtlCol="0" anchor="t">
            <a:spAutoFit/>
          </a:bodyPr>
          <a:lstStyle/>
          <a:p>
            <a:pPr>
              <a:lnSpc>
                <a:spcPts val="9000"/>
              </a:lnSpc>
            </a:pPr>
            <a:r>
              <a:rPr lang="en-US" sz="7500" b="1" i="0" spc="225">
                <a:solidFill>
                  <a:srgbClr val="F9FFFF"/>
                </a:solidFill>
                <a:latin typeface="Glacial Indifference"/>
              </a:rPr>
              <a:t>Starting a Conversation</a:t>
            </a:r>
          </a:p>
        </p:txBody>
      </p:sp>
      <p:sp>
        <p:nvSpPr>
          <p:cNvPr id="3" name="AutoShape 3"/>
          <p:cNvSpPr/>
          <p:nvPr/>
        </p:nvSpPr>
        <p:spPr>
          <a:xfrm>
            <a:off x="-1337965" y="7943392"/>
            <a:ext cx="6737011" cy="4687216"/>
          </a:xfrm>
          <a:prstGeom prst="rect">
            <a:avLst/>
          </a:prstGeom>
          <a:solidFill>
            <a:srgbClr val="F6BC00"/>
          </a:solidFill>
        </p:spPr>
      </p:sp>
      <p:grpSp>
        <p:nvGrpSpPr>
          <p:cNvPr id="4" name="Group 4"/>
          <p:cNvGrpSpPr/>
          <p:nvPr/>
        </p:nvGrpSpPr>
        <p:grpSpPr>
          <a:xfrm>
            <a:off x="1085378" y="6780341"/>
            <a:ext cx="7019505" cy="2326103"/>
            <a:chOff x="0" y="0"/>
            <a:chExt cx="9359340" cy="3101471"/>
          </a:xfrm>
        </p:grpSpPr>
        <p:pic>
          <p:nvPicPr>
            <p:cNvPr id="5" name="Picture 5"/>
            <p:cNvPicPr>
              <a:picLocks noChangeAspect="1"/>
            </p:cNvPicPr>
            <p:nvPr/>
          </p:nvPicPr>
          <p:blipFill>
            <a:blip r:embed="rId3"/>
            <a:srcRect/>
            <a:stretch>
              <a:fillRect/>
            </a:stretch>
          </p:blipFill>
          <p:spPr>
            <a:xfrm>
              <a:off x="0" y="0"/>
              <a:ext cx="9359340" cy="795544"/>
            </a:xfrm>
            <a:prstGeom prst="rect">
              <a:avLst/>
            </a:prstGeom>
          </p:spPr>
        </p:pic>
        <p:pic>
          <p:nvPicPr>
            <p:cNvPr id="6" name="Picture 6"/>
            <p:cNvPicPr>
              <a:picLocks noChangeAspect="1"/>
            </p:cNvPicPr>
            <p:nvPr/>
          </p:nvPicPr>
          <p:blipFill>
            <a:blip r:embed="rId3"/>
            <a:srcRect/>
            <a:stretch>
              <a:fillRect/>
            </a:stretch>
          </p:blipFill>
          <p:spPr>
            <a:xfrm>
              <a:off x="0" y="795544"/>
              <a:ext cx="9359340" cy="795544"/>
            </a:xfrm>
            <a:prstGeom prst="rect">
              <a:avLst/>
            </a:prstGeom>
          </p:spPr>
        </p:pic>
        <p:pic>
          <p:nvPicPr>
            <p:cNvPr id="7" name="Picture 7"/>
            <p:cNvPicPr>
              <a:picLocks noChangeAspect="1"/>
            </p:cNvPicPr>
            <p:nvPr/>
          </p:nvPicPr>
          <p:blipFill>
            <a:blip r:embed="rId3"/>
            <a:srcRect/>
            <a:stretch>
              <a:fillRect/>
            </a:stretch>
          </p:blipFill>
          <p:spPr>
            <a:xfrm>
              <a:off x="0" y="1510383"/>
              <a:ext cx="9359340" cy="795544"/>
            </a:xfrm>
            <a:prstGeom prst="rect">
              <a:avLst/>
            </a:prstGeom>
          </p:spPr>
        </p:pic>
        <p:pic>
          <p:nvPicPr>
            <p:cNvPr id="8" name="Picture 8"/>
            <p:cNvPicPr>
              <a:picLocks noChangeAspect="1"/>
            </p:cNvPicPr>
            <p:nvPr/>
          </p:nvPicPr>
          <p:blipFill>
            <a:blip r:embed="rId3"/>
            <a:srcRect/>
            <a:stretch>
              <a:fillRect/>
            </a:stretch>
          </p:blipFill>
          <p:spPr>
            <a:xfrm>
              <a:off x="0" y="2305927"/>
              <a:ext cx="9359340" cy="795544"/>
            </a:xfrm>
            <a:prstGeom prst="rect">
              <a:avLst/>
            </a:prstGeom>
          </p:spPr>
        </p:pic>
      </p:grpSp>
      <p:grpSp>
        <p:nvGrpSpPr>
          <p:cNvPr id="9" name="Group 9"/>
          <p:cNvGrpSpPr/>
          <p:nvPr/>
        </p:nvGrpSpPr>
        <p:grpSpPr>
          <a:xfrm>
            <a:off x="9595490" y="1028700"/>
            <a:ext cx="7663810" cy="7847766"/>
            <a:chOff x="0" y="0"/>
            <a:chExt cx="10218413" cy="10463688"/>
          </a:xfrm>
        </p:grpSpPr>
        <p:sp>
          <p:nvSpPr>
            <p:cNvPr id="10" name="TextBox 10"/>
            <p:cNvSpPr txBox="1"/>
            <p:nvPr/>
          </p:nvSpPr>
          <p:spPr>
            <a:xfrm>
              <a:off x="0" y="-66675"/>
              <a:ext cx="10218413" cy="737235"/>
            </a:xfrm>
            <a:prstGeom prst="rect">
              <a:avLst/>
            </a:prstGeom>
          </p:spPr>
          <p:txBody>
            <a:bodyPr lIns="0" tIns="0" rIns="0" bIns="0" rtlCol="0" anchor="t">
              <a:spAutoFit/>
            </a:bodyPr>
            <a:lstStyle/>
            <a:p>
              <a:pPr>
                <a:lnSpc>
                  <a:spcPts val="4620"/>
                </a:lnSpc>
              </a:pPr>
              <a:r>
                <a:rPr lang="en-US" sz="3300" b="0" i="0" spc="429">
                  <a:solidFill>
                    <a:srgbClr val="FFFFFF"/>
                  </a:solidFill>
                  <a:latin typeface="Glacial Indifference"/>
                </a:rPr>
                <a:t>SETTING SHARED GOALS</a:t>
              </a:r>
            </a:p>
          </p:txBody>
        </p:sp>
        <p:sp>
          <p:nvSpPr>
            <p:cNvPr id="11" name="TextBox 11"/>
            <p:cNvSpPr txBox="1"/>
            <p:nvPr/>
          </p:nvSpPr>
          <p:spPr>
            <a:xfrm>
              <a:off x="0" y="750570"/>
              <a:ext cx="10218413" cy="1466850"/>
            </a:xfrm>
            <a:prstGeom prst="rect">
              <a:avLst/>
            </a:prstGeom>
          </p:spPr>
          <p:txBody>
            <a:bodyPr lIns="0" tIns="0" rIns="0" bIns="0" rtlCol="0" anchor="t">
              <a:spAutoFit/>
            </a:bodyPr>
            <a:lstStyle/>
            <a:p>
              <a:pPr>
                <a:lnSpc>
                  <a:spcPts val="4500"/>
                </a:lnSpc>
              </a:pPr>
              <a:r>
                <a:rPr lang="en-US" sz="3000" b="0" i="0" spc="30">
                  <a:solidFill>
                    <a:srgbClr val="F9FFFF"/>
                  </a:solidFill>
                  <a:latin typeface="Glacial Indifference"/>
                </a:rPr>
                <a:t>Town and Gown relationship establisted but always room for growth</a:t>
              </a:r>
            </a:p>
          </p:txBody>
        </p:sp>
        <p:sp>
          <p:nvSpPr>
            <p:cNvPr id="12" name="TextBox 12"/>
            <p:cNvSpPr txBox="1"/>
            <p:nvPr/>
          </p:nvSpPr>
          <p:spPr>
            <a:xfrm>
              <a:off x="0" y="3284299"/>
              <a:ext cx="10218413" cy="1519555"/>
            </a:xfrm>
            <a:prstGeom prst="rect">
              <a:avLst/>
            </a:prstGeom>
          </p:spPr>
          <p:txBody>
            <a:bodyPr lIns="0" tIns="0" rIns="0" bIns="0" rtlCol="0" anchor="t">
              <a:spAutoFit/>
            </a:bodyPr>
            <a:lstStyle/>
            <a:p>
              <a:pPr>
                <a:lnSpc>
                  <a:spcPts val="4620"/>
                </a:lnSpc>
              </a:pPr>
              <a:r>
                <a:rPr lang="en-US" sz="3300" b="0" i="0" spc="429">
                  <a:solidFill>
                    <a:srgbClr val="FFFFFF"/>
                  </a:solidFill>
                  <a:latin typeface="Glacial Indifference"/>
                </a:rPr>
                <a:t>EXAMINE YOUR SHARED GOALS &amp; BENEFITS</a:t>
              </a:r>
            </a:p>
          </p:txBody>
        </p:sp>
        <p:sp>
          <p:nvSpPr>
            <p:cNvPr id="13" name="TextBox 13"/>
            <p:cNvSpPr txBox="1"/>
            <p:nvPr/>
          </p:nvSpPr>
          <p:spPr>
            <a:xfrm>
              <a:off x="0" y="4883864"/>
              <a:ext cx="10218413" cy="1466850"/>
            </a:xfrm>
            <a:prstGeom prst="rect">
              <a:avLst/>
            </a:prstGeom>
          </p:spPr>
          <p:txBody>
            <a:bodyPr lIns="0" tIns="0" rIns="0" bIns="0" rtlCol="0" anchor="t">
              <a:spAutoFit/>
            </a:bodyPr>
            <a:lstStyle/>
            <a:p>
              <a:pPr>
                <a:lnSpc>
                  <a:spcPts val="4500"/>
                </a:lnSpc>
              </a:pPr>
              <a:r>
                <a:rPr lang="en-US" sz="3000" b="0" i="0" spc="30">
                  <a:solidFill>
                    <a:srgbClr val="F9FFFF"/>
                  </a:solidFill>
                  <a:latin typeface="Glacial Indifference"/>
                </a:rPr>
                <a:t>Outlined how this project would benefit both libraries</a:t>
              </a:r>
            </a:p>
          </p:txBody>
        </p:sp>
        <p:sp>
          <p:nvSpPr>
            <p:cNvPr id="14" name="TextBox 14"/>
            <p:cNvSpPr txBox="1"/>
            <p:nvPr/>
          </p:nvSpPr>
          <p:spPr>
            <a:xfrm>
              <a:off x="0" y="7417592"/>
              <a:ext cx="10218413" cy="737235"/>
            </a:xfrm>
            <a:prstGeom prst="rect">
              <a:avLst/>
            </a:prstGeom>
          </p:spPr>
          <p:txBody>
            <a:bodyPr lIns="0" tIns="0" rIns="0" bIns="0" rtlCol="0" anchor="t">
              <a:spAutoFit/>
            </a:bodyPr>
            <a:lstStyle/>
            <a:p>
              <a:pPr>
                <a:lnSpc>
                  <a:spcPts val="4620"/>
                </a:lnSpc>
              </a:pPr>
              <a:r>
                <a:rPr lang="en-US" sz="3300" b="0" i="0" spc="429">
                  <a:solidFill>
                    <a:srgbClr val="FFFFFF"/>
                  </a:solidFill>
                  <a:latin typeface="Glacial Indifference"/>
                </a:rPr>
                <a:t>FIND THE RIGHT TIMING</a:t>
              </a:r>
            </a:p>
          </p:txBody>
        </p:sp>
        <p:sp>
          <p:nvSpPr>
            <p:cNvPr id="15" name="TextBox 15"/>
            <p:cNvSpPr txBox="1"/>
            <p:nvPr/>
          </p:nvSpPr>
          <p:spPr>
            <a:xfrm>
              <a:off x="0" y="8234838"/>
              <a:ext cx="10218413" cy="2228850"/>
            </a:xfrm>
            <a:prstGeom prst="rect">
              <a:avLst/>
            </a:prstGeom>
          </p:spPr>
          <p:txBody>
            <a:bodyPr lIns="0" tIns="0" rIns="0" bIns="0" rtlCol="0" anchor="t">
              <a:spAutoFit/>
            </a:bodyPr>
            <a:lstStyle/>
            <a:p>
              <a:pPr>
                <a:lnSpc>
                  <a:spcPts val="4500"/>
                </a:lnSpc>
              </a:pPr>
              <a:r>
                <a:rPr lang="en-US" sz="3000" b="0" i="0" spc="30">
                  <a:solidFill>
                    <a:srgbClr val="F9FFFF"/>
                  </a:solidFill>
                  <a:latin typeface="Glacial Indifference"/>
                </a:rPr>
                <a:t>And keep trying. It may not work right away but that doesn't mean a collaboration can't be down the road.</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39DA4"/>
        </a:solidFill>
        <a:effectLst/>
      </p:bgPr>
    </p:bg>
    <p:spTree>
      <p:nvGrpSpPr>
        <p:cNvPr id="1" name=""/>
        <p:cNvGrpSpPr/>
        <p:nvPr/>
      </p:nvGrpSpPr>
      <p:grpSpPr>
        <a:xfrm>
          <a:off x="0" y="0"/>
          <a:ext cx="0" cy="0"/>
          <a:chOff x="0" y="0"/>
          <a:chExt cx="0" cy="0"/>
        </a:xfrm>
      </p:grpSpPr>
      <p:sp>
        <p:nvSpPr>
          <p:cNvPr id="2" name="AutoShape 2"/>
          <p:cNvSpPr/>
          <p:nvPr/>
        </p:nvSpPr>
        <p:spPr>
          <a:xfrm rot="-10800000">
            <a:off x="11171421" y="639273"/>
            <a:ext cx="6737011" cy="4687216"/>
          </a:xfrm>
          <a:prstGeom prst="rect">
            <a:avLst/>
          </a:prstGeom>
          <a:solidFill>
            <a:srgbClr val="F6BC00"/>
          </a:solidFill>
        </p:spPr>
      </p:sp>
      <p:grpSp>
        <p:nvGrpSpPr>
          <p:cNvPr id="3" name="Group 3"/>
          <p:cNvGrpSpPr/>
          <p:nvPr/>
        </p:nvGrpSpPr>
        <p:grpSpPr>
          <a:xfrm rot="-10800000">
            <a:off x="9601200" y="1485900"/>
            <a:ext cx="7019505" cy="2326103"/>
            <a:chOff x="0" y="0"/>
            <a:chExt cx="9359340" cy="3101471"/>
          </a:xfrm>
        </p:grpSpPr>
        <p:pic>
          <p:nvPicPr>
            <p:cNvPr id="4" name="Picture 4"/>
            <p:cNvPicPr>
              <a:picLocks noChangeAspect="1"/>
            </p:cNvPicPr>
            <p:nvPr/>
          </p:nvPicPr>
          <p:blipFill>
            <a:blip r:embed="rId2"/>
            <a:srcRect/>
            <a:stretch>
              <a:fillRect/>
            </a:stretch>
          </p:blipFill>
          <p:spPr>
            <a:xfrm>
              <a:off x="0" y="0"/>
              <a:ext cx="9359340" cy="795544"/>
            </a:xfrm>
            <a:prstGeom prst="rect">
              <a:avLst/>
            </a:prstGeom>
          </p:spPr>
        </p:pic>
        <p:pic>
          <p:nvPicPr>
            <p:cNvPr id="5" name="Picture 5"/>
            <p:cNvPicPr>
              <a:picLocks noChangeAspect="1"/>
            </p:cNvPicPr>
            <p:nvPr/>
          </p:nvPicPr>
          <p:blipFill>
            <a:blip r:embed="rId2"/>
            <a:srcRect/>
            <a:stretch>
              <a:fillRect/>
            </a:stretch>
          </p:blipFill>
          <p:spPr>
            <a:xfrm>
              <a:off x="0" y="795544"/>
              <a:ext cx="9359340" cy="795544"/>
            </a:xfrm>
            <a:prstGeom prst="rect">
              <a:avLst/>
            </a:prstGeom>
          </p:spPr>
        </p:pic>
        <p:pic>
          <p:nvPicPr>
            <p:cNvPr id="6" name="Picture 6"/>
            <p:cNvPicPr>
              <a:picLocks noChangeAspect="1"/>
            </p:cNvPicPr>
            <p:nvPr/>
          </p:nvPicPr>
          <p:blipFill>
            <a:blip r:embed="rId2"/>
            <a:srcRect/>
            <a:stretch>
              <a:fillRect/>
            </a:stretch>
          </p:blipFill>
          <p:spPr>
            <a:xfrm>
              <a:off x="0" y="1510383"/>
              <a:ext cx="9359340" cy="795544"/>
            </a:xfrm>
            <a:prstGeom prst="rect">
              <a:avLst/>
            </a:prstGeom>
          </p:spPr>
        </p:pic>
        <p:pic>
          <p:nvPicPr>
            <p:cNvPr id="7" name="Picture 7"/>
            <p:cNvPicPr>
              <a:picLocks noChangeAspect="1"/>
            </p:cNvPicPr>
            <p:nvPr/>
          </p:nvPicPr>
          <p:blipFill>
            <a:blip r:embed="rId2"/>
            <a:srcRect/>
            <a:stretch>
              <a:fillRect/>
            </a:stretch>
          </p:blipFill>
          <p:spPr>
            <a:xfrm>
              <a:off x="0" y="2305927"/>
              <a:ext cx="9359340" cy="795544"/>
            </a:xfrm>
            <a:prstGeom prst="rect">
              <a:avLst/>
            </a:prstGeom>
          </p:spPr>
        </p:pic>
      </p:grpSp>
      <p:grpSp>
        <p:nvGrpSpPr>
          <p:cNvPr id="8" name="Group 8"/>
          <p:cNvGrpSpPr/>
          <p:nvPr/>
        </p:nvGrpSpPr>
        <p:grpSpPr>
          <a:xfrm rot="-10800000">
            <a:off x="11448948" y="0"/>
            <a:ext cx="6839052" cy="6828110"/>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FFF"/>
            </a:solidFill>
            <a:ln>
              <a:noFill/>
            </a:ln>
          </p:spPr>
        </p:sp>
      </p:grpSp>
      <p:sp>
        <p:nvSpPr>
          <p:cNvPr id="10" name="TextBox 9">
            <a:extLst>
              <a:ext uri="{FF2B5EF4-FFF2-40B4-BE49-F238E27FC236}">
                <a16:creationId xmlns:a16="http://schemas.microsoft.com/office/drawing/2014/main" id="{8490D4E8-CBD3-429D-AD49-11E82E34E6C7}"/>
              </a:ext>
            </a:extLst>
          </p:cNvPr>
          <p:cNvSpPr txBox="1"/>
          <p:nvPr/>
        </p:nvSpPr>
        <p:spPr>
          <a:xfrm>
            <a:off x="1066800" y="1485899"/>
            <a:ext cx="8816894" cy="8833187"/>
          </a:xfrm>
          <a:prstGeom prst="rect">
            <a:avLst/>
          </a:prstGeom>
          <a:noFill/>
        </p:spPr>
        <p:txBody>
          <a:bodyPr wrap="square" rtlCol="0">
            <a:spAutoFit/>
          </a:bodyPr>
          <a:lstStyle/>
          <a:p>
            <a:pPr marL="685800" lvl="0" indent="-685800">
              <a:lnSpc>
                <a:spcPct val="150000"/>
              </a:lnSpc>
              <a:buFont typeface="Wingdings" panose="05000000000000000000" pitchFamily="2" charset="2"/>
              <a:buChar char="ü"/>
            </a:pPr>
            <a:r>
              <a:rPr lang="en-US" sz="4800" dirty="0">
                <a:solidFill>
                  <a:schemeClr val="bg1"/>
                </a:solidFill>
                <a:latin typeface="Glacial Indifference" panose="020B0604020202020204" charset="0"/>
              </a:rPr>
              <a:t>Identify a Need​</a:t>
            </a:r>
          </a:p>
          <a:p>
            <a:pPr marL="685800" lvl="0" indent="-685800">
              <a:lnSpc>
                <a:spcPct val="150000"/>
              </a:lnSpc>
              <a:buFont typeface="Wingdings" panose="05000000000000000000" pitchFamily="2" charset="2"/>
              <a:buChar char="ü"/>
            </a:pPr>
            <a:r>
              <a:rPr lang="en-US" sz="4800" dirty="0">
                <a:solidFill>
                  <a:schemeClr val="bg1"/>
                </a:solidFill>
                <a:latin typeface="Glacial Indifference" panose="020B0604020202020204" charset="0"/>
              </a:rPr>
              <a:t>Meet Your Counterpart​</a:t>
            </a:r>
          </a:p>
          <a:p>
            <a:pPr marL="685800" lvl="0" indent="-685800">
              <a:lnSpc>
                <a:spcPct val="150000"/>
              </a:lnSpc>
              <a:buFont typeface="Wingdings" panose="05000000000000000000" pitchFamily="2" charset="2"/>
              <a:buChar char="ü"/>
            </a:pPr>
            <a:r>
              <a:rPr lang="en-US" sz="4800" dirty="0">
                <a:solidFill>
                  <a:schemeClr val="bg1"/>
                </a:solidFill>
                <a:latin typeface="Glacial Indifference" panose="020B0604020202020204" charset="0"/>
              </a:rPr>
              <a:t>Check for Administrative Approval</a:t>
            </a:r>
          </a:p>
          <a:p>
            <a:pPr marL="685800" lvl="0" indent="-685800">
              <a:lnSpc>
                <a:spcPct val="150000"/>
              </a:lnSpc>
              <a:buFont typeface="Wingdings" panose="05000000000000000000" pitchFamily="2" charset="2"/>
              <a:buChar char="ü"/>
            </a:pPr>
            <a:r>
              <a:rPr lang="en-US" sz="4800" dirty="0">
                <a:solidFill>
                  <a:schemeClr val="bg1"/>
                </a:solidFill>
                <a:latin typeface="Glacial Indifference" panose="020B0604020202020204" charset="0"/>
              </a:rPr>
              <a:t>​Determine Individual Roles​</a:t>
            </a:r>
          </a:p>
          <a:p>
            <a:pPr marL="685800" lvl="0" indent="-685800">
              <a:lnSpc>
                <a:spcPct val="150000"/>
              </a:lnSpc>
              <a:buFont typeface="Wingdings" panose="05000000000000000000" pitchFamily="2" charset="2"/>
              <a:buChar char="ü"/>
            </a:pPr>
            <a:r>
              <a:rPr lang="en-US" sz="4800" dirty="0">
                <a:solidFill>
                  <a:schemeClr val="bg1"/>
                </a:solidFill>
                <a:latin typeface="Glacial Indifference" panose="020B0604020202020204" charset="0"/>
              </a:rPr>
              <a:t>​Marketing, Finance &amp; Logistics</a:t>
            </a:r>
          </a:p>
          <a:p>
            <a:pPr marL="685800" lvl="0" indent="-685800">
              <a:lnSpc>
                <a:spcPct val="150000"/>
              </a:lnSpc>
              <a:buFont typeface="Wingdings" panose="05000000000000000000" pitchFamily="2" charset="2"/>
              <a:buChar char="ü"/>
            </a:pPr>
            <a:endParaRPr lang="en-US" sz="4800" dirty="0">
              <a:solidFill>
                <a:schemeClr val="bg1"/>
              </a:solidFill>
              <a:latin typeface="Glacial Indifference" panose="020B0604020202020204" charset="0"/>
            </a:endParaRPr>
          </a:p>
          <a:p>
            <a:pPr marL="685800" indent="-685800">
              <a:lnSpc>
                <a:spcPct val="150000"/>
              </a:lnSpc>
              <a:buFont typeface="Wingdings" panose="05000000000000000000" pitchFamily="2" charset="2"/>
              <a:buChar char="ü"/>
            </a:pPr>
            <a:endParaRPr lang="en-US" sz="4800" dirty="0">
              <a:solidFill>
                <a:schemeClr val="bg1"/>
              </a:solidFill>
              <a:latin typeface="Glacial Indifference" panose="020B06040202020202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53503" y="0"/>
            <a:ext cx="12418575" cy="2194560"/>
          </a:xfrm>
          <a:prstGeom prst="rect">
            <a:avLst/>
          </a:prstGeom>
        </p:spPr>
        <p:txBody>
          <a:bodyPr lIns="0" tIns="0" rIns="0" bIns="0" rtlCol="0" anchor="t">
            <a:spAutoFit/>
          </a:bodyPr>
          <a:lstStyle/>
          <a:p>
            <a:pPr>
              <a:lnSpc>
                <a:spcPts val="17280"/>
              </a:lnSpc>
            </a:pPr>
            <a:r>
              <a:rPr lang="en-US" sz="14400" b="1" i="0" spc="431">
                <a:solidFill>
                  <a:srgbClr val="039DA4"/>
                </a:solidFill>
                <a:latin typeface="Glacial Indifference"/>
              </a:rPr>
              <a:t>Book Nook</a:t>
            </a:r>
          </a:p>
        </p:txBody>
      </p:sp>
      <p:grpSp>
        <p:nvGrpSpPr>
          <p:cNvPr id="3" name="Group 3"/>
          <p:cNvGrpSpPr/>
          <p:nvPr/>
        </p:nvGrpSpPr>
        <p:grpSpPr>
          <a:xfrm>
            <a:off x="536558" y="5781012"/>
            <a:ext cx="6338646" cy="2100482"/>
            <a:chOff x="0" y="0"/>
            <a:chExt cx="8451528" cy="2800642"/>
          </a:xfrm>
        </p:grpSpPr>
        <p:pic>
          <p:nvPicPr>
            <p:cNvPr id="4" name="Picture 4"/>
            <p:cNvPicPr>
              <a:picLocks noChangeAspect="1"/>
            </p:cNvPicPr>
            <p:nvPr/>
          </p:nvPicPr>
          <p:blipFill>
            <a:blip r:embed="rId3"/>
            <a:srcRect/>
            <a:stretch>
              <a:fillRect/>
            </a:stretch>
          </p:blipFill>
          <p:spPr>
            <a:xfrm>
              <a:off x="0" y="0"/>
              <a:ext cx="8451528" cy="718380"/>
            </a:xfrm>
            <a:prstGeom prst="rect">
              <a:avLst/>
            </a:prstGeom>
          </p:spPr>
        </p:pic>
        <p:pic>
          <p:nvPicPr>
            <p:cNvPr id="5" name="Picture 5"/>
            <p:cNvPicPr>
              <a:picLocks noChangeAspect="1"/>
            </p:cNvPicPr>
            <p:nvPr/>
          </p:nvPicPr>
          <p:blipFill>
            <a:blip r:embed="rId3"/>
            <a:srcRect/>
            <a:stretch>
              <a:fillRect/>
            </a:stretch>
          </p:blipFill>
          <p:spPr>
            <a:xfrm>
              <a:off x="0" y="718380"/>
              <a:ext cx="8451528" cy="718380"/>
            </a:xfrm>
            <a:prstGeom prst="rect">
              <a:avLst/>
            </a:prstGeom>
          </p:spPr>
        </p:pic>
        <p:pic>
          <p:nvPicPr>
            <p:cNvPr id="6" name="Picture 6"/>
            <p:cNvPicPr>
              <a:picLocks noChangeAspect="1"/>
            </p:cNvPicPr>
            <p:nvPr/>
          </p:nvPicPr>
          <p:blipFill>
            <a:blip r:embed="rId3"/>
            <a:srcRect/>
            <a:stretch>
              <a:fillRect/>
            </a:stretch>
          </p:blipFill>
          <p:spPr>
            <a:xfrm>
              <a:off x="0" y="1363883"/>
              <a:ext cx="8451528" cy="718380"/>
            </a:xfrm>
            <a:prstGeom prst="rect">
              <a:avLst/>
            </a:prstGeom>
          </p:spPr>
        </p:pic>
        <p:pic>
          <p:nvPicPr>
            <p:cNvPr id="7" name="Picture 7"/>
            <p:cNvPicPr>
              <a:picLocks noChangeAspect="1"/>
            </p:cNvPicPr>
            <p:nvPr/>
          </p:nvPicPr>
          <p:blipFill>
            <a:blip r:embed="rId3"/>
            <a:srcRect/>
            <a:stretch>
              <a:fillRect/>
            </a:stretch>
          </p:blipFill>
          <p:spPr>
            <a:xfrm>
              <a:off x="0" y="2082263"/>
              <a:ext cx="8451528" cy="718380"/>
            </a:xfrm>
            <a:prstGeom prst="rect">
              <a:avLst/>
            </a:prstGeom>
          </p:spPr>
        </p:pic>
      </p:grpSp>
      <p:grpSp>
        <p:nvGrpSpPr>
          <p:cNvPr id="8" name="Group 8"/>
          <p:cNvGrpSpPr/>
          <p:nvPr/>
        </p:nvGrpSpPr>
        <p:grpSpPr>
          <a:xfrm>
            <a:off x="0" y="5143500"/>
            <a:ext cx="5241057" cy="5232671"/>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6BC00"/>
            </a:solidFill>
          </p:spPr>
        </p:sp>
      </p:grpSp>
      <p:sp>
        <p:nvSpPr>
          <p:cNvPr id="10" name="TextBox 10"/>
          <p:cNvSpPr txBox="1"/>
          <p:nvPr/>
        </p:nvSpPr>
        <p:spPr>
          <a:xfrm>
            <a:off x="8394002" y="3059766"/>
            <a:ext cx="9123638" cy="6075381"/>
          </a:xfrm>
          <a:prstGeom prst="rect">
            <a:avLst/>
          </a:prstGeom>
        </p:spPr>
        <p:txBody>
          <a:bodyPr wrap="square" lIns="0" tIns="0" rIns="0" bIns="0" rtlCol="0" anchor="t">
            <a:spAutoFit/>
          </a:bodyPr>
          <a:lstStyle/>
          <a:p>
            <a:pPr>
              <a:lnSpc>
                <a:spcPts val="5253"/>
              </a:lnSpc>
            </a:pPr>
            <a:r>
              <a:rPr lang="en-US" sz="4000" b="0" i="0" spc="35" dirty="0">
                <a:solidFill>
                  <a:srgbClr val="039DA4"/>
                </a:solidFill>
                <a:latin typeface="Glacial Indifference"/>
              </a:rPr>
              <a:t>Our first major collaboration bringing together two community libraries​</a:t>
            </a:r>
          </a:p>
          <a:p>
            <a:pPr>
              <a:lnSpc>
                <a:spcPts val="5253"/>
              </a:lnSpc>
            </a:pPr>
            <a:endParaRPr lang="en-US" sz="4000" b="0" i="0" spc="35" dirty="0">
              <a:solidFill>
                <a:srgbClr val="039DA4"/>
              </a:solidFill>
              <a:latin typeface="Glacial Indifference"/>
            </a:endParaRPr>
          </a:p>
          <a:p>
            <a:pPr>
              <a:lnSpc>
                <a:spcPts val="5253"/>
              </a:lnSpc>
            </a:pPr>
            <a:r>
              <a:rPr lang="en-US" sz="4000" b="0" i="0" spc="35" dirty="0">
                <a:solidFill>
                  <a:srgbClr val="039DA4"/>
                </a:solidFill>
                <a:latin typeface="Glacial Indifference"/>
              </a:rPr>
              <a:t>A browsing fiction collection from Westerville Public Library (WPL) available at Otterbein​’s Courtright Memorial Library (CML)</a:t>
            </a:r>
          </a:p>
          <a:p>
            <a:pPr>
              <a:lnSpc>
                <a:spcPts val="5253"/>
              </a:lnSpc>
            </a:pPr>
            <a:endParaRPr lang="en-US" sz="4000" b="0" i="0" spc="35" dirty="0">
              <a:solidFill>
                <a:srgbClr val="039DA4"/>
              </a:solidFill>
              <a:latin typeface="Glacial Indifference"/>
            </a:endParaRPr>
          </a:p>
          <a:p>
            <a:pPr>
              <a:lnSpc>
                <a:spcPts val="5253"/>
              </a:lnSpc>
            </a:pPr>
            <a:r>
              <a:rPr lang="en-US" sz="4000" b="0" i="0" spc="35" dirty="0">
                <a:solidFill>
                  <a:srgbClr val="039DA4"/>
                </a:solidFill>
                <a:latin typeface="Glacial Indifference"/>
              </a:rPr>
              <a:t>WPL's first permanent off-site collection</a:t>
            </a:r>
          </a:p>
        </p:txBody>
      </p:sp>
      <p:pic>
        <p:nvPicPr>
          <p:cNvPr id="12" name="Picture 11">
            <a:extLst>
              <a:ext uri="{FF2B5EF4-FFF2-40B4-BE49-F238E27FC236}">
                <a16:creationId xmlns:a16="http://schemas.microsoft.com/office/drawing/2014/main" id="{C67EC2D2-8376-4A02-BF18-A33F0E4D45A2}"/>
              </a:ext>
            </a:extLst>
          </p:cNvPr>
          <p:cNvPicPr>
            <a:picLocks noChangeAspect="1"/>
          </p:cNvPicPr>
          <p:nvPr/>
        </p:nvPicPr>
        <p:blipFill rotWithShape="1">
          <a:blip r:embed="rId4">
            <a:extLst>
              <a:ext uri="{28A0092B-C50C-407E-A947-70E740481C1C}">
                <a14:useLocalDpi xmlns:a14="http://schemas.microsoft.com/office/drawing/2010/main" val="0"/>
              </a:ext>
            </a:extLst>
          </a:blip>
          <a:srcRect l="8492" t="17358" r="10163" b="15912"/>
          <a:stretch/>
        </p:blipFill>
        <p:spPr>
          <a:xfrm>
            <a:off x="2055356" y="2517237"/>
            <a:ext cx="5504145" cy="45152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14565" y="2852978"/>
            <a:ext cx="14015835" cy="5381730"/>
          </a:xfrm>
          <a:prstGeom prst="rect">
            <a:avLst/>
          </a:prstGeom>
        </p:spPr>
        <p:txBody>
          <a:bodyPr wrap="square" lIns="0" tIns="0" rIns="0" bIns="0" rtlCol="0" anchor="t">
            <a:spAutoFit/>
          </a:bodyPr>
          <a:lstStyle/>
          <a:p>
            <a:pPr marL="588479" lvl="1" indent="-294240">
              <a:lnSpc>
                <a:spcPts val="5346"/>
              </a:lnSpc>
              <a:buFont typeface="Arial"/>
              <a:buChar char="•"/>
            </a:pPr>
            <a:r>
              <a:rPr lang="en-US" sz="3564" b="0" i="0" spc="35" dirty="0">
                <a:solidFill>
                  <a:srgbClr val="039DA4"/>
                </a:solidFill>
                <a:latin typeface="Glacial Indifference"/>
              </a:rPr>
              <a:t>A low cost way to provide popular fiction to our campus</a:t>
            </a:r>
          </a:p>
          <a:p>
            <a:pPr marL="588479" lvl="1" indent="-294240">
              <a:lnSpc>
                <a:spcPts val="5346"/>
              </a:lnSpc>
              <a:buFont typeface="Arial"/>
              <a:buChar char="•"/>
            </a:pPr>
            <a:r>
              <a:rPr lang="en-US" sz="3564" b="0" i="0" spc="35" dirty="0">
                <a:solidFill>
                  <a:srgbClr val="039DA4"/>
                </a:solidFill>
                <a:latin typeface="Glacial Indifference"/>
              </a:rPr>
              <a:t>Mutual promotion of programs and events</a:t>
            </a:r>
          </a:p>
          <a:p>
            <a:pPr marL="588479" lvl="1" indent="-294240">
              <a:lnSpc>
                <a:spcPts val="5346"/>
              </a:lnSpc>
              <a:buFont typeface="Arial"/>
              <a:buChar char="•"/>
            </a:pPr>
            <a:r>
              <a:rPr lang="en-US" sz="3564" b="0" i="0" spc="35" dirty="0">
                <a:solidFill>
                  <a:srgbClr val="039DA4"/>
                </a:solidFill>
                <a:latin typeface="Glacial Indifference"/>
              </a:rPr>
              <a:t>Raised awareness in the community about services and resources of both libraries​​</a:t>
            </a:r>
          </a:p>
          <a:p>
            <a:pPr marL="588479" lvl="1" indent="-294240">
              <a:lnSpc>
                <a:spcPts val="5346"/>
              </a:lnSpc>
              <a:buFont typeface="Arial"/>
              <a:buChar char="•"/>
            </a:pPr>
            <a:r>
              <a:rPr lang="en-US" sz="3564" b="0" i="0" spc="35" dirty="0">
                <a:solidFill>
                  <a:srgbClr val="039DA4"/>
                </a:solidFill>
                <a:latin typeface="Glacial Indifference"/>
              </a:rPr>
              <a:t>Greater Otterbein staff engagement </a:t>
            </a:r>
          </a:p>
          <a:p>
            <a:pPr marL="588479" lvl="1" indent="-294240">
              <a:lnSpc>
                <a:spcPts val="5346"/>
              </a:lnSpc>
              <a:buFont typeface="Arial"/>
              <a:buChar char="•"/>
            </a:pPr>
            <a:r>
              <a:rPr lang="en-US" sz="3564" b="0" i="0" spc="35" dirty="0">
                <a:solidFill>
                  <a:srgbClr val="039DA4"/>
                </a:solidFill>
                <a:latin typeface="Glacial Indifference"/>
              </a:rPr>
              <a:t>​Increase advocacy for both libraries</a:t>
            </a:r>
          </a:p>
          <a:p>
            <a:pPr marL="588479" lvl="1" indent="-294240">
              <a:lnSpc>
                <a:spcPts val="5346"/>
              </a:lnSpc>
              <a:buFont typeface="Arial"/>
              <a:buChar char="•"/>
            </a:pPr>
            <a:r>
              <a:rPr lang="en-US" sz="3564" b="0" i="0" spc="35" dirty="0">
                <a:solidFill>
                  <a:srgbClr val="039DA4"/>
                </a:solidFill>
                <a:latin typeface="Glacial Indifference"/>
              </a:rPr>
              <a:t>​Benefits members of the community and reaches new audiences​</a:t>
            </a:r>
          </a:p>
          <a:p>
            <a:pPr marL="588479" lvl="1" indent="-294240">
              <a:lnSpc>
                <a:spcPts val="5346"/>
              </a:lnSpc>
              <a:buFont typeface="Arial"/>
              <a:buChar char="•"/>
            </a:pPr>
            <a:r>
              <a:rPr lang="en-US" sz="3564" spc="35" dirty="0">
                <a:solidFill>
                  <a:srgbClr val="039DA4"/>
                </a:solidFill>
                <a:latin typeface="Glacial Indifference"/>
              </a:rPr>
              <a:t>And supported our “Story” of building library users</a:t>
            </a:r>
            <a:endParaRPr lang="en-US" sz="3564" b="0" i="0" spc="35" dirty="0">
              <a:solidFill>
                <a:srgbClr val="039DA4"/>
              </a:solidFill>
              <a:latin typeface="Glacial Indifference"/>
            </a:endParaRPr>
          </a:p>
        </p:txBody>
      </p:sp>
      <p:sp>
        <p:nvSpPr>
          <p:cNvPr id="3" name="AutoShape 3"/>
          <p:cNvSpPr/>
          <p:nvPr/>
        </p:nvSpPr>
        <p:spPr>
          <a:xfrm>
            <a:off x="12882925" y="8516"/>
            <a:ext cx="5405075" cy="2363412"/>
          </a:xfrm>
          <a:prstGeom prst="rect">
            <a:avLst/>
          </a:prstGeom>
          <a:solidFill>
            <a:srgbClr val="F6BC00"/>
          </a:solidFill>
        </p:spPr>
      </p:sp>
      <p:grpSp>
        <p:nvGrpSpPr>
          <p:cNvPr id="4" name="Group 4"/>
          <p:cNvGrpSpPr/>
          <p:nvPr/>
        </p:nvGrpSpPr>
        <p:grpSpPr>
          <a:xfrm>
            <a:off x="10947295" y="571500"/>
            <a:ext cx="7019505" cy="2326103"/>
            <a:chOff x="0" y="0"/>
            <a:chExt cx="9359340" cy="3101471"/>
          </a:xfrm>
        </p:grpSpPr>
        <p:pic>
          <p:nvPicPr>
            <p:cNvPr id="5" name="Picture 5"/>
            <p:cNvPicPr>
              <a:picLocks noChangeAspect="1"/>
            </p:cNvPicPr>
            <p:nvPr/>
          </p:nvPicPr>
          <p:blipFill>
            <a:blip r:embed="rId2"/>
            <a:srcRect/>
            <a:stretch>
              <a:fillRect/>
            </a:stretch>
          </p:blipFill>
          <p:spPr>
            <a:xfrm>
              <a:off x="0" y="0"/>
              <a:ext cx="9359340" cy="795544"/>
            </a:xfrm>
            <a:prstGeom prst="rect">
              <a:avLst/>
            </a:prstGeom>
          </p:spPr>
        </p:pic>
        <p:pic>
          <p:nvPicPr>
            <p:cNvPr id="6" name="Picture 6"/>
            <p:cNvPicPr>
              <a:picLocks noChangeAspect="1"/>
            </p:cNvPicPr>
            <p:nvPr/>
          </p:nvPicPr>
          <p:blipFill>
            <a:blip r:embed="rId2"/>
            <a:srcRect/>
            <a:stretch>
              <a:fillRect/>
            </a:stretch>
          </p:blipFill>
          <p:spPr>
            <a:xfrm>
              <a:off x="0" y="795544"/>
              <a:ext cx="9359340" cy="795544"/>
            </a:xfrm>
            <a:prstGeom prst="rect">
              <a:avLst/>
            </a:prstGeom>
          </p:spPr>
        </p:pic>
        <p:pic>
          <p:nvPicPr>
            <p:cNvPr id="7" name="Picture 7"/>
            <p:cNvPicPr>
              <a:picLocks noChangeAspect="1"/>
            </p:cNvPicPr>
            <p:nvPr/>
          </p:nvPicPr>
          <p:blipFill>
            <a:blip r:embed="rId2"/>
            <a:srcRect/>
            <a:stretch>
              <a:fillRect/>
            </a:stretch>
          </p:blipFill>
          <p:spPr>
            <a:xfrm>
              <a:off x="0" y="1510383"/>
              <a:ext cx="9359340" cy="795544"/>
            </a:xfrm>
            <a:prstGeom prst="rect">
              <a:avLst/>
            </a:prstGeom>
          </p:spPr>
        </p:pic>
        <p:pic>
          <p:nvPicPr>
            <p:cNvPr id="8" name="Picture 8"/>
            <p:cNvPicPr>
              <a:picLocks noChangeAspect="1"/>
            </p:cNvPicPr>
            <p:nvPr/>
          </p:nvPicPr>
          <p:blipFill>
            <a:blip r:embed="rId2"/>
            <a:srcRect/>
            <a:stretch>
              <a:fillRect/>
            </a:stretch>
          </p:blipFill>
          <p:spPr>
            <a:xfrm>
              <a:off x="0" y="2305927"/>
              <a:ext cx="9359340" cy="795544"/>
            </a:xfrm>
            <a:prstGeom prst="rect">
              <a:avLst/>
            </a:prstGeom>
          </p:spPr>
        </p:pic>
      </p:grpSp>
      <p:sp>
        <p:nvSpPr>
          <p:cNvPr id="9" name="TextBox 9"/>
          <p:cNvSpPr txBox="1"/>
          <p:nvPr/>
        </p:nvSpPr>
        <p:spPr>
          <a:xfrm>
            <a:off x="253503" y="0"/>
            <a:ext cx="12418575" cy="2194560"/>
          </a:xfrm>
          <a:prstGeom prst="rect">
            <a:avLst/>
          </a:prstGeom>
        </p:spPr>
        <p:txBody>
          <a:bodyPr lIns="0" tIns="0" rIns="0" bIns="0" rtlCol="0" anchor="t">
            <a:spAutoFit/>
          </a:bodyPr>
          <a:lstStyle/>
          <a:p>
            <a:pPr>
              <a:lnSpc>
                <a:spcPts val="17280"/>
              </a:lnSpc>
            </a:pPr>
            <a:r>
              <a:rPr lang="en-US" sz="14400" b="1" i="0" spc="431">
                <a:solidFill>
                  <a:srgbClr val="039DA4"/>
                </a:solidFill>
                <a:latin typeface="Glacial Indifference"/>
              </a:rPr>
              <a:t>Benefits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close up of a book shelf&#10;&#10;Description generated with high confidence">
            <a:extLst>
              <a:ext uri="{FF2B5EF4-FFF2-40B4-BE49-F238E27FC236}">
                <a16:creationId xmlns:a16="http://schemas.microsoft.com/office/drawing/2014/main" id="{5BEC4EA2-3B60-418F-B974-41F10F6A9980}"/>
              </a:ext>
            </a:extLst>
          </p:cNvPr>
          <p:cNvPicPr>
            <a:picLocks noChangeAspect="1"/>
          </p:cNvPicPr>
          <p:nvPr/>
        </p:nvPicPr>
        <p:blipFill rotWithShape="1">
          <a:blip r:embed="rId3"/>
          <a:srcRect l="11426" r="2" b="2"/>
          <a:stretch/>
        </p:blipFill>
        <p:spPr>
          <a:xfrm>
            <a:off x="30" y="16"/>
            <a:ext cx="13712586" cy="10295213"/>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3" name="Picture 3" descr="A person standing in front of a store&#10;&#10;Description generated with high confidence">
            <a:extLst>
              <a:ext uri="{FF2B5EF4-FFF2-40B4-BE49-F238E27FC236}">
                <a16:creationId xmlns:a16="http://schemas.microsoft.com/office/drawing/2014/main" id="{621C07B4-62F8-45EE-8BD5-D45E829F2544}"/>
              </a:ext>
            </a:extLst>
          </p:cNvPr>
          <p:cNvPicPr>
            <a:picLocks noChangeAspect="1"/>
          </p:cNvPicPr>
          <p:nvPr/>
        </p:nvPicPr>
        <p:blipFill rotWithShape="1">
          <a:blip r:embed="rId4"/>
          <a:srcRect l="26995" t="177" r="10915" b="-353"/>
          <a:stretch/>
        </p:blipFill>
        <p:spPr>
          <a:xfrm>
            <a:off x="8685530" y="15"/>
            <a:ext cx="9597572" cy="10297650"/>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2664394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screenshot of a social media post&#10;&#10;Description generated with very high confidence">
            <a:extLst>
              <a:ext uri="{FF2B5EF4-FFF2-40B4-BE49-F238E27FC236}">
                <a16:creationId xmlns:a16="http://schemas.microsoft.com/office/drawing/2014/main" id="{60B149E9-7749-4A56-AD6E-A1B1A83D6477}"/>
              </a:ext>
            </a:extLst>
          </p:cNvPr>
          <p:cNvPicPr>
            <a:picLocks noChangeAspect="1"/>
          </p:cNvPicPr>
          <p:nvPr/>
        </p:nvPicPr>
        <p:blipFill rotWithShape="1">
          <a:blip r:embed="rId3"/>
          <a:srcRect l="25908" t="11273" r="22274" b="38205"/>
          <a:stretch/>
        </p:blipFill>
        <p:spPr>
          <a:xfrm>
            <a:off x="1146008" y="5264570"/>
            <a:ext cx="9058451" cy="4969877"/>
          </a:xfrm>
          <a:prstGeom prst="rect">
            <a:avLst/>
          </a:prstGeom>
        </p:spPr>
      </p:pic>
      <p:pic>
        <p:nvPicPr>
          <p:cNvPr id="8" name="Picture 8" descr="A screenshot of a social media post&#10;&#10;Description generated with very high confidence">
            <a:extLst>
              <a:ext uri="{FF2B5EF4-FFF2-40B4-BE49-F238E27FC236}">
                <a16:creationId xmlns:a16="http://schemas.microsoft.com/office/drawing/2014/main" id="{A56A4EAD-E1BD-4F01-A496-0C0999A22E7F}"/>
              </a:ext>
            </a:extLst>
          </p:cNvPr>
          <p:cNvPicPr>
            <a:picLocks noChangeAspect="1"/>
          </p:cNvPicPr>
          <p:nvPr/>
        </p:nvPicPr>
        <p:blipFill rotWithShape="1">
          <a:blip r:embed="rId4"/>
          <a:srcRect l="25790" t="11036" r="21745" b="4505"/>
          <a:stretch/>
        </p:blipFill>
        <p:spPr>
          <a:xfrm>
            <a:off x="10726148" y="316582"/>
            <a:ext cx="7163534" cy="6478409"/>
          </a:xfrm>
          <a:prstGeom prst="rect">
            <a:avLst/>
          </a:prstGeom>
        </p:spPr>
      </p:pic>
      <p:pic>
        <p:nvPicPr>
          <p:cNvPr id="11" name="Picture 11" descr="A screenshot of a cell phone&#10;&#10;Description generated with very high confidence">
            <a:extLst>
              <a:ext uri="{FF2B5EF4-FFF2-40B4-BE49-F238E27FC236}">
                <a16:creationId xmlns:a16="http://schemas.microsoft.com/office/drawing/2014/main" id="{8AD8A50F-EE1E-41E7-9B6F-24E9CA80D862}"/>
              </a:ext>
            </a:extLst>
          </p:cNvPr>
          <p:cNvPicPr>
            <a:picLocks noChangeAspect="1"/>
          </p:cNvPicPr>
          <p:nvPr/>
        </p:nvPicPr>
        <p:blipFill rotWithShape="1">
          <a:blip r:embed="rId5"/>
          <a:srcRect l="24336" t="16958" r="20280" b="12718"/>
          <a:stretch/>
        </p:blipFill>
        <p:spPr>
          <a:xfrm>
            <a:off x="10214810" y="4497554"/>
            <a:ext cx="7870652" cy="5619243"/>
          </a:xfrm>
          <a:prstGeom prst="rect">
            <a:avLst/>
          </a:prstGeom>
        </p:spPr>
      </p:pic>
      <p:pic>
        <p:nvPicPr>
          <p:cNvPr id="2" name="Picture 2" descr="A screenshot of a computer&#10;&#10;Description generated with very high confidence">
            <a:extLst>
              <a:ext uri="{FF2B5EF4-FFF2-40B4-BE49-F238E27FC236}">
                <a16:creationId xmlns:a16="http://schemas.microsoft.com/office/drawing/2014/main" id="{A87229AD-2F68-4553-8C2A-59C93B83C4B4}"/>
              </a:ext>
            </a:extLst>
          </p:cNvPr>
          <p:cNvPicPr>
            <a:picLocks noChangeAspect="1"/>
          </p:cNvPicPr>
          <p:nvPr/>
        </p:nvPicPr>
        <p:blipFill rotWithShape="1">
          <a:blip r:embed="rId6"/>
          <a:srcRect l="26963" t="18329" r="22382" b="14617"/>
          <a:stretch/>
        </p:blipFill>
        <p:spPr>
          <a:xfrm>
            <a:off x="2063414" y="196263"/>
            <a:ext cx="7238625" cy="5398131"/>
          </a:xfrm>
          <a:prstGeom prst="rect">
            <a:avLst/>
          </a:prstGeom>
        </p:spPr>
      </p:pic>
    </p:spTree>
    <p:extLst>
      <p:ext uri="{BB962C8B-B14F-4D97-AF65-F5344CB8AC3E}">
        <p14:creationId xmlns:p14="http://schemas.microsoft.com/office/powerpoint/2010/main" val="2076477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39DA4"/>
        </a:solidFill>
        <a:effectLst/>
      </p:bgPr>
    </p:bg>
    <p:spTree>
      <p:nvGrpSpPr>
        <p:cNvPr id="1" name=""/>
        <p:cNvGrpSpPr/>
        <p:nvPr/>
      </p:nvGrpSpPr>
      <p:grpSpPr>
        <a:xfrm>
          <a:off x="0" y="0"/>
          <a:ext cx="0" cy="0"/>
          <a:chOff x="0" y="0"/>
          <a:chExt cx="0" cy="0"/>
        </a:xfrm>
      </p:grpSpPr>
      <p:sp>
        <p:nvSpPr>
          <p:cNvPr id="2" name="TextBox 2"/>
          <p:cNvSpPr txBox="1"/>
          <p:nvPr/>
        </p:nvSpPr>
        <p:spPr>
          <a:xfrm>
            <a:off x="7692513" y="822301"/>
            <a:ext cx="9566787" cy="2218055"/>
          </a:xfrm>
          <a:prstGeom prst="rect">
            <a:avLst/>
          </a:prstGeom>
        </p:spPr>
        <p:txBody>
          <a:bodyPr lIns="0" tIns="0" rIns="0" bIns="0" rtlCol="0" anchor="t">
            <a:spAutoFit/>
          </a:bodyPr>
          <a:lstStyle/>
          <a:p>
            <a:pPr algn="r">
              <a:lnSpc>
                <a:spcPts val="8840"/>
              </a:lnSpc>
            </a:pPr>
            <a:r>
              <a:rPr lang="en-US" sz="6500" b="0" i="0" spc="65">
                <a:solidFill>
                  <a:srgbClr val="FFFFFF"/>
                </a:solidFill>
                <a:latin typeface="Glacial Indifference"/>
              </a:rPr>
              <a:t>Collaborations that grew from the Book Nook</a:t>
            </a:r>
          </a:p>
        </p:txBody>
      </p:sp>
      <p:grpSp>
        <p:nvGrpSpPr>
          <p:cNvPr id="3" name="Group 3"/>
          <p:cNvGrpSpPr/>
          <p:nvPr/>
        </p:nvGrpSpPr>
        <p:grpSpPr>
          <a:xfrm>
            <a:off x="1028700" y="7520253"/>
            <a:ext cx="5141633" cy="2186412"/>
            <a:chOff x="0" y="-66675"/>
            <a:chExt cx="6855510" cy="2915216"/>
          </a:xfrm>
        </p:grpSpPr>
        <p:sp>
          <p:nvSpPr>
            <p:cNvPr id="4" name="TextBox 4"/>
            <p:cNvSpPr txBox="1"/>
            <p:nvPr/>
          </p:nvSpPr>
          <p:spPr>
            <a:xfrm>
              <a:off x="18893" y="-66675"/>
              <a:ext cx="6817725" cy="737235"/>
            </a:xfrm>
            <a:prstGeom prst="rect">
              <a:avLst/>
            </a:prstGeom>
          </p:spPr>
          <p:txBody>
            <a:bodyPr lIns="0" tIns="0" rIns="0" bIns="0" rtlCol="0" anchor="t">
              <a:spAutoFit/>
            </a:bodyPr>
            <a:lstStyle/>
            <a:p>
              <a:pPr algn="ctr">
                <a:lnSpc>
                  <a:spcPts val="4620"/>
                </a:lnSpc>
              </a:pPr>
              <a:r>
                <a:rPr lang="en-US" sz="3300" b="0" i="0" spc="429" dirty="0">
                  <a:solidFill>
                    <a:srgbClr val="FFFFFF"/>
                  </a:solidFill>
                  <a:latin typeface="Glacial Indifference"/>
                </a:rPr>
                <a:t>AUTHOR </a:t>
              </a:r>
              <a:r>
                <a:rPr lang="en-US" sz="3300" spc="429" dirty="0">
                  <a:solidFill>
                    <a:srgbClr val="FFFFFF"/>
                  </a:solidFill>
                  <a:latin typeface="Glacial Indifference"/>
                </a:rPr>
                <a:t>EVENTS</a:t>
              </a:r>
              <a:endParaRPr lang="en-US" sz="3300" b="0" i="0" spc="429" dirty="0">
                <a:solidFill>
                  <a:srgbClr val="FFFFFF"/>
                </a:solidFill>
                <a:latin typeface="Glacial Indifference"/>
              </a:endParaRPr>
            </a:p>
          </p:txBody>
        </p:sp>
        <p:sp>
          <p:nvSpPr>
            <p:cNvPr id="5" name="TextBox 5"/>
            <p:cNvSpPr txBox="1"/>
            <p:nvPr/>
          </p:nvSpPr>
          <p:spPr>
            <a:xfrm>
              <a:off x="0" y="988971"/>
              <a:ext cx="6855510" cy="1859570"/>
            </a:xfrm>
            <a:prstGeom prst="rect">
              <a:avLst/>
            </a:prstGeom>
          </p:spPr>
          <p:txBody>
            <a:bodyPr lIns="0" tIns="0" rIns="0" bIns="0" rtlCol="0" anchor="t">
              <a:spAutoFit/>
            </a:bodyPr>
            <a:lstStyle/>
            <a:p>
              <a:pPr algn="ctr">
                <a:lnSpc>
                  <a:spcPts val="3749"/>
                </a:lnSpc>
              </a:pPr>
              <a:r>
                <a:rPr lang="en-US" sz="2800" spc="25" dirty="0">
                  <a:solidFill>
                    <a:srgbClr val="F9FFFF"/>
                  </a:solidFill>
                  <a:latin typeface="Glacial Indifference"/>
                </a:rPr>
                <a:t>Karen White Visit </a:t>
              </a:r>
              <a:endParaRPr lang="en-US" sz="2800" b="0" i="0" spc="25" dirty="0">
                <a:solidFill>
                  <a:srgbClr val="F9FFFF"/>
                </a:solidFill>
                <a:latin typeface="Glacial Indifference"/>
              </a:endParaRPr>
            </a:p>
            <a:p>
              <a:pPr algn="ctr">
                <a:lnSpc>
                  <a:spcPts val="3749"/>
                </a:lnSpc>
              </a:pPr>
              <a:r>
                <a:rPr lang="en-US" sz="2800" b="0" i="0" spc="25" dirty="0">
                  <a:solidFill>
                    <a:srgbClr val="F9FFFF"/>
                  </a:solidFill>
                  <a:latin typeface="Glacial Indifference"/>
                </a:rPr>
                <a:t>The Hate U Give Book Discussion</a:t>
              </a:r>
            </a:p>
            <a:p>
              <a:pPr algn="ctr">
                <a:lnSpc>
                  <a:spcPts val="3750"/>
                </a:lnSpc>
              </a:pPr>
              <a:endParaRPr lang="en-US" sz="2800" b="0" i="0" spc="25" dirty="0">
                <a:solidFill>
                  <a:srgbClr val="F9FFFF"/>
                </a:solidFill>
                <a:latin typeface="Glacial Indifference"/>
              </a:endParaRPr>
            </a:p>
          </p:txBody>
        </p:sp>
      </p:grpSp>
      <p:grpSp>
        <p:nvGrpSpPr>
          <p:cNvPr id="6" name="Group 6"/>
          <p:cNvGrpSpPr/>
          <p:nvPr/>
        </p:nvGrpSpPr>
        <p:grpSpPr>
          <a:xfrm>
            <a:off x="6386172" y="7520253"/>
            <a:ext cx="5328645" cy="2221614"/>
            <a:chOff x="-249349" y="-66675"/>
            <a:chExt cx="7104859" cy="2962152"/>
          </a:xfrm>
        </p:grpSpPr>
        <p:sp>
          <p:nvSpPr>
            <p:cNvPr id="7" name="TextBox 7"/>
            <p:cNvSpPr txBox="1"/>
            <p:nvPr/>
          </p:nvSpPr>
          <p:spPr>
            <a:xfrm>
              <a:off x="18893" y="-66675"/>
              <a:ext cx="6817725" cy="737235"/>
            </a:xfrm>
            <a:prstGeom prst="rect">
              <a:avLst/>
            </a:prstGeom>
          </p:spPr>
          <p:txBody>
            <a:bodyPr lIns="0" tIns="0" rIns="0" bIns="0" rtlCol="0" anchor="t">
              <a:spAutoFit/>
            </a:bodyPr>
            <a:lstStyle/>
            <a:p>
              <a:pPr algn="ctr">
                <a:lnSpc>
                  <a:spcPts val="4620"/>
                </a:lnSpc>
              </a:pPr>
              <a:r>
                <a:rPr lang="en-US" sz="3300" b="0" i="0" spc="429">
                  <a:solidFill>
                    <a:srgbClr val="FFFFFF"/>
                  </a:solidFill>
                  <a:latin typeface="Glacial Indifference"/>
                </a:rPr>
                <a:t>GAME NIGHTS</a:t>
              </a:r>
            </a:p>
          </p:txBody>
        </p:sp>
        <p:sp>
          <p:nvSpPr>
            <p:cNvPr id="8" name="TextBox 8"/>
            <p:cNvSpPr txBox="1"/>
            <p:nvPr/>
          </p:nvSpPr>
          <p:spPr>
            <a:xfrm>
              <a:off x="-249349" y="988972"/>
              <a:ext cx="7104859" cy="1906505"/>
            </a:xfrm>
            <a:prstGeom prst="rect">
              <a:avLst/>
            </a:prstGeom>
          </p:spPr>
          <p:txBody>
            <a:bodyPr wrap="square" lIns="0" tIns="0" rIns="0" bIns="0" rtlCol="0" anchor="t">
              <a:spAutoFit/>
            </a:bodyPr>
            <a:lstStyle/>
            <a:p>
              <a:pPr algn="ctr">
                <a:lnSpc>
                  <a:spcPts val="3750"/>
                </a:lnSpc>
              </a:pPr>
              <a:r>
                <a:rPr lang="en-US" sz="2800" b="0" i="0" spc="25" dirty="0">
                  <a:solidFill>
                    <a:srgbClr val="F9FFFF"/>
                  </a:solidFill>
                  <a:latin typeface="Glacial Indifference"/>
                </a:rPr>
                <a:t>Game nights at Otterbein geared towards teens from the community</a:t>
              </a:r>
            </a:p>
          </p:txBody>
        </p:sp>
      </p:grpSp>
      <p:grpSp>
        <p:nvGrpSpPr>
          <p:cNvPr id="9" name="Group 9"/>
          <p:cNvGrpSpPr/>
          <p:nvPr/>
        </p:nvGrpSpPr>
        <p:grpSpPr>
          <a:xfrm>
            <a:off x="11890512" y="7520253"/>
            <a:ext cx="6168888" cy="2177326"/>
            <a:chOff x="-728475" y="-66675"/>
            <a:chExt cx="8225184" cy="2903101"/>
          </a:xfrm>
        </p:grpSpPr>
        <p:sp>
          <p:nvSpPr>
            <p:cNvPr id="10" name="TextBox 10"/>
            <p:cNvSpPr txBox="1"/>
            <p:nvPr/>
          </p:nvSpPr>
          <p:spPr>
            <a:xfrm>
              <a:off x="18893" y="-66675"/>
              <a:ext cx="6817725" cy="737235"/>
            </a:xfrm>
            <a:prstGeom prst="rect">
              <a:avLst/>
            </a:prstGeom>
          </p:spPr>
          <p:txBody>
            <a:bodyPr lIns="0" tIns="0" rIns="0" bIns="0" rtlCol="0" anchor="t">
              <a:spAutoFit/>
            </a:bodyPr>
            <a:lstStyle/>
            <a:p>
              <a:pPr algn="ctr">
                <a:lnSpc>
                  <a:spcPts val="4620"/>
                </a:lnSpc>
              </a:pPr>
              <a:r>
                <a:rPr lang="en-US" sz="3300" b="0" i="0" spc="429" dirty="0">
                  <a:solidFill>
                    <a:srgbClr val="FFFFFF"/>
                  </a:solidFill>
                  <a:latin typeface="Glacial Indifference"/>
                </a:rPr>
                <a:t>PROGRAMS</a:t>
              </a:r>
            </a:p>
          </p:txBody>
        </p:sp>
        <p:sp>
          <p:nvSpPr>
            <p:cNvPr id="11" name="TextBox 11"/>
            <p:cNvSpPr txBox="1"/>
            <p:nvPr/>
          </p:nvSpPr>
          <p:spPr>
            <a:xfrm>
              <a:off x="-728475" y="929921"/>
              <a:ext cx="8225184" cy="1906505"/>
            </a:xfrm>
            <a:prstGeom prst="rect">
              <a:avLst/>
            </a:prstGeom>
          </p:spPr>
          <p:txBody>
            <a:bodyPr wrap="square" lIns="0" tIns="0" rIns="0" bIns="0" rtlCol="0" anchor="t">
              <a:spAutoFit/>
            </a:bodyPr>
            <a:lstStyle/>
            <a:p>
              <a:pPr algn="ctr">
                <a:lnSpc>
                  <a:spcPts val="3750"/>
                </a:lnSpc>
              </a:pPr>
              <a:r>
                <a:rPr lang="en-US" sz="2800" spc="25" dirty="0">
                  <a:solidFill>
                    <a:srgbClr val="F9FFFF"/>
                  </a:solidFill>
                  <a:latin typeface="Glacial Indifference"/>
                </a:rPr>
                <a:t>CML programs</a:t>
              </a:r>
              <a:r>
                <a:rPr lang="en-US" sz="2800" b="0" i="0" spc="25" dirty="0">
                  <a:solidFill>
                    <a:srgbClr val="F9FFFF"/>
                  </a:solidFill>
                  <a:latin typeface="Glacial Indifference"/>
                </a:rPr>
                <a:t> to support WPL's events</a:t>
              </a:r>
            </a:p>
            <a:p>
              <a:pPr algn="ctr">
                <a:lnSpc>
                  <a:spcPts val="3750"/>
                </a:lnSpc>
              </a:pPr>
              <a:r>
                <a:rPr lang="en-US" sz="2800" spc="25" dirty="0">
                  <a:solidFill>
                    <a:srgbClr val="F9FFFF"/>
                  </a:solidFill>
                  <a:latin typeface="Glacial Indifference"/>
                </a:rPr>
                <a:t>Otterbein faculty speaking engagements</a:t>
              </a:r>
            </a:p>
          </p:txBody>
        </p:sp>
      </p:grpSp>
      <p:grpSp>
        <p:nvGrpSpPr>
          <p:cNvPr id="12" name="Group 12"/>
          <p:cNvGrpSpPr/>
          <p:nvPr/>
        </p:nvGrpSpPr>
        <p:grpSpPr>
          <a:xfrm>
            <a:off x="790624" y="1190222"/>
            <a:ext cx="7019505" cy="2326103"/>
            <a:chOff x="0" y="0"/>
            <a:chExt cx="9359340" cy="3101471"/>
          </a:xfrm>
        </p:grpSpPr>
        <p:pic>
          <p:nvPicPr>
            <p:cNvPr id="13" name="Picture 13"/>
            <p:cNvPicPr>
              <a:picLocks noChangeAspect="1"/>
            </p:cNvPicPr>
            <p:nvPr/>
          </p:nvPicPr>
          <p:blipFill>
            <a:blip r:embed="rId3"/>
            <a:srcRect/>
            <a:stretch>
              <a:fillRect/>
            </a:stretch>
          </p:blipFill>
          <p:spPr>
            <a:xfrm>
              <a:off x="0" y="0"/>
              <a:ext cx="9359340" cy="795544"/>
            </a:xfrm>
            <a:prstGeom prst="rect">
              <a:avLst/>
            </a:prstGeom>
          </p:spPr>
        </p:pic>
        <p:pic>
          <p:nvPicPr>
            <p:cNvPr id="14" name="Picture 14"/>
            <p:cNvPicPr>
              <a:picLocks noChangeAspect="1"/>
            </p:cNvPicPr>
            <p:nvPr/>
          </p:nvPicPr>
          <p:blipFill>
            <a:blip r:embed="rId3"/>
            <a:srcRect/>
            <a:stretch>
              <a:fillRect/>
            </a:stretch>
          </p:blipFill>
          <p:spPr>
            <a:xfrm>
              <a:off x="0" y="795544"/>
              <a:ext cx="9359340" cy="795544"/>
            </a:xfrm>
            <a:prstGeom prst="rect">
              <a:avLst/>
            </a:prstGeom>
          </p:spPr>
        </p:pic>
        <p:pic>
          <p:nvPicPr>
            <p:cNvPr id="15" name="Picture 15"/>
            <p:cNvPicPr>
              <a:picLocks noChangeAspect="1"/>
            </p:cNvPicPr>
            <p:nvPr/>
          </p:nvPicPr>
          <p:blipFill>
            <a:blip r:embed="rId3"/>
            <a:srcRect/>
            <a:stretch>
              <a:fillRect/>
            </a:stretch>
          </p:blipFill>
          <p:spPr>
            <a:xfrm>
              <a:off x="0" y="1510383"/>
              <a:ext cx="9359340" cy="795544"/>
            </a:xfrm>
            <a:prstGeom prst="rect">
              <a:avLst/>
            </a:prstGeom>
          </p:spPr>
        </p:pic>
        <p:pic>
          <p:nvPicPr>
            <p:cNvPr id="16" name="Picture 16"/>
            <p:cNvPicPr>
              <a:picLocks noChangeAspect="1"/>
            </p:cNvPicPr>
            <p:nvPr/>
          </p:nvPicPr>
          <p:blipFill>
            <a:blip r:embed="rId3"/>
            <a:srcRect/>
            <a:stretch>
              <a:fillRect/>
            </a:stretch>
          </p:blipFill>
          <p:spPr>
            <a:xfrm>
              <a:off x="0" y="2305927"/>
              <a:ext cx="9359340" cy="795544"/>
            </a:xfrm>
            <a:prstGeom prst="rect">
              <a:avLst/>
            </a:prstGeom>
          </p:spPr>
        </p:pic>
      </p:grpSp>
      <p:pic>
        <p:nvPicPr>
          <p:cNvPr id="20" name="Picture 19">
            <a:extLst>
              <a:ext uri="{FF2B5EF4-FFF2-40B4-BE49-F238E27FC236}">
                <a16:creationId xmlns:a16="http://schemas.microsoft.com/office/drawing/2014/main" id="{3058D9CB-7D30-4B48-A789-CA5758DF7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87" r="2958"/>
          <a:stretch/>
        </p:blipFill>
        <p:spPr>
          <a:xfrm>
            <a:off x="85344" y="4369784"/>
            <a:ext cx="6300828" cy="2305476"/>
          </a:xfrm>
          <a:prstGeom prst="rect">
            <a:avLst/>
          </a:prstGeom>
        </p:spPr>
      </p:pic>
      <p:pic>
        <p:nvPicPr>
          <p:cNvPr id="22" name="Picture 21">
            <a:extLst>
              <a:ext uri="{FF2B5EF4-FFF2-40B4-BE49-F238E27FC236}">
                <a16:creationId xmlns:a16="http://schemas.microsoft.com/office/drawing/2014/main" id="{38A5662F-421E-2B4E-BC92-45591E7D97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07" t="1521" r="21956"/>
          <a:stretch/>
        </p:blipFill>
        <p:spPr>
          <a:xfrm rot="5400000">
            <a:off x="8019370" y="3067730"/>
            <a:ext cx="2305476" cy="4933016"/>
          </a:xfrm>
          <a:prstGeom prst="rect">
            <a:avLst/>
          </a:prstGeom>
        </p:spPr>
      </p:pic>
      <p:sp>
        <p:nvSpPr>
          <p:cNvPr id="24" name="TextBox 23">
            <a:extLst>
              <a:ext uri="{FF2B5EF4-FFF2-40B4-BE49-F238E27FC236}">
                <a16:creationId xmlns:a16="http://schemas.microsoft.com/office/drawing/2014/main" id="{A7AFE296-C63A-9846-9C38-A4447690A765}"/>
              </a:ext>
            </a:extLst>
          </p:cNvPr>
          <p:cNvSpPr txBox="1"/>
          <p:nvPr/>
        </p:nvSpPr>
        <p:spPr>
          <a:xfrm>
            <a:off x="6486992" y="6681660"/>
            <a:ext cx="5105400" cy="461665"/>
          </a:xfrm>
          <a:prstGeom prst="rect">
            <a:avLst/>
          </a:prstGeom>
          <a:noFill/>
        </p:spPr>
        <p:txBody>
          <a:bodyPr wrap="square" rtlCol="0">
            <a:spAutoFit/>
          </a:bodyPr>
          <a:lstStyle/>
          <a:p>
            <a:r>
              <a:rPr lang="en-US" sz="1200" dirty="0">
                <a:solidFill>
                  <a:schemeClr val="bg1"/>
                </a:solidFill>
              </a:rPr>
              <a:t>Photo by </a:t>
            </a:r>
            <a:r>
              <a:rPr lang="en-US" sz="1200" dirty="0">
                <a:solidFill>
                  <a:schemeClr val="bg1"/>
                </a:solidFill>
                <a:hlinkClick r:id="rId6">
                  <a:extLst>
                    <a:ext uri="{A12FA001-AC4F-418D-AE19-62706E023703}">
                      <ahyp:hlinkClr xmlns:ahyp="http://schemas.microsoft.com/office/drawing/2018/hyperlinkcolor" xmlns="" val="tx"/>
                    </a:ext>
                  </a:extLst>
                </a:hlinkClick>
              </a:rPr>
              <a:t>Robert Coelho</a:t>
            </a:r>
            <a:r>
              <a:rPr lang="en-US" sz="1200" dirty="0">
                <a:solidFill>
                  <a:schemeClr val="bg1"/>
                </a:solidFill>
              </a:rPr>
              <a:t> on </a:t>
            </a:r>
            <a:r>
              <a:rPr lang="en-US" sz="1200" dirty="0">
                <a:solidFill>
                  <a:schemeClr val="bg1"/>
                </a:solidFill>
                <a:hlinkClick r:id="rId7">
                  <a:extLst>
                    <a:ext uri="{A12FA001-AC4F-418D-AE19-62706E023703}">
                      <ahyp:hlinkClr xmlns:ahyp="http://schemas.microsoft.com/office/drawing/2018/hyperlinkcolor" xmlns="" val="tx"/>
                    </a:ext>
                  </a:extLst>
                </a:hlinkClick>
              </a:rPr>
              <a:t>Unsplash</a:t>
            </a:r>
            <a:endParaRPr lang="en-US" sz="1200" dirty="0">
              <a:solidFill>
                <a:schemeClr val="bg1"/>
              </a:solidFill>
            </a:endParaRPr>
          </a:p>
          <a:p>
            <a:endParaRPr lang="en-US" sz="1200" dirty="0">
              <a:solidFill>
                <a:schemeClr val="bg1"/>
              </a:solidFill>
            </a:endParaRPr>
          </a:p>
        </p:txBody>
      </p:sp>
      <p:sp>
        <p:nvSpPr>
          <p:cNvPr id="25" name="TextBox 24">
            <a:extLst>
              <a:ext uri="{FF2B5EF4-FFF2-40B4-BE49-F238E27FC236}">
                <a16:creationId xmlns:a16="http://schemas.microsoft.com/office/drawing/2014/main" id="{46EF2ACC-1B4B-394F-931B-3EFF554DEF8E}"/>
              </a:ext>
            </a:extLst>
          </p:cNvPr>
          <p:cNvSpPr txBox="1"/>
          <p:nvPr/>
        </p:nvSpPr>
        <p:spPr>
          <a:xfrm>
            <a:off x="85344" y="6708352"/>
            <a:ext cx="5105400" cy="461665"/>
          </a:xfrm>
          <a:prstGeom prst="rect">
            <a:avLst/>
          </a:prstGeom>
          <a:noFill/>
        </p:spPr>
        <p:txBody>
          <a:bodyPr wrap="square" rtlCol="0">
            <a:spAutoFit/>
          </a:bodyPr>
          <a:lstStyle/>
          <a:p>
            <a:r>
              <a:rPr lang="en-US" sz="1200" dirty="0">
                <a:solidFill>
                  <a:schemeClr val="bg1"/>
                </a:solidFill>
              </a:rPr>
              <a:t>Photo from Westerville Public Library</a:t>
            </a:r>
          </a:p>
          <a:p>
            <a:endParaRPr lang="en-US" sz="1200" dirty="0">
              <a:solidFill>
                <a:schemeClr val="bg1"/>
              </a:solidFill>
            </a:endParaRPr>
          </a:p>
        </p:txBody>
      </p:sp>
      <p:pic>
        <p:nvPicPr>
          <p:cNvPr id="27" name="Picture 26">
            <a:extLst>
              <a:ext uri="{FF2B5EF4-FFF2-40B4-BE49-F238E27FC236}">
                <a16:creationId xmlns:a16="http://schemas.microsoft.com/office/drawing/2014/main" id="{53F1D069-7404-9740-B44E-2343462535D0}"/>
              </a:ext>
            </a:extLst>
          </p:cNvPr>
          <p:cNvPicPr>
            <a:picLocks noChangeAspect="1"/>
          </p:cNvPicPr>
          <p:nvPr/>
        </p:nvPicPr>
        <p:blipFill rotWithShape="1">
          <a:blip r:embed="rId8">
            <a:extLst>
              <a:ext uri="{28A0092B-C50C-407E-A947-70E740481C1C}">
                <a14:useLocalDpi xmlns:a14="http://schemas.microsoft.com/office/drawing/2010/main" val="0"/>
              </a:ext>
            </a:extLst>
          </a:blip>
          <a:srcRect t="43961"/>
          <a:stretch/>
        </p:blipFill>
        <p:spPr>
          <a:xfrm>
            <a:off x="11890511" y="4376184"/>
            <a:ext cx="5877289" cy="2305476"/>
          </a:xfrm>
          <a:prstGeom prst="rect">
            <a:avLst/>
          </a:prstGeom>
        </p:spPr>
      </p:pic>
      <p:sp>
        <p:nvSpPr>
          <p:cNvPr id="28" name="TextBox 27">
            <a:extLst>
              <a:ext uri="{FF2B5EF4-FFF2-40B4-BE49-F238E27FC236}">
                <a16:creationId xmlns:a16="http://schemas.microsoft.com/office/drawing/2014/main" id="{DA4AE8CD-5982-4749-B6C3-3B6C1C948786}"/>
              </a:ext>
            </a:extLst>
          </p:cNvPr>
          <p:cNvSpPr txBox="1"/>
          <p:nvPr/>
        </p:nvSpPr>
        <p:spPr>
          <a:xfrm>
            <a:off x="11966712" y="6667500"/>
            <a:ext cx="4572000" cy="276999"/>
          </a:xfrm>
          <a:prstGeom prst="rect">
            <a:avLst/>
          </a:prstGeom>
          <a:noFill/>
        </p:spPr>
        <p:txBody>
          <a:bodyPr wrap="square" rtlCol="0">
            <a:spAutoFit/>
          </a:bodyPr>
          <a:lstStyle/>
          <a:p>
            <a:r>
              <a:rPr lang="en-US" sz="1200" dirty="0">
                <a:solidFill>
                  <a:schemeClr val="bg1"/>
                </a:solidFill>
              </a:rPr>
              <a:t>Photo from WPL Facebook</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808323" y="66436"/>
            <a:ext cx="11574600" cy="2308324"/>
          </a:xfrm>
          <a:prstGeom prst="rect">
            <a:avLst/>
          </a:prstGeom>
        </p:spPr>
        <p:txBody>
          <a:bodyPr lIns="0" tIns="0" rIns="0" bIns="0" rtlCol="0" anchor="t">
            <a:spAutoFit/>
          </a:bodyPr>
          <a:lstStyle/>
          <a:p>
            <a:pPr>
              <a:lnSpc>
                <a:spcPts val="9000"/>
              </a:lnSpc>
            </a:pPr>
            <a:r>
              <a:rPr lang="en-US" sz="7500" b="1" spc="225" dirty="0">
                <a:solidFill>
                  <a:srgbClr val="039DA4"/>
                </a:solidFill>
                <a:latin typeface="Glacial Indifference"/>
              </a:rPr>
              <a:t>Wizards and Wands &amp; Harry Potter events</a:t>
            </a:r>
            <a:endParaRPr lang="en-US" sz="7500" b="1" i="0" spc="225" dirty="0">
              <a:solidFill>
                <a:srgbClr val="039DA4"/>
              </a:solidFill>
              <a:latin typeface="Glacial Indifference"/>
            </a:endParaRPr>
          </a:p>
        </p:txBody>
      </p:sp>
      <p:sp>
        <p:nvSpPr>
          <p:cNvPr id="5" name="AutoShape 5"/>
          <p:cNvSpPr/>
          <p:nvPr/>
        </p:nvSpPr>
        <p:spPr>
          <a:xfrm>
            <a:off x="0" y="-59454"/>
            <a:ext cx="5603448" cy="1088154"/>
          </a:xfrm>
          <a:prstGeom prst="rect">
            <a:avLst/>
          </a:prstGeom>
          <a:solidFill>
            <a:srgbClr val="F6BC00"/>
          </a:solidFill>
        </p:spPr>
      </p:sp>
      <p:grpSp>
        <p:nvGrpSpPr>
          <p:cNvPr id="6" name="Group 6"/>
          <p:cNvGrpSpPr/>
          <p:nvPr/>
        </p:nvGrpSpPr>
        <p:grpSpPr>
          <a:xfrm rot="-5400000">
            <a:off x="-708028" y="-2521782"/>
            <a:ext cx="7019505" cy="2326103"/>
            <a:chOff x="0" y="0"/>
            <a:chExt cx="9359340" cy="3101471"/>
          </a:xfrm>
        </p:grpSpPr>
        <p:pic>
          <p:nvPicPr>
            <p:cNvPr id="7" name="Picture 7"/>
            <p:cNvPicPr>
              <a:picLocks noChangeAspect="1"/>
            </p:cNvPicPr>
            <p:nvPr/>
          </p:nvPicPr>
          <p:blipFill>
            <a:blip r:embed="rId3"/>
            <a:srcRect/>
            <a:stretch>
              <a:fillRect/>
            </a:stretch>
          </p:blipFill>
          <p:spPr>
            <a:xfrm>
              <a:off x="0" y="0"/>
              <a:ext cx="9359340" cy="795544"/>
            </a:xfrm>
            <a:prstGeom prst="rect">
              <a:avLst/>
            </a:prstGeom>
          </p:spPr>
        </p:pic>
        <p:pic>
          <p:nvPicPr>
            <p:cNvPr id="8" name="Picture 8"/>
            <p:cNvPicPr>
              <a:picLocks noChangeAspect="1"/>
            </p:cNvPicPr>
            <p:nvPr/>
          </p:nvPicPr>
          <p:blipFill>
            <a:blip r:embed="rId3"/>
            <a:srcRect/>
            <a:stretch>
              <a:fillRect/>
            </a:stretch>
          </p:blipFill>
          <p:spPr>
            <a:xfrm>
              <a:off x="0" y="795544"/>
              <a:ext cx="9359340" cy="795544"/>
            </a:xfrm>
            <a:prstGeom prst="rect">
              <a:avLst/>
            </a:prstGeom>
          </p:spPr>
        </p:pic>
        <p:pic>
          <p:nvPicPr>
            <p:cNvPr id="9" name="Picture 9"/>
            <p:cNvPicPr>
              <a:picLocks noChangeAspect="1"/>
            </p:cNvPicPr>
            <p:nvPr/>
          </p:nvPicPr>
          <p:blipFill>
            <a:blip r:embed="rId3"/>
            <a:srcRect/>
            <a:stretch>
              <a:fillRect/>
            </a:stretch>
          </p:blipFill>
          <p:spPr>
            <a:xfrm>
              <a:off x="0" y="1510383"/>
              <a:ext cx="9359340" cy="795544"/>
            </a:xfrm>
            <a:prstGeom prst="rect">
              <a:avLst/>
            </a:prstGeom>
          </p:spPr>
        </p:pic>
        <p:pic>
          <p:nvPicPr>
            <p:cNvPr id="10" name="Picture 10"/>
            <p:cNvPicPr>
              <a:picLocks noChangeAspect="1"/>
            </p:cNvPicPr>
            <p:nvPr/>
          </p:nvPicPr>
          <p:blipFill>
            <a:blip r:embed="rId3"/>
            <a:srcRect/>
            <a:stretch>
              <a:fillRect/>
            </a:stretch>
          </p:blipFill>
          <p:spPr>
            <a:xfrm>
              <a:off x="0" y="2305927"/>
              <a:ext cx="9359340" cy="795544"/>
            </a:xfrm>
            <a:prstGeom prst="rect">
              <a:avLst/>
            </a:prstGeom>
          </p:spPr>
        </p:pic>
      </p:grpSp>
      <p:sp>
        <p:nvSpPr>
          <p:cNvPr id="11" name="AutoShape 11"/>
          <p:cNvSpPr/>
          <p:nvPr/>
        </p:nvSpPr>
        <p:spPr>
          <a:xfrm>
            <a:off x="12684552" y="9198846"/>
            <a:ext cx="5603448" cy="1088154"/>
          </a:xfrm>
          <a:prstGeom prst="rect">
            <a:avLst/>
          </a:prstGeom>
          <a:solidFill>
            <a:srgbClr val="F6BC00"/>
          </a:solidFill>
        </p:spPr>
      </p:sp>
      <p:grpSp>
        <p:nvGrpSpPr>
          <p:cNvPr id="12" name="Group 12"/>
          <p:cNvGrpSpPr/>
          <p:nvPr/>
        </p:nvGrpSpPr>
        <p:grpSpPr>
          <a:xfrm rot="-5400000">
            <a:off x="11976524" y="10506317"/>
            <a:ext cx="7019505" cy="2326103"/>
            <a:chOff x="0" y="0"/>
            <a:chExt cx="9359340" cy="3101471"/>
          </a:xfrm>
        </p:grpSpPr>
        <p:pic>
          <p:nvPicPr>
            <p:cNvPr id="13" name="Picture 13"/>
            <p:cNvPicPr>
              <a:picLocks noChangeAspect="1"/>
            </p:cNvPicPr>
            <p:nvPr/>
          </p:nvPicPr>
          <p:blipFill>
            <a:blip r:embed="rId3"/>
            <a:srcRect/>
            <a:stretch>
              <a:fillRect/>
            </a:stretch>
          </p:blipFill>
          <p:spPr>
            <a:xfrm>
              <a:off x="0" y="0"/>
              <a:ext cx="9359340" cy="795544"/>
            </a:xfrm>
            <a:prstGeom prst="rect">
              <a:avLst/>
            </a:prstGeom>
          </p:spPr>
        </p:pic>
        <p:pic>
          <p:nvPicPr>
            <p:cNvPr id="14" name="Picture 14"/>
            <p:cNvPicPr>
              <a:picLocks noChangeAspect="1"/>
            </p:cNvPicPr>
            <p:nvPr/>
          </p:nvPicPr>
          <p:blipFill>
            <a:blip r:embed="rId3"/>
            <a:srcRect/>
            <a:stretch>
              <a:fillRect/>
            </a:stretch>
          </p:blipFill>
          <p:spPr>
            <a:xfrm>
              <a:off x="0" y="795544"/>
              <a:ext cx="9359340" cy="795544"/>
            </a:xfrm>
            <a:prstGeom prst="rect">
              <a:avLst/>
            </a:prstGeom>
          </p:spPr>
        </p:pic>
        <p:pic>
          <p:nvPicPr>
            <p:cNvPr id="15" name="Picture 15"/>
            <p:cNvPicPr>
              <a:picLocks noChangeAspect="1"/>
            </p:cNvPicPr>
            <p:nvPr/>
          </p:nvPicPr>
          <p:blipFill>
            <a:blip r:embed="rId3"/>
            <a:srcRect/>
            <a:stretch>
              <a:fillRect/>
            </a:stretch>
          </p:blipFill>
          <p:spPr>
            <a:xfrm>
              <a:off x="0" y="1510383"/>
              <a:ext cx="9359340" cy="795544"/>
            </a:xfrm>
            <a:prstGeom prst="rect">
              <a:avLst/>
            </a:prstGeom>
          </p:spPr>
        </p:pic>
        <p:pic>
          <p:nvPicPr>
            <p:cNvPr id="16" name="Picture 16"/>
            <p:cNvPicPr>
              <a:picLocks noChangeAspect="1"/>
            </p:cNvPicPr>
            <p:nvPr/>
          </p:nvPicPr>
          <p:blipFill>
            <a:blip r:embed="rId3"/>
            <a:srcRect/>
            <a:stretch>
              <a:fillRect/>
            </a:stretch>
          </p:blipFill>
          <p:spPr>
            <a:xfrm>
              <a:off x="0" y="2305927"/>
              <a:ext cx="9359340" cy="795544"/>
            </a:xfrm>
            <a:prstGeom prst="rect">
              <a:avLst/>
            </a:prstGeom>
          </p:spPr>
        </p:pic>
      </p:grpSp>
      <p:grpSp>
        <p:nvGrpSpPr>
          <p:cNvPr id="17" name="Group 17"/>
          <p:cNvGrpSpPr/>
          <p:nvPr/>
        </p:nvGrpSpPr>
        <p:grpSpPr>
          <a:xfrm rot="-10800000">
            <a:off x="-4783861" y="6932197"/>
            <a:ext cx="7019505" cy="2326103"/>
            <a:chOff x="0" y="0"/>
            <a:chExt cx="9359340" cy="3101471"/>
          </a:xfrm>
        </p:grpSpPr>
        <p:pic>
          <p:nvPicPr>
            <p:cNvPr id="18" name="Picture 18"/>
            <p:cNvPicPr>
              <a:picLocks noChangeAspect="1"/>
            </p:cNvPicPr>
            <p:nvPr/>
          </p:nvPicPr>
          <p:blipFill>
            <a:blip r:embed="rId3"/>
            <a:srcRect/>
            <a:stretch>
              <a:fillRect/>
            </a:stretch>
          </p:blipFill>
          <p:spPr>
            <a:xfrm>
              <a:off x="0" y="0"/>
              <a:ext cx="9359340" cy="795544"/>
            </a:xfrm>
            <a:prstGeom prst="rect">
              <a:avLst/>
            </a:prstGeom>
          </p:spPr>
        </p:pic>
        <p:pic>
          <p:nvPicPr>
            <p:cNvPr id="19" name="Picture 19"/>
            <p:cNvPicPr>
              <a:picLocks noChangeAspect="1"/>
            </p:cNvPicPr>
            <p:nvPr/>
          </p:nvPicPr>
          <p:blipFill>
            <a:blip r:embed="rId3"/>
            <a:srcRect/>
            <a:stretch>
              <a:fillRect/>
            </a:stretch>
          </p:blipFill>
          <p:spPr>
            <a:xfrm>
              <a:off x="0" y="795544"/>
              <a:ext cx="9359340" cy="795544"/>
            </a:xfrm>
            <a:prstGeom prst="rect">
              <a:avLst/>
            </a:prstGeom>
          </p:spPr>
        </p:pic>
        <p:pic>
          <p:nvPicPr>
            <p:cNvPr id="20" name="Picture 20"/>
            <p:cNvPicPr>
              <a:picLocks noChangeAspect="1"/>
            </p:cNvPicPr>
            <p:nvPr/>
          </p:nvPicPr>
          <p:blipFill>
            <a:blip r:embed="rId3"/>
            <a:srcRect/>
            <a:stretch>
              <a:fillRect/>
            </a:stretch>
          </p:blipFill>
          <p:spPr>
            <a:xfrm>
              <a:off x="0" y="1510383"/>
              <a:ext cx="9359340" cy="795544"/>
            </a:xfrm>
            <a:prstGeom prst="rect">
              <a:avLst/>
            </a:prstGeom>
          </p:spPr>
        </p:pic>
        <p:pic>
          <p:nvPicPr>
            <p:cNvPr id="21" name="Picture 21"/>
            <p:cNvPicPr>
              <a:picLocks noChangeAspect="1"/>
            </p:cNvPicPr>
            <p:nvPr/>
          </p:nvPicPr>
          <p:blipFill>
            <a:blip r:embed="rId3"/>
            <a:srcRect/>
            <a:stretch>
              <a:fillRect/>
            </a:stretch>
          </p:blipFill>
          <p:spPr>
            <a:xfrm>
              <a:off x="0" y="2305927"/>
              <a:ext cx="9359340" cy="795544"/>
            </a:xfrm>
            <a:prstGeom prst="rect">
              <a:avLst/>
            </a:prstGeom>
          </p:spPr>
        </p:pic>
      </p:grpSp>
      <p:grpSp>
        <p:nvGrpSpPr>
          <p:cNvPr id="22" name="Group 22"/>
          <p:cNvGrpSpPr/>
          <p:nvPr/>
        </p:nvGrpSpPr>
        <p:grpSpPr>
          <a:xfrm rot="-10800000">
            <a:off x="16097407" y="1028700"/>
            <a:ext cx="7019505" cy="2326103"/>
            <a:chOff x="0" y="0"/>
            <a:chExt cx="9359340" cy="3101471"/>
          </a:xfrm>
        </p:grpSpPr>
        <p:pic>
          <p:nvPicPr>
            <p:cNvPr id="23" name="Picture 23"/>
            <p:cNvPicPr>
              <a:picLocks noChangeAspect="1"/>
            </p:cNvPicPr>
            <p:nvPr/>
          </p:nvPicPr>
          <p:blipFill>
            <a:blip r:embed="rId3"/>
            <a:srcRect/>
            <a:stretch>
              <a:fillRect/>
            </a:stretch>
          </p:blipFill>
          <p:spPr>
            <a:xfrm>
              <a:off x="0" y="0"/>
              <a:ext cx="9359340" cy="795544"/>
            </a:xfrm>
            <a:prstGeom prst="rect">
              <a:avLst/>
            </a:prstGeom>
          </p:spPr>
        </p:pic>
        <p:pic>
          <p:nvPicPr>
            <p:cNvPr id="24" name="Picture 24"/>
            <p:cNvPicPr>
              <a:picLocks noChangeAspect="1"/>
            </p:cNvPicPr>
            <p:nvPr/>
          </p:nvPicPr>
          <p:blipFill>
            <a:blip r:embed="rId3"/>
            <a:srcRect/>
            <a:stretch>
              <a:fillRect/>
            </a:stretch>
          </p:blipFill>
          <p:spPr>
            <a:xfrm>
              <a:off x="0" y="795544"/>
              <a:ext cx="9359340" cy="795544"/>
            </a:xfrm>
            <a:prstGeom prst="rect">
              <a:avLst/>
            </a:prstGeom>
          </p:spPr>
        </p:pic>
        <p:pic>
          <p:nvPicPr>
            <p:cNvPr id="25" name="Picture 25"/>
            <p:cNvPicPr>
              <a:picLocks noChangeAspect="1"/>
            </p:cNvPicPr>
            <p:nvPr/>
          </p:nvPicPr>
          <p:blipFill>
            <a:blip r:embed="rId3"/>
            <a:srcRect/>
            <a:stretch>
              <a:fillRect/>
            </a:stretch>
          </p:blipFill>
          <p:spPr>
            <a:xfrm>
              <a:off x="0" y="1510383"/>
              <a:ext cx="9359340" cy="795544"/>
            </a:xfrm>
            <a:prstGeom prst="rect">
              <a:avLst/>
            </a:prstGeom>
          </p:spPr>
        </p:pic>
        <p:pic>
          <p:nvPicPr>
            <p:cNvPr id="26" name="Picture 26"/>
            <p:cNvPicPr>
              <a:picLocks noChangeAspect="1"/>
            </p:cNvPicPr>
            <p:nvPr/>
          </p:nvPicPr>
          <p:blipFill>
            <a:blip r:embed="rId3"/>
            <a:srcRect/>
            <a:stretch>
              <a:fillRect/>
            </a:stretch>
          </p:blipFill>
          <p:spPr>
            <a:xfrm>
              <a:off x="0" y="2305927"/>
              <a:ext cx="9359340" cy="795544"/>
            </a:xfrm>
            <a:prstGeom prst="rect">
              <a:avLst/>
            </a:prstGeom>
          </p:spPr>
        </p:pic>
      </p:grpSp>
      <p:pic>
        <p:nvPicPr>
          <p:cNvPr id="28" name="Picture 27">
            <a:extLst>
              <a:ext uri="{FF2B5EF4-FFF2-40B4-BE49-F238E27FC236}">
                <a16:creationId xmlns:a16="http://schemas.microsoft.com/office/drawing/2014/main" id="{7391F0EA-79F2-8E43-B025-5A00A746246F}"/>
              </a:ext>
            </a:extLst>
          </p:cNvPr>
          <p:cNvPicPr>
            <a:picLocks noChangeAspect="1"/>
          </p:cNvPicPr>
          <p:nvPr/>
        </p:nvPicPr>
        <p:blipFill rotWithShape="1">
          <a:blip r:embed="rId4">
            <a:extLst>
              <a:ext uri="{28A0092B-C50C-407E-A947-70E740481C1C}">
                <a14:useLocalDpi xmlns:a14="http://schemas.microsoft.com/office/drawing/2010/main" val="0"/>
              </a:ext>
            </a:extLst>
          </a:blip>
          <a:srcRect l="9392" t="9705" r="31871"/>
          <a:stretch/>
        </p:blipFill>
        <p:spPr>
          <a:xfrm>
            <a:off x="2717636" y="2314089"/>
            <a:ext cx="7188364" cy="7776226"/>
          </a:xfrm>
          <a:prstGeom prst="rect">
            <a:avLst/>
          </a:prstGeom>
        </p:spPr>
      </p:pic>
      <p:pic>
        <p:nvPicPr>
          <p:cNvPr id="27" name="Picture 26">
            <a:extLst>
              <a:ext uri="{FF2B5EF4-FFF2-40B4-BE49-F238E27FC236}">
                <a16:creationId xmlns:a16="http://schemas.microsoft.com/office/drawing/2014/main" id="{8085EEF4-91F2-4E93-96A7-8A551E2AC14C}"/>
              </a:ext>
            </a:extLst>
          </p:cNvPr>
          <p:cNvPicPr>
            <a:picLocks noChangeAspect="1"/>
          </p:cNvPicPr>
          <p:nvPr/>
        </p:nvPicPr>
        <p:blipFill rotWithShape="1">
          <a:blip r:embed="rId5"/>
          <a:srcRect l="23379" t="9093" r="31845" b="17393"/>
          <a:stretch/>
        </p:blipFill>
        <p:spPr>
          <a:xfrm>
            <a:off x="10169134" y="2314088"/>
            <a:ext cx="7027416" cy="648701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56699" y="3138432"/>
            <a:ext cx="11574602" cy="3681468"/>
            <a:chOff x="0" y="-9525"/>
            <a:chExt cx="15432803" cy="4908624"/>
          </a:xfrm>
        </p:grpSpPr>
        <p:sp>
          <p:nvSpPr>
            <p:cNvPr id="3" name="TextBox 3"/>
            <p:cNvSpPr txBox="1"/>
            <p:nvPr/>
          </p:nvSpPr>
          <p:spPr>
            <a:xfrm>
              <a:off x="1" y="-9525"/>
              <a:ext cx="15432799" cy="3077765"/>
            </a:xfrm>
            <a:prstGeom prst="rect">
              <a:avLst/>
            </a:prstGeom>
          </p:spPr>
          <p:txBody>
            <a:bodyPr lIns="0" tIns="0" rIns="0" bIns="0" rtlCol="0" anchor="t">
              <a:spAutoFit/>
            </a:bodyPr>
            <a:lstStyle/>
            <a:p>
              <a:pPr algn="ctr">
                <a:lnSpc>
                  <a:spcPts val="9000"/>
                </a:lnSpc>
              </a:pPr>
              <a:r>
                <a:rPr lang="en-US" sz="7500" b="1" i="0" spc="225" dirty="0">
                  <a:solidFill>
                    <a:srgbClr val="039DA4"/>
                  </a:solidFill>
                  <a:latin typeface="Glacial Indifference"/>
                </a:rPr>
                <a:t> </a:t>
              </a:r>
            </a:p>
            <a:p>
              <a:pPr algn="ctr">
                <a:lnSpc>
                  <a:spcPts val="9000"/>
                </a:lnSpc>
              </a:pPr>
              <a:r>
                <a:rPr lang="en-US" sz="7500" b="1" i="0" spc="225" dirty="0">
                  <a:solidFill>
                    <a:srgbClr val="039DA4"/>
                  </a:solidFill>
                  <a:latin typeface="Glacial Indifference"/>
                </a:rPr>
                <a:t>Let’s Expand</a:t>
              </a:r>
            </a:p>
          </p:txBody>
        </p:sp>
        <p:sp>
          <p:nvSpPr>
            <p:cNvPr id="4" name="TextBox 4"/>
            <p:cNvSpPr txBox="1"/>
            <p:nvPr/>
          </p:nvSpPr>
          <p:spPr>
            <a:xfrm>
              <a:off x="0" y="3381590"/>
              <a:ext cx="15432803" cy="1517509"/>
            </a:xfrm>
            <a:prstGeom prst="rect">
              <a:avLst/>
            </a:prstGeom>
          </p:spPr>
          <p:txBody>
            <a:bodyPr wrap="square" lIns="0" tIns="0" rIns="0" bIns="0" rtlCol="0" anchor="t">
              <a:spAutoFit/>
            </a:bodyPr>
            <a:lstStyle/>
            <a:p>
              <a:pPr algn="ctr">
                <a:lnSpc>
                  <a:spcPts val="4620"/>
                </a:lnSpc>
              </a:pPr>
              <a:r>
                <a:rPr lang="en-US" sz="3300" b="0" i="0" spc="429" dirty="0">
                  <a:solidFill>
                    <a:srgbClr val="039DA4"/>
                  </a:solidFill>
                  <a:latin typeface="Glacial Indifference"/>
                </a:rPr>
                <a:t>HOW WOULD YOU TAKE AN EXISTING PARTNERSHIP OR COLLABORATION AND EXPAND OR GROW IT?</a:t>
              </a:r>
            </a:p>
          </p:txBody>
        </p:sp>
      </p:grpSp>
      <p:sp>
        <p:nvSpPr>
          <p:cNvPr id="11" name="AutoShape 11"/>
          <p:cNvSpPr/>
          <p:nvPr/>
        </p:nvSpPr>
        <p:spPr>
          <a:xfrm>
            <a:off x="12684552" y="9198846"/>
            <a:ext cx="5603448" cy="1088154"/>
          </a:xfrm>
          <a:prstGeom prst="rect">
            <a:avLst/>
          </a:prstGeom>
          <a:solidFill>
            <a:srgbClr val="F6BC00"/>
          </a:solidFill>
        </p:spPr>
      </p:sp>
      <p:grpSp>
        <p:nvGrpSpPr>
          <p:cNvPr id="12" name="Group 12"/>
          <p:cNvGrpSpPr/>
          <p:nvPr/>
        </p:nvGrpSpPr>
        <p:grpSpPr>
          <a:xfrm rot="-5400000">
            <a:off x="11976524" y="10506317"/>
            <a:ext cx="7019505" cy="2326103"/>
            <a:chOff x="0" y="0"/>
            <a:chExt cx="9359340" cy="3101471"/>
          </a:xfrm>
        </p:grpSpPr>
        <p:pic>
          <p:nvPicPr>
            <p:cNvPr id="13" name="Picture 13"/>
            <p:cNvPicPr>
              <a:picLocks noChangeAspect="1"/>
            </p:cNvPicPr>
            <p:nvPr/>
          </p:nvPicPr>
          <p:blipFill>
            <a:blip r:embed="rId3"/>
            <a:srcRect/>
            <a:stretch>
              <a:fillRect/>
            </a:stretch>
          </p:blipFill>
          <p:spPr>
            <a:xfrm>
              <a:off x="0" y="0"/>
              <a:ext cx="9359340" cy="795544"/>
            </a:xfrm>
            <a:prstGeom prst="rect">
              <a:avLst/>
            </a:prstGeom>
          </p:spPr>
        </p:pic>
        <p:pic>
          <p:nvPicPr>
            <p:cNvPr id="14" name="Picture 14"/>
            <p:cNvPicPr>
              <a:picLocks noChangeAspect="1"/>
            </p:cNvPicPr>
            <p:nvPr/>
          </p:nvPicPr>
          <p:blipFill>
            <a:blip r:embed="rId3"/>
            <a:srcRect/>
            <a:stretch>
              <a:fillRect/>
            </a:stretch>
          </p:blipFill>
          <p:spPr>
            <a:xfrm>
              <a:off x="0" y="795544"/>
              <a:ext cx="9359340" cy="795544"/>
            </a:xfrm>
            <a:prstGeom prst="rect">
              <a:avLst/>
            </a:prstGeom>
          </p:spPr>
        </p:pic>
        <p:pic>
          <p:nvPicPr>
            <p:cNvPr id="15" name="Picture 15"/>
            <p:cNvPicPr>
              <a:picLocks noChangeAspect="1"/>
            </p:cNvPicPr>
            <p:nvPr/>
          </p:nvPicPr>
          <p:blipFill>
            <a:blip r:embed="rId3"/>
            <a:srcRect/>
            <a:stretch>
              <a:fillRect/>
            </a:stretch>
          </p:blipFill>
          <p:spPr>
            <a:xfrm>
              <a:off x="0" y="1510383"/>
              <a:ext cx="9359340" cy="795544"/>
            </a:xfrm>
            <a:prstGeom prst="rect">
              <a:avLst/>
            </a:prstGeom>
          </p:spPr>
        </p:pic>
        <p:pic>
          <p:nvPicPr>
            <p:cNvPr id="16" name="Picture 16"/>
            <p:cNvPicPr>
              <a:picLocks noChangeAspect="1"/>
            </p:cNvPicPr>
            <p:nvPr/>
          </p:nvPicPr>
          <p:blipFill>
            <a:blip r:embed="rId3"/>
            <a:srcRect/>
            <a:stretch>
              <a:fillRect/>
            </a:stretch>
          </p:blipFill>
          <p:spPr>
            <a:xfrm>
              <a:off x="0" y="2305927"/>
              <a:ext cx="9359340" cy="795544"/>
            </a:xfrm>
            <a:prstGeom prst="rect">
              <a:avLst/>
            </a:prstGeom>
          </p:spPr>
        </p:pic>
      </p:grpSp>
      <p:grpSp>
        <p:nvGrpSpPr>
          <p:cNvPr id="17" name="Group 17"/>
          <p:cNvGrpSpPr/>
          <p:nvPr/>
        </p:nvGrpSpPr>
        <p:grpSpPr>
          <a:xfrm rot="-10800000">
            <a:off x="-4783861" y="6932197"/>
            <a:ext cx="7019505" cy="2326103"/>
            <a:chOff x="0" y="0"/>
            <a:chExt cx="9359340" cy="3101471"/>
          </a:xfrm>
        </p:grpSpPr>
        <p:pic>
          <p:nvPicPr>
            <p:cNvPr id="18" name="Picture 18"/>
            <p:cNvPicPr>
              <a:picLocks noChangeAspect="1"/>
            </p:cNvPicPr>
            <p:nvPr/>
          </p:nvPicPr>
          <p:blipFill>
            <a:blip r:embed="rId3"/>
            <a:srcRect/>
            <a:stretch>
              <a:fillRect/>
            </a:stretch>
          </p:blipFill>
          <p:spPr>
            <a:xfrm>
              <a:off x="0" y="0"/>
              <a:ext cx="9359340" cy="795544"/>
            </a:xfrm>
            <a:prstGeom prst="rect">
              <a:avLst/>
            </a:prstGeom>
          </p:spPr>
        </p:pic>
        <p:pic>
          <p:nvPicPr>
            <p:cNvPr id="19" name="Picture 19"/>
            <p:cNvPicPr>
              <a:picLocks noChangeAspect="1"/>
            </p:cNvPicPr>
            <p:nvPr/>
          </p:nvPicPr>
          <p:blipFill>
            <a:blip r:embed="rId3"/>
            <a:srcRect/>
            <a:stretch>
              <a:fillRect/>
            </a:stretch>
          </p:blipFill>
          <p:spPr>
            <a:xfrm>
              <a:off x="0" y="795544"/>
              <a:ext cx="9359340" cy="795544"/>
            </a:xfrm>
            <a:prstGeom prst="rect">
              <a:avLst/>
            </a:prstGeom>
          </p:spPr>
        </p:pic>
        <p:pic>
          <p:nvPicPr>
            <p:cNvPr id="20" name="Picture 20"/>
            <p:cNvPicPr>
              <a:picLocks noChangeAspect="1"/>
            </p:cNvPicPr>
            <p:nvPr/>
          </p:nvPicPr>
          <p:blipFill>
            <a:blip r:embed="rId3"/>
            <a:srcRect/>
            <a:stretch>
              <a:fillRect/>
            </a:stretch>
          </p:blipFill>
          <p:spPr>
            <a:xfrm>
              <a:off x="0" y="1510383"/>
              <a:ext cx="9359340" cy="795544"/>
            </a:xfrm>
            <a:prstGeom prst="rect">
              <a:avLst/>
            </a:prstGeom>
          </p:spPr>
        </p:pic>
        <p:pic>
          <p:nvPicPr>
            <p:cNvPr id="21" name="Picture 21"/>
            <p:cNvPicPr>
              <a:picLocks noChangeAspect="1"/>
            </p:cNvPicPr>
            <p:nvPr/>
          </p:nvPicPr>
          <p:blipFill>
            <a:blip r:embed="rId3"/>
            <a:srcRect/>
            <a:stretch>
              <a:fillRect/>
            </a:stretch>
          </p:blipFill>
          <p:spPr>
            <a:xfrm>
              <a:off x="0" y="2305927"/>
              <a:ext cx="9359340" cy="795544"/>
            </a:xfrm>
            <a:prstGeom prst="rect">
              <a:avLst/>
            </a:prstGeom>
          </p:spPr>
        </p:pic>
      </p:grpSp>
      <p:grpSp>
        <p:nvGrpSpPr>
          <p:cNvPr id="22" name="Group 22"/>
          <p:cNvGrpSpPr/>
          <p:nvPr/>
        </p:nvGrpSpPr>
        <p:grpSpPr>
          <a:xfrm rot="-10800000">
            <a:off x="16097407" y="1028700"/>
            <a:ext cx="7019505" cy="2326103"/>
            <a:chOff x="0" y="0"/>
            <a:chExt cx="9359340" cy="3101471"/>
          </a:xfrm>
        </p:grpSpPr>
        <p:pic>
          <p:nvPicPr>
            <p:cNvPr id="23" name="Picture 23"/>
            <p:cNvPicPr>
              <a:picLocks noChangeAspect="1"/>
            </p:cNvPicPr>
            <p:nvPr/>
          </p:nvPicPr>
          <p:blipFill>
            <a:blip r:embed="rId3"/>
            <a:srcRect/>
            <a:stretch>
              <a:fillRect/>
            </a:stretch>
          </p:blipFill>
          <p:spPr>
            <a:xfrm>
              <a:off x="0" y="0"/>
              <a:ext cx="9359340" cy="795544"/>
            </a:xfrm>
            <a:prstGeom prst="rect">
              <a:avLst/>
            </a:prstGeom>
          </p:spPr>
        </p:pic>
        <p:pic>
          <p:nvPicPr>
            <p:cNvPr id="24" name="Picture 24"/>
            <p:cNvPicPr>
              <a:picLocks noChangeAspect="1"/>
            </p:cNvPicPr>
            <p:nvPr/>
          </p:nvPicPr>
          <p:blipFill>
            <a:blip r:embed="rId3"/>
            <a:srcRect/>
            <a:stretch>
              <a:fillRect/>
            </a:stretch>
          </p:blipFill>
          <p:spPr>
            <a:xfrm>
              <a:off x="0" y="795544"/>
              <a:ext cx="9359340" cy="795544"/>
            </a:xfrm>
            <a:prstGeom prst="rect">
              <a:avLst/>
            </a:prstGeom>
          </p:spPr>
        </p:pic>
        <p:pic>
          <p:nvPicPr>
            <p:cNvPr id="25" name="Picture 25"/>
            <p:cNvPicPr>
              <a:picLocks noChangeAspect="1"/>
            </p:cNvPicPr>
            <p:nvPr/>
          </p:nvPicPr>
          <p:blipFill>
            <a:blip r:embed="rId3"/>
            <a:srcRect/>
            <a:stretch>
              <a:fillRect/>
            </a:stretch>
          </p:blipFill>
          <p:spPr>
            <a:xfrm>
              <a:off x="0" y="1510383"/>
              <a:ext cx="9359340" cy="795544"/>
            </a:xfrm>
            <a:prstGeom prst="rect">
              <a:avLst/>
            </a:prstGeom>
          </p:spPr>
        </p:pic>
        <p:pic>
          <p:nvPicPr>
            <p:cNvPr id="26" name="Picture 26"/>
            <p:cNvPicPr>
              <a:picLocks noChangeAspect="1"/>
            </p:cNvPicPr>
            <p:nvPr/>
          </p:nvPicPr>
          <p:blipFill>
            <a:blip r:embed="rId3"/>
            <a:srcRect/>
            <a:stretch>
              <a:fillRect/>
            </a:stretch>
          </p:blipFill>
          <p:spPr>
            <a:xfrm>
              <a:off x="0" y="2305927"/>
              <a:ext cx="9359340" cy="795544"/>
            </a:xfrm>
            <a:prstGeom prst="rect">
              <a:avLst/>
            </a:prstGeom>
          </p:spPr>
        </p:pic>
      </p:grpSp>
      <p:pic>
        <p:nvPicPr>
          <p:cNvPr id="29" name="Graphic 28" descr="Send">
            <a:extLst>
              <a:ext uri="{FF2B5EF4-FFF2-40B4-BE49-F238E27FC236}">
                <a16:creationId xmlns:a16="http://schemas.microsoft.com/office/drawing/2014/main" id="{09D8563D-2597-4C96-96FC-021E9CA942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229599" y="2713735"/>
            <a:ext cx="1371602" cy="1371602"/>
          </a:xfrm>
          <a:prstGeom prst="rect">
            <a:avLst/>
          </a:prstGeom>
        </p:spPr>
      </p:pic>
      <p:sp>
        <p:nvSpPr>
          <p:cNvPr id="31" name="AutoShape 5">
            <a:extLst>
              <a:ext uri="{FF2B5EF4-FFF2-40B4-BE49-F238E27FC236}">
                <a16:creationId xmlns:a16="http://schemas.microsoft.com/office/drawing/2014/main" id="{A5AB1FE8-51CF-4010-8F24-3B5802A28190}"/>
              </a:ext>
            </a:extLst>
          </p:cNvPr>
          <p:cNvSpPr/>
          <p:nvPr/>
        </p:nvSpPr>
        <p:spPr>
          <a:xfrm>
            <a:off x="0" y="-19229"/>
            <a:ext cx="8291452" cy="1200329"/>
          </a:xfrm>
          <a:prstGeom prst="rect">
            <a:avLst/>
          </a:prstGeom>
          <a:solidFill>
            <a:srgbClr val="F6BC00"/>
          </a:solidFill>
        </p:spPr>
      </p:sp>
      <p:grpSp>
        <p:nvGrpSpPr>
          <p:cNvPr id="32" name="Group 6">
            <a:extLst>
              <a:ext uri="{FF2B5EF4-FFF2-40B4-BE49-F238E27FC236}">
                <a16:creationId xmlns:a16="http://schemas.microsoft.com/office/drawing/2014/main" id="{3E0E27B0-5343-4F5E-BC19-7C326D76C4FC}"/>
              </a:ext>
            </a:extLst>
          </p:cNvPr>
          <p:cNvGrpSpPr/>
          <p:nvPr/>
        </p:nvGrpSpPr>
        <p:grpSpPr>
          <a:xfrm rot="-5400000">
            <a:off x="-1934332" y="-1348999"/>
            <a:ext cx="7019505" cy="2326103"/>
            <a:chOff x="0" y="0"/>
            <a:chExt cx="9359340" cy="3101471"/>
          </a:xfrm>
        </p:grpSpPr>
        <p:pic>
          <p:nvPicPr>
            <p:cNvPr id="33" name="Picture 7">
              <a:extLst>
                <a:ext uri="{FF2B5EF4-FFF2-40B4-BE49-F238E27FC236}">
                  <a16:creationId xmlns:a16="http://schemas.microsoft.com/office/drawing/2014/main" id="{46D3BE28-0A67-40E6-BD67-EA3E10083860}"/>
                </a:ext>
              </a:extLst>
            </p:cNvPr>
            <p:cNvPicPr>
              <a:picLocks noChangeAspect="1"/>
            </p:cNvPicPr>
            <p:nvPr/>
          </p:nvPicPr>
          <p:blipFill>
            <a:blip r:embed="rId3"/>
            <a:srcRect/>
            <a:stretch>
              <a:fillRect/>
            </a:stretch>
          </p:blipFill>
          <p:spPr>
            <a:xfrm>
              <a:off x="0" y="0"/>
              <a:ext cx="9359340" cy="795544"/>
            </a:xfrm>
            <a:prstGeom prst="rect">
              <a:avLst/>
            </a:prstGeom>
          </p:spPr>
        </p:pic>
        <p:pic>
          <p:nvPicPr>
            <p:cNvPr id="34" name="Picture 8">
              <a:extLst>
                <a:ext uri="{FF2B5EF4-FFF2-40B4-BE49-F238E27FC236}">
                  <a16:creationId xmlns:a16="http://schemas.microsoft.com/office/drawing/2014/main" id="{BF7C7E03-7506-46A8-86AC-435144A6BC26}"/>
                </a:ext>
              </a:extLst>
            </p:cNvPr>
            <p:cNvPicPr>
              <a:picLocks noChangeAspect="1"/>
            </p:cNvPicPr>
            <p:nvPr/>
          </p:nvPicPr>
          <p:blipFill>
            <a:blip r:embed="rId3"/>
            <a:srcRect/>
            <a:stretch>
              <a:fillRect/>
            </a:stretch>
          </p:blipFill>
          <p:spPr>
            <a:xfrm>
              <a:off x="0" y="795544"/>
              <a:ext cx="9359340" cy="795544"/>
            </a:xfrm>
            <a:prstGeom prst="rect">
              <a:avLst/>
            </a:prstGeom>
          </p:spPr>
        </p:pic>
        <p:pic>
          <p:nvPicPr>
            <p:cNvPr id="35" name="Picture 9">
              <a:extLst>
                <a:ext uri="{FF2B5EF4-FFF2-40B4-BE49-F238E27FC236}">
                  <a16:creationId xmlns:a16="http://schemas.microsoft.com/office/drawing/2014/main" id="{DE55320F-446F-4300-A255-FDA33893BAC3}"/>
                </a:ext>
              </a:extLst>
            </p:cNvPr>
            <p:cNvPicPr>
              <a:picLocks noChangeAspect="1"/>
            </p:cNvPicPr>
            <p:nvPr/>
          </p:nvPicPr>
          <p:blipFill>
            <a:blip r:embed="rId3"/>
            <a:srcRect/>
            <a:stretch>
              <a:fillRect/>
            </a:stretch>
          </p:blipFill>
          <p:spPr>
            <a:xfrm>
              <a:off x="0" y="1510383"/>
              <a:ext cx="9359340" cy="795544"/>
            </a:xfrm>
            <a:prstGeom prst="rect">
              <a:avLst/>
            </a:prstGeom>
          </p:spPr>
        </p:pic>
        <p:pic>
          <p:nvPicPr>
            <p:cNvPr id="36" name="Picture 10">
              <a:extLst>
                <a:ext uri="{FF2B5EF4-FFF2-40B4-BE49-F238E27FC236}">
                  <a16:creationId xmlns:a16="http://schemas.microsoft.com/office/drawing/2014/main" id="{B5E46EE7-1B24-46C5-A4FA-595926A1C2E1}"/>
                </a:ext>
              </a:extLst>
            </p:cNvPr>
            <p:cNvPicPr>
              <a:picLocks noChangeAspect="1"/>
            </p:cNvPicPr>
            <p:nvPr/>
          </p:nvPicPr>
          <p:blipFill>
            <a:blip r:embed="rId3"/>
            <a:srcRect/>
            <a:stretch>
              <a:fillRect/>
            </a:stretch>
          </p:blipFill>
          <p:spPr>
            <a:xfrm>
              <a:off x="0" y="2305927"/>
              <a:ext cx="9359340" cy="795544"/>
            </a:xfrm>
            <a:prstGeom prst="rect">
              <a:avLst/>
            </a:prstGeom>
          </p:spPr>
        </p:pic>
      </p:grpSp>
      <p:sp>
        <p:nvSpPr>
          <p:cNvPr id="37" name="TextBox 36">
            <a:extLst>
              <a:ext uri="{FF2B5EF4-FFF2-40B4-BE49-F238E27FC236}">
                <a16:creationId xmlns:a16="http://schemas.microsoft.com/office/drawing/2014/main" id="{2C14E09D-E08F-4F91-81FB-3757249DD2C7}"/>
              </a:ext>
            </a:extLst>
          </p:cNvPr>
          <p:cNvSpPr txBox="1"/>
          <p:nvPr/>
        </p:nvSpPr>
        <p:spPr>
          <a:xfrm>
            <a:off x="2812710" y="190500"/>
            <a:ext cx="9448800" cy="830997"/>
          </a:xfrm>
          <a:prstGeom prst="rect">
            <a:avLst/>
          </a:prstGeom>
          <a:noFill/>
        </p:spPr>
        <p:txBody>
          <a:bodyPr wrap="square" rtlCol="0">
            <a:spAutoFit/>
          </a:bodyPr>
          <a:lstStyle/>
          <a:p>
            <a:r>
              <a:rPr lang="en-US" sz="4800" i="1" spc="225" dirty="0">
                <a:solidFill>
                  <a:schemeClr val="bg1"/>
                </a:solidFill>
                <a:latin typeface="Glacial Indifference"/>
              </a:rPr>
              <a:t>Think-Pair-Share</a:t>
            </a:r>
          </a:p>
        </p:txBody>
      </p:sp>
    </p:spTree>
    <p:extLst>
      <p:ext uri="{BB962C8B-B14F-4D97-AF65-F5344CB8AC3E}">
        <p14:creationId xmlns:p14="http://schemas.microsoft.com/office/powerpoint/2010/main" val="3085368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9DA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454419" y="3453419"/>
            <a:ext cx="6839052" cy="6828110"/>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FFF"/>
            </a:solidFill>
          </p:spPr>
        </p:sp>
      </p:grpSp>
      <p:sp>
        <p:nvSpPr>
          <p:cNvPr id="4" name="AutoShape 4"/>
          <p:cNvSpPr/>
          <p:nvPr/>
        </p:nvSpPr>
        <p:spPr>
          <a:xfrm>
            <a:off x="10522289" y="4571084"/>
            <a:ext cx="6737011" cy="4687216"/>
          </a:xfrm>
          <a:prstGeom prst="rect">
            <a:avLst/>
          </a:prstGeom>
          <a:solidFill>
            <a:srgbClr val="F6BC00"/>
          </a:solidFill>
        </p:spPr>
      </p:sp>
      <p:grpSp>
        <p:nvGrpSpPr>
          <p:cNvPr id="5" name="Group 5"/>
          <p:cNvGrpSpPr/>
          <p:nvPr/>
        </p:nvGrpSpPr>
        <p:grpSpPr>
          <a:xfrm rot="5400000">
            <a:off x="10923680" y="5066877"/>
            <a:ext cx="7019505" cy="2326103"/>
            <a:chOff x="0" y="0"/>
            <a:chExt cx="9359340" cy="3101471"/>
          </a:xfrm>
        </p:grpSpPr>
        <p:pic>
          <p:nvPicPr>
            <p:cNvPr id="6" name="Picture 6"/>
            <p:cNvPicPr>
              <a:picLocks noChangeAspect="1"/>
            </p:cNvPicPr>
            <p:nvPr/>
          </p:nvPicPr>
          <p:blipFill>
            <a:blip r:embed="rId3"/>
            <a:srcRect/>
            <a:stretch>
              <a:fillRect/>
            </a:stretch>
          </p:blipFill>
          <p:spPr>
            <a:xfrm>
              <a:off x="0" y="0"/>
              <a:ext cx="9359340" cy="795544"/>
            </a:xfrm>
            <a:prstGeom prst="rect">
              <a:avLst/>
            </a:prstGeom>
          </p:spPr>
        </p:pic>
        <p:pic>
          <p:nvPicPr>
            <p:cNvPr id="7" name="Picture 7"/>
            <p:cNvPicPr>
              <a:picLocks noChangeAspect="1"/>
            </p:cNvPicPr>
            <p:nvPr/>
          </p:nvPicPr>
          <p:blipFill>
            <a:blip r:embed="rId3"/>
            <a:srcRect/>
            <a:stretch>
              <a:fillRect/>
            </a:stretch>
          </p:blipFill>
          <p:spPr>
            <a:xfrm>
              <a:off x="0" y="795544"/>
              <a:ext cx="9359340" cy="795544"/>
            </a:xfrm>
            <a:prstGeom prst="rect">
              <a:avLst/>
            </a:prstGeom>
          </p:spPr>
        </p:pic>
        <p:pic>
          <p:nvPicPr>
            <p:cNvPr id="8" name="Picture 8"/>
            <p:cNvPicPr>
              <a:picLocks noChangeAspect="1"/>
            </p:cNvPicPr>
            <p:nvPr/>
          </p:nvPicPr>
          <p:blipFill>
            <a:blip r:embed="rId3"/>
            <a:srcRect/>
            <a:stretch>
              <a:fillRect/>
            </a:stretch>
          </p:blipFill>
          <p:spPr>
            <a:xfrm>
              <a:off x="0" y="1510383"/>
              <a:ext cx="9359340" cy="795544"/>
            </a:xfrm>
            <a:prstGeom prst="rect">
              <a:avLst/>
            </a:prstGeom>
          </p:spPr>
        </p:pic>
        <p:pic>
          <p:nvPicPr>
            <p:cNvPr id="9" name="Picture 9"/>
            <p:cNvPicPr>
              <a:picLocks noChangeAspect="1"/>
            </p:cNvPicPr>
            <p:nvPr/>
          </p:nvPicPr>
          <p:blipFill>
            <a:blip r:embed="rId3"/>
            <a:srcRect/>
            <a:stretch>
              <a:fillRect/>
            </a:stretch>
          </p:blipFill>
          <p:spPr>
            <a:xfrm>
              <a:off x="0" y="2305927"/>
              <a:ext cx="9359340" cy="795544"/>
            </a:xfrm>
            <a:prstGeom prst="rect">
              <a:avLst/>
            </a:prstGeom>
          </p:spPr>
        </p:pic>
      </p:grpSp>
      <p:sp>
        <p:nvSpPr>
          <p:cNvPr id="10" name="TextBox 10"/>
          <p:cNvSpPr txBox="1"/>
          <p:nvPr/>
        </p:nvSpPr>
        <p:spPr>
          <a:xfrm>
            <a:off x="1028700" y="1019175"/>
            <a:ext cx="8003876" cy="1152525"/>
          </a:xfrm>
          <a:prstGeom prst="rect">
            <a:avLst/>
          </a:prstGeom>
        </p:spPr>
        <p:txBody>
          <a:bodyPr lIns="0" tIns="0" rIns="0" bIns="0" rtlCol="0" anchor="t">
            <a:spAutoFit/>
          </a:bodyPr>
          <a:lstStyle/>
          <a:p>
            <a:pPr>
              <a:lnSpc>
                <a:spcPts val="9000"/>
              </a:lnSpc>
            </a:pPr>
            <a:r>
              <a:rPr lang="en-US" sz="7500" b="1" i="0" spc="225">
                <a:solidFill>
                  <a:srgbClr val="FFFFFF"/>
                </a:solidFill>
                <a:latin typeface="Glacial Indifference"/>
              </a:rPr>
              <a:t>Objectives</a:t>
            </a:r>
          </a:p>
        </p:txBody>
      </p:sp>
      <p:sp>
        <p:nvSpPr>
          <p:cNvPr id="12" name="TextBox 12"/>
          <p:cNvSpPr txBox="1"/>
          <p:nvPr/>
        </p:nvSpPr>
        <p:spPr>
          <a:xfrm>
            <a:off x="1140121" y="2171700"/>
            <a:ext cx="9146879" cy="579120"/>
          </a:xfrm>
          <a:prstGeom prst="rect">
            <a:avLst/>
          </a:prstGeom>
        </p:spPr>
        <p:txBody>
          <a:bodyPr lIns="0" tIns="0" rIns="0" bIns="0" rtlCol="0" anchor="t">
            <a:spAutoFit/>
          </a:bodyPr>
          <a:lstStyle/>
          <a:p>
            <a:pPr>
              <a:lnSpc>
                <a:spcPts val="4560"/>
              </a:lnSpc>
            </a:pPr>
            <a:r>
              <a:rPr lang="en-US" sz="3800" b="1" i="0" spc="380">
                <a:solidFill>
                  <a:srgbClr val="FFCFE7"/>
                </a:solidFill>
                <a:latin typeface="Glacial Indifference"/>
              </a:rPr>
              <a:t>&amp;</a:t>
            </a:r>
            <a:r>
              <a:rPr lang="en-US" sz="3800" b="1" i="0" spc="380">
                <a:solidFill>
                  <a:srgbClr val="FFFFFF"/>
                </a:solidFill>
                <a:latin typeface="Glacial Indifference"/>
              </a:rPr>
              <a:t> CONVERSATION</a:t>
            </a:r>
          </a:p>
        </p:txBody>
      </p:sp>
      <p:sp>
        <p:nvSpPr>
          <p:cNvPr id="14" name="TextBox 13">
            <a:extLst>
              <a:ext uri="{FF2B5EF4-FFF2-40B4-BE49-F238E27FC236}">
                <a16:creationId xmlns:a16="http://schemas.microsoft.com/office/drawing/2014/main" id="{10D95BE4-279D-4792-80D3-9FE43856A83D}"/>
              </a:ext>
            </a:extLst>
          </p:cNvPr>
          <p:cNvSpPr txBox="1"/>
          <p:nvPr/>
        </p:nvSpPr>
        <p:spPr>
          <a:xfrm>
            <a:off x="909025" y="3265170"/>
            <a:ext cx="9416075" cy="6186309"/>
          </a:xfrm>
          <a:prstGeom prst="rect">
            <a:avLst/>
          </a:prstGeom>
          <a:noFill/>
        </p:spPr>
        <p:txBody>
          <a:bodyPr wrap="square" rtlCol="0">
            <a:spAutoFit/>
          </a:bodyPr>
          <a:lstStyle/>
          <a:p>
            <a:pPr marL="571500" indent="-571500" fontAlgn="base">
              <a:buFont typeface="Wingdings" panose="05000000000000000000" pitchFamily="2" charset="2"/>
              <a:buChar char="ü"/>
            </a:pPr>
            <a:r>
              <a:rPr lang="en-US" sz="3600" dirty="0">
                <a:solidFill>
                  <a:schemeClr val="bg1"/>
                </a:solidFill>
                <a:latin typeface="Glacial Indifference" panose="020B0604020202020204" charset="0"/>
              </a:rPr>
              <a:t>Define the process and outcome of developing a new partnership among different types of libraries </a:t>
            </a:r>
          </a:p>
          <a:p>
            <a:pPr marL="571500" indent="-571500" fontAlgn="base">
              <a:buFont typeface="Wingdings" panose="05000000000000000000" pitchFamily="2" charset="2"/>
              <a:buChar char="ü"/>
            </a:pPr>
            <a:endParaRPr lang="en-US" sz="3600" dirty="0">
              <a:solidFill>
                <a:schemeClr val="bg1"/>
              </a:solidFill>
              <a:latin typeface="Glacial Indifference" panose="020B0604020202020204" charset="0"/>
            </a:endParaRPr>
          </a:p>
          <a:p>
            <a:pPr marL="571500" indent="-571500" fontAlgn="base">
              <a:buFont typeface="Wingdings" panose="05000000000000000000" pitchFamily="2" charset="2"/>
              <a:buChar char="ü"/>
            </a:pPr>
            <a:r>
              <a:rPr lang="en-US" sz="3600" dirty="0">
                <a:solidFill>
                  <a:schemeClr val="bg1"/>
                </a:solidFill>
                <a:latin typeface="Glacial Indifference" panose="020B0604020202020204" charset="0"/>
              </a:rPr>
              <a:t>Provide best practices for running a collaborative project and marketing a library in the community </a:t>
            </a:r>
          </a:p>
          <a:p>
            <a:pPr marL="571500" indent="-571500" fontAlgn="base">
              <a:buFont typeface="Wingdings" panose="05000000000000000000" pitchFamily="2" charset="2"/>
              <a:buChar char="ü"/>
            </a:pPr>
            <a:endParaRPr lang="en-US" sz="3600" dirty="0">
              <a:solidFill>
                <a:schemeClr val="bg1"/>
              </a:solidFill>
              <a:latin typeface="Glacial Indifference" panose="020B0604020202020204" charset="0"/>
            </a:endParaRPr>
          </a:p>
          <a:p>
            <a:pPr marL="571500" indent="-571500" fontAlgn="base">
              <a:buFont typeface="Wingdings" panose="05000000000000000000" pitchFamily="2" charset="2"/>
              <a:buChar char="ü"/>
            </a:pPr>
            <a:r>
              <a:rPr lang="en-US" sz="3600" dirty="0">
                <a:solidFill>
                  <a:schemeClr val="bg1"/>
                </a:solidFill>
                <a:latin typeface="Glacial Indifference" panose="020B0604020202020204" charset="0"/>
              </a:rPr>
              <a:t>Generate ideas for future events and programming to benefit and appeal to a variety of audiences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5B3C877-BD93-4EFD-B804-554081C99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2" name="TextBox 2"/>
          <p:cNvSpPr txBox="1"/>
          <p:nvPr/>
        </p:nvSpPr>
        <p:spPr>
          <a:xfrm>
            <a:off x="645249" y="2141287"/>
            <a:ext cx="14628375" cy="2194560"/>
          </a:xfrm>
          <a:prstGeom prst="rect">
            <a:avLst/>
          </a:prstGeom>
        </p:spPr>
        <p:txBody>
          <a:bodyPr lIns="0" tIns="0" rIns="0" bIns="0" rtlCol="0" anchor="t">
            <a:spAutoFit/>
          </a:bodyPr>
          <a:lstStyle/>
          <a:p>
            <a:pPr>
              <a:lnSpc>
                <a:spcPts val="17280"/>
              </a:lnSpc>
            </a:pPr>
            <a:r>
              <a:rPr lang="en-US" sz="14400" b="1" i="0" spc="431" dirty="0">
                <a:solidFill>
                  <a:srgbClr val="039DA4"/>
                </a:solidFill>
                <a:latin typeface="Glacial Indifference"/>
              </a:rPr>
              <a:t>Our Expansion</a:t>
            </a:r>
          </a:p>
        </p:txBody>
      </p:sp>
      <p:grpSp>
        <p:nvGrpSpPr>
          <p:cNvPr id="3" name="Group 3"/>
          <p:cNvGrpSpPr/>
          <p:nvPr/>
        </p:nvGrpSpPr>
        <p:grpSpPr>
          <a:xfrm>
            <a:off x="144812" y="5476321"/>
            <a:ext cx="6338646" cy="2100482"/>
            <a:chOff x="0" y="0"/>
            <a:chExt cx="8451528" cy="2800642"/>
          </a:xfrm>
        </p:grpSpPr>
        <p:pic>
          <p:nvPicPr>
            <p:cNvPr id="4" name="Picture 4"/>
            <p:cNvPicPr>
              <a:picLocks noChangeAspect="1"/>
            </p:cNvPicPr>
            <p:nvPr/>
          </p:nvPicPr>
          <p:blipFill>
            <a:blip r:embed="rId4"/>
            <a:srcRect/>
            <a:stretch>
              <a:fillRect/>
            </a:stretch>
          </p:blipFill>
          <p:spPr>
            <a:xfrm>
              <a:off x="0" y="0"/>
              <a:ext cx="8451528" cy="718380"/>
            </a:xfrm>
            <a:prstGeom prst="rect">
              <a:avLst/>
            </a:prstGeom>
          </p:spPr>
        </p:pic>
        <p:pic>
          <p:nvPicPr>
            <p:cNvPr id="5" name="Picture 5"/>
            <p:cNvPicPr>
              <a:picLocks noChangeAspect="1"/>
            </p:cNvPicPr>
            <p:nvPr/>
          </p:nvPicPr>
          <p:blipFill>
            <a:blip r:embed="rId4"/>
            <a:srcRect/>
            <a:stretch>
              <a:fillRect/>
            </a:stretch>
          </p:blipFill>
          <p:spPr>
            <a:xfrm>
              <a:off x="0" y="718380"/>
              <a:ext cx="8451528" cy="718380"/>
            </a:xfrm>
            <a:prstGeom prst="rect">
              <a:avLst/>
            </a:prstGeom>
          </p:spPr>
        </p:pic>
        <p:pic>
          <p:nvPicPr>
            <p:cNvPr id="6" name="Picture 6"/>
            <p:cNvPicPr>
              <a:picLocks noChangeAspect="1"/>
            </p:cNvPicPr>
            <p:nvPr/>
          </p:nvPicPr>
          <p:blipFill>
            <a:blip r:embed="rId4"/>
            <a:srcRect/>
            <a:stretch>
              <a:fillRect/>
            </a:stretch>
          </p:blipFill>
          <p:spPr>
            <a:xfrm>
              <a:off x="0" y="1363883"/>
              <a:ext cx="8451528" cy="718380"/>
            </a:xfrm>
            <a:prstGeom prst="rect">
              <a:avLst/>
            </a:prstGeom>
          </p:spPr>
        </p:pic>
        <p:pic>
          <p:nvPicPr>
            <p:cNvPr id="7" name="Picture 7"/>
            <p:cNvPicPr>
              <a:picLocks noChangeAspect="1"/>
            </p:cNvPicPr>
            <p:nvPr/>
          </p:nvPicPr>
          <p:blipFill>
            <a:blip r:embed="rId4"/>
            <a:srcRect/>
            <a:stretch>
              <a:fillRect/>
            </a:stretch>
          </p:blipFill>
          <p:spPr>
            <a:xfrm>
              <a:off x="0" y="2082263"/>
              <a:ext cx="8451528" cy="718380"/>
            </a:xfrm>
            <a:prstGeom prst="rect">
              <a:avLst/>
            </a:prstGeom>
          </p:spPr>
        </p:pic>
      </p:grpSp>
      <p:grpSp>
        <p:nvGrpSpPr>
          <p:cNvPr id="8" name="Group 8"/>
          <p:cNvGrpSpPr/>
          <p:nvPr/>
        </p:nvGrpSpPr>
        <p:grpSpPr>
          <a:xfrm>
            <a:off x="0" y="5143500"/>
            <a:ext cx="5241057" cy="5232671"/>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6BC00"/>
            </a:solid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47938" y="-2428625"/>
            <a:ext cx="6737011" cy="4687216"/>
          </a:xfrm>
          <a:prstGeom prst="rect">
            <a:avLst/>
          </a:prstGeom>
          <a:solidFill>
            <a:srgbClr val="F6BC00"/>
          </a:solidFill>
        </p:spPr>
      </p:sp>
      <p:grpSp>
        <p:nvGrpSpPr>
          <p:cNvPr id="3" name="Group 3"/>
          <p:cNvGrpSpPr/>
          <p:nvPr/>
        </p:nvGrpSpPr>
        <p:grpSpPr>
          <a:xfrm>
            <a:off x="1028700" y="1028700"/>
            <a:ext cx="7019505" cy="2326103"/>
            <a:chOff x="0" y="0"/>
            <a:chExt cx="9359340" cy="3101471"/>
          </a:xfrm>
        </p:grpSpPr>
        <p:pic>
          <p:nvPicPr>
            <p:cNvPr id="4" name="Picture 4"/>
            <p:cNvPicPr>
              <a:picLocks noChangeAspect="1"/>
            </p:cNvPicPr>
            <p:nvPr/>
          </p:nvPicPr>
          <p:blipFill>
            <a:blip r:embed="rId3"/>
            <a:srcRect/>
            <a:stretch>
              <a:fillRect/>
            </a:stretch>
          </p:blipFill>
          <p:spPr>
            <a:xfrm>
              <a:off x="0" y="0"/>
              <a:ext cx="9359340" cy="795544"/>
            </a:xfrm>
            <a:prstGeom prst="rect">
              <a:avLst/>
            </a:prstGeom>
          </p:spPr>
        </p:pic>
        <p:pic>
          <p:nvPicPr>
            <p:cNvPr id="5" name="Picture 5"/>
            <p:cNvPicPr>
              <a:picLocks noChangeAspect="1"/>
            </p:cNvPicPr>
            <p:nvPr/>
          </p:nvPicPr>
          <p:blipFill>
            <a:blip r:embed="rId3"/>
            <a:srcRect/>
            <a:stretch>
              <a:fillRect/>
            </a:stretch>
          </p:blipFill>
          <p:spPr>
            <a:xfrm>
              <a:off x="0" y="795544"/>
              <a:ext cx="9359340" cy="795544"/>
            </a:xfrm>
            <a:prstGeom prst="rect">
              <a:avLst/>
            </a:prstGeom>
          </p:spPr>
        </p:pic>
        <p:pic>
          <p:nvPicPr>
            <p:cNvPr id="6" name="Picture 6"/>
            <p:cNvPicPr>
              <a:picLocks noChangeAspect="1"/>
            </p:cNvPicPr>
            <p:nvPr/>
          </p:nvPicPr>
          <p:blipFill>
            <a:blip r:embed="rId3"/>
            <a:srcRect/>
            <a:stretch>
              <a:fillRect/>
            </a:stretch>
          </p:blipFill>
          <p:spPr>
            <a:xfrm>
              <a:off x="0" y="1510383"/>
              <a:ext cx="9359340" cy="795544"/>
            </a:xfrm>
            <a:prstGeom prst="rect">
              <a:avLst/>
            </a:prstGeom>
          </p:spPr>
        </p:pic>
        <p:pic>
          <p:nvPicPr>
            <p:cNvPr id="7" name="Picture 7"/>
            <p:cNvPicPr>
              <a:picLocks noChangeAspect="1"/>
            </p:cNvPicPr>
            <p:nvPr/>
          </p:nvPicPr>
          <p:blipFill>
            <a:blip r:embed="rId3"/>
            <a:srcRect/>
            <a:stretch>
              <a:fillRect/>
            </a:stretch>
          </p:blipFill>
          <p:spPr>
            <a:xfrm>
              <a:off x="0" y="2305927"/>
              <a:ext cx="9359340" cy="795544"/>
            </a:xfrm>
            <a:prstGeom prst="rect">
              <a:avLst/>
            </a:prstGeom>
          </p:spPr>
        </p:pic>
      </p:grpSp>
      <p:sp>
        <p:nvSpPr>
          <p:cNvPr id="8" name="AutoShape 8"/>
          <p:cNvSpPr/>
          <p:nvPr/>
        </p:nvSpPr>
        <p:spPr>
          <a:xfrm>
            <a:off x="12955419" y="8113425"/>
            <a:ext cx="6737011" cy="4687216"/>
          </a:xfrm>
          <a:prstGeom prst="rect">
            <a:avLst/>
          </a:prstGeom>
          <a:solidFill>
            <a:srgbClr val="F6BC00"/>
          </a:solidFill>
        </p:spPr>
      </p:sp>
      <p:grpSp>
        <p:nvGrpSpPr>
          <p:cNvPr id="9" name="Group 9"/>
          <p:cNvGrpSpPr/>
          <p:nvPr/>
        </p:nvGrpSpPr>
        <p:grpSpPr>
          <a:xfrm>
            <a:off x="10239795" y="6972300"/>
            <a:ext cx="7019505" cy="2326103"/>
            <a:chOff x="0" y="0"/>
            <a:chExt cx="9359340" cy="3101471"/>
          </a:xfrm>
        </p:grpSpPr>
        <p:pic>
          <p:nvPicPr>
            <p:cNvPr id="10" name="Picture 10"/>
            <p:cNvPicPr>
              <a:picLocks noChangeAspect="1"/>
            </p:cNvPicPr>
            <p:nvPr/>
          </p:nvPicPr>
          <p:blipFill>
            <a:blip r:embed="rId3"/>
            <a:srcRect/>
            <a:stretch>
              <a:fillRect/>
            </a:stretch>
          </p:blipFill>
          <p:spPr>
            <a:xfrm>
              <a:off x="0" y="0"/>
              <a:ext cx="9359340" cy="795544"/>
            </a:xfrm>
            <a:prstGeom prst="rect">
              <a:avLst/>
            </a:prstGeom>
          </p:spPr>
        </p:pic>
        <p:pic>
          <p:nvPicPr>
            <p:cNvPr id="11" name="Picture 11"/>
            <p:cNvPicPr>
              <a:picLocks noChangeAspect="1"/>
            </p:cNvPicPr>
            <p:nvPr/>
          </p:nvPicPr>
          <p:blipFill>
            <a:blip r:embed="rId3"/>
            <a:srcRect/>
            <a:stretch>
              <a:fillRect/>
            </a:stretch>
          </p:blipFill>
          <p:spPr>
            <a:xfrm>
              <a:off x="0" y="795544"/>
              <a:ext cx="9359340" cy="795544"/>
            </a:xfrm>
            <a:prstGeom prst="rect">
              <a:avLst/>
            </a:prstGeom>
          </p:spPr>
        </p:pic>
        <p:pic>
          <p:nvPicPr>
            <p:cNvPr id="12" name="Picture 12"/>
            <p:cNvPicPr>
              <a:picLocks noChangeAspect="1"/>
            </p:cNvPicPr>
            <p:nvPr/>
          </p:nvPicPr>
          <p:blipFill>
            <a:blip r:embed="rId3"/>
            <a:srcRect/>
            <a:stretch>
              <a:fillRect/>
            </a:stretch>
          </p:blipFill>
          <p:spPr>
            <a:xfrm>
              <a:off x="0" y="1510383"/>
              <a:ext cx="9359340" cy="795544"/>
            </a:xfrm>
            <a:prstGeom prst="rect">
              <a:avLst/>
            </a:prstGeom>
          </p:spPr>
        </p:pic>
        <p:pic>
          <p:nvPicPr>
            <p:cNvPr id="13" name="Picture 13"/>
            <p:cNvPicPr>
              <a:picLocks noChangeAspect="1"/>
            </p:cNvPicPr>
            <p:nvPr/>
          </p:nvPicPr>
          <p:blipFill>
            <a:blip r:embed="rId3"/>
            <a:srcRect/>
            <a:stretch>
              <a:fillRect/>
            </a:stretch>
          </p:blipFill>
          <p:spPr>
            <a:xfrm>
              <a:off x="0" y="2305927"/>
              <a:ext cx="9359340" cy="795544"/>
            </a:xfrm>
            <a:prstGeom prst="rect">
              <a:avLst/>
            </a:prstGeom>
          </p:spPr>
        </p:pic>
      </p:grpSp>
      <p:sp>
        <p:nvSpPr>
          <p:cNvPr id="14" name="TextBox 14"/>
          <p:cNvSpPr txBox="1"/>
          <p:nvPr/>
        </p:nvSpPr>
        <p:spPr>
          <a:xfrm>
            <a:off x="5486400" y="713048"/>
            <a:ext cx="12364420" cy="2167260"/>
          </a:xfrm>
          <a:prstGeom prst="rect">
            <a:avLst/>
          </a:prstGeom>
        </p:spPr>
        <p:txBody>
          <a:bodyPr wrap="square" lIns="0" tIns="0" rIns="0" bIns="0" rtlCol="0" anchor="t">
            <a:spAutoFit/>
          </a:bodyPr>
          <a:lstStyle/>
          <a:p>
            <a:pPr algn="r">
              <a:lnSpc>
                <a:spcPts val="8840"/>
              </a:lnSpc>
            </a:pPr>
            <a:r>
              <a:rPr lang="en-US" sz="6000" b="1" i="0" spc="42" dirty="0">
                <a:solidFill>
                  <a:srgbClr val="039DA4"/>
                </a:solidFill>
                <a:latin typeface="Glacial Indifference" panose="020B0604020202020204" charset="0"/>
              </a:rPr>
              <a:t>Westerville Central High School </a:t>
            </a:r>
          </a:p>
          <a:p>
            <a:pPr algn="r">
              <a:lnSpc>
                <a:spcPts val="8840"/>
              </a:lnSpc>
            </a:pPr>
            <a:r>
              <a:rPr lang="en-US" sz="6000" b="1" i="0" spc="42" dirty="0">
                <a:solidFill>
                  <a:srgbClr val="039DA4"/>
                </a:solidFill>
                <a:latin typeface="Glacial Indifference" panose="020B0604020202020204" charset="0"/>
              </a:rPr>
              <a:t>"Getting </a:t>
            </a:r>
            <a:r>
              <a:rPr lang="en-US" sz="6000" b="1" i="0" spc="65" dirty="0">
                <a:solidFill>
                  <a:srgbClr val="039DA4"/>
                </a:solidFill>
                <a:latin typeface="Glacial Indifference" panose="020B0604020202020204" charset="0"/>
              </a:rPr>
              <a:t>Ready for College” Panel </a:t>
            </a:r>
          </a:p>
        </p:txBody>
      </p:sp>
      <p:sp>
        <p:nvSpPr>
          <p:cNvPr id="15" name="TextBox 15"/>
          <p:cNvSpPr txBox="1"/>
          <p:nvPr/>
        </p:nvSpPr>
        <p:spPr>
          <a:xfrm>
            <a:off x="753026" y="3553001"/>
            <a:ext cx="10905574" cy="2813142"/>
          </a:xfrm>
          <a:prstGeom prst="rect">
            <a:avLst/>
          </a:prstGeom>
        </p:spPr>
        <p:txBody>
          <a:bodyPr wrap="square" lIns="0" tIns="0" rIns="0" bIns="0" rtlCol="0" anchor="t">
            <a:spAutoFit/>
          </a:bodyPr>
          <a:lstStyle/>
          <a:p>
            <a:pPr>
              <a:lnSpc>
                <a:spcPts val="5618"/>
              </a:lnSpc>
            </a:pPr>
            <a:r>
              <a:rPr lang="en-US" sz="3745" b="0" i="0" spc="37" dirty="0">
                <a:solidFill>
                  <a:srgbClr val="039DA4"/>
                </a:solidFill>
                <a:latin typeface="Glacial Indifference"/>
              </a:rPr>
              <a:t>This grew into another town and gown relationship with one of our local high schools. This outreach opportunity also met our goal of continuing external partnerships.</a:t>
            </a:r>
          </a:p>
        </p:txBody>
      </p:sp>
      <p:sp>
        <p:nvSpPr>
          <p:cNvPr id="16" name="TextBox 16"/>
          <p:cNvSpPr txBox="1"/>
          <p:nvPr/>
        </p:nvSpPr>
        <p:spPr>
          <a:xfrm>
            <a:off x="753027" y="7533662"/>
            <a:ext cx="10905573" cy="1398608"/>
          </a:xfrm>
          <a:prstGeom prst="rect">
            <a:avLst/>
          </a:prstGeom>
        </p:spPr>
        <p:txBody>
          <a:bodyPr wrap="square" lIns="0" tIns="0" rIns="0" bIns="0" rtlCol="0" anchor="t">
            <a:spAutoFit/>
          </a:bodyPr>
          <a:lstStyle/>
          <a:p>
            <a:pPr>
              <a:lnSpc>
                <a:spcPts val="5618"/>
              </a:lnSpc>
            </a:pPr>
            <a:r>
              <a:rPr lang="en-US" sz="3745" b="0" i="0" spc="37" dirty="0">
                <a:solidFill>
                  <a:srgbClr val="039DA4"/>
                </a:solidFill>
                <a:latin typeface="Glacial Indifference"/>
              </a:rPr>
              <a:t>A faculty/staff driven panel with juniors and seniors to discuss life in college.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26644-C80A-8A4B-A032-A17E8F72CD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6700"/>
            <a:ext cx="9569450" cy="5354925"/>
          </a:xfrm>
          <a:prstGeom prst="rect">
            <a:avLst/>
          </a:prstGeom>
        </p:spPr>
      </p:pic>
      <p:pic>
        <p:nvPicPr>
          <p:cNvPr id="5" name="Picture 4">
            <a:extLst>
              <a:ext uri="{FF2B5EF4-FFF2-40B4-BE49-F238E27FC236}">
                <a16:creationId xmlns:a16="http://schemas.microsoft.com/office/drawing/2014/main" id="{82A3A213-FC4B-CA4C-9CA2-5F53ECBCDD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321" y="0"/>
            <a:ext cx="10968258" cy="6134100"/>
          </a:xfrm>
          <a:prstGeom prst="rect">
            <a:avLst/>
          </a:prstGeom>
        </p:spPr>
      </p:pic>
      <p:pic>
        <p:nvPicPr>
          <p:cNvPr id="7" name="Picture 6">
            <a:extLst>
              <a:ext uri="{FF2B5EF4-FFF2-40B4-BE49-F238E27FC236}">
                <a16:creationId xmlns:a16="http://schemas.microsoft.com/office/drawing/2014/main" id="{36AFBB7F-8FC7-D749-A073-EF413FDEF7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2132" y="5055588"/>
            <a:ext cx="10198268" cy="5784318"/>
          </a:xfrm>
          <a:prstGeom prst="rect">
            <a:avLst/>
          </a:prstGeom>
        </p:spPr>
      </p:pic>
      <p:pic>
        <p:nvPicPr>
          <p:cNvPr id="11" name="Picture 10">
            <a:extLst>
              <a:ext uri="{FF2B5EF4-FFF2-40B4-BE49-F238E27FC236}">
                <a16:creationId xmlns:a16="http://schemas.microsoft.com/office/drawing/2014/main" id="{6A05B9B7-82FC-834E-9D90-E56823326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00" y="4838700"/>
            <a:ext cx="8597900" cy="897172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47938" y="-2428625"/>
            <a:ext cx="6737011" cy="4687216"/>
          </a:xfrm>
          <a:prstGeom prst="rect">
            <a:avLst/>
          </a:prstGeom>
          <a:solidFill>
            <a:srgbClr val="F6BC00"/>
          </a:solidFill>
        </p:spPr>
      </p:sp>
      <p:grpSp>
        <p:nvGrpSpPr>
          <p:cNvPr id="3" name="Group 3"/>
          <p:cNvGrpSpPr/>
          <p:nvPr/>
        </p:nvGrpSpPr>
        <p:grpSpPr>
          <a:xfrm>
            <a:off x="1028700" y="1028700"/>
            <a:ext cx="7019505" cy="2326103"/>
            <a:chOff x="0" y="0"/>
            <a:chExt cx="9359340" cy="3101471"/>
          </a:xfrm>
        </p:grpSpPr>
        <p:pic>
          <p:nvPicPr>
            <p:cNvPr id="4" name="Picture 4"/>
            <p:cNvPicPr>
              <a:picLocks noChangeAspect="1"/>
            </p:cNvPicPr>
            <p:nvPr/>
          </p:nvPicPr>
          <p:blipFill>
            <a:blip r:embed="rId3"/>
            <a:srcRect/>
            <a:stretch>
              <a:fillRect/>
            </a:stretch>
          </p:blipFill>
          <p:spPr>
            <a:xfrm>
              <a:off x="0" y="0"/>
              <a:ext cx="9359340" cy="795544"/>
            </a:xfrm>
            <a:prstGeom prst="rect">
              <a:avLst/>
            </a:prstGeom>
          </p:spPr>
        </p:pic>
        <p:pic>
          <p:nvPicPr>
            <p:cNvPr id="5" name="Picture 5"/>
            <p:cNvPicPr>
              <a:picLocks noChangeAspect="1"/>
            </p:cNvPicPr>
            <p:nvPr/>
          </p:nvPicPr>
          <p:blipFill>
            <a:blip r:embed="rId3"/>
            <a:srcRect/>
            <a:stretch>
              <a:fillRect/>
            </a:stretch>
          </p:blipFill>
          <p:spPr>
            <a:xfrm>
              <a:off x="0" y="795544"/>
              <a:ext cx="9359340" cy="795544"/>
            </a:xfrm>
            <a:prstGeom prst="rect">
              <a:avLst/>
            </a:prstGeom>
          </p:spPr>
        </p:pic>
        <p:pic>
          <p:nvPicPr>
            <p:cNvPr id="6" name="Picture 6"/>
            <p:cNvPicPr>
              <a:picLocks noChangeAspect="1"/>
            </p:cNvPicPr>
            <p:nvPr/>
          </p:nvPicPr>
          <p:blipFill>
            <a:blip r:embed="rId3"/>
            <a:srcRect/>
            <a:stretch>
              <a:fillRect/>
            </a:stretch>
          </p:blipFill>
          <p:spPr>
            <a:xfrm>
              <a:off x="0" y="1510383"/>
              <a:ext cx="9359340" cy="795544"/>
            </a:xfrm>
            <a:prstGeom prst="rect">
              <a:avLst/>
            </a:prstGeom>
          </p:spPr>
        </p:pic>
        <p:pic>
          <p:nvPicPr>
            <p:cNvPr id="7" name="Picture 7"/>
            <p:cNvPicPr>
              <a:picLocks noChangeAspect="1"/>
            </p:cNvPicPr>
            <p:nvPr/>
          </p:nvPicPr>
          <p:blipFill>
            <a:blip r:embed="rId3"/>
            <a:srcRect/>
            <a:stretch>
              <a:fillRect/>
            </a:stretch>
          </p:blipFill>
          <p:spPr>
            <a:xfrm>
              <a:off x="0" y="2305927"/>
              <a:ext cx="9359340" cy="795544"/>
            </a:xfrm>
            <a:prstGeom prst="rect">
              <a:avLst/>
            </a:prstGeom>
          </p:spPr>
        </p:pic>
      </p:grpSp>
      <p:sp>
        <p:nvSpPr>
          <p:cNvPr id="8" name="AutoShape 8"/>
          <p:cNvSpPr/>
          <p:nvPr/>
        </p:nvSpPr>
        <p:spPr>
          <a:xfrm>
            <a:off x="12955419" y="8113425"/>
            <a:ext cx="6737011" cy="4687216"/>
          </a:xfrm>
          <a:prstGeom prst="rect">
            <a:avLst/>
          </a:prstGeom>
          <a:solidFill>
            <a:srgbClr val="F6BC00"/>
          </a:solidFill>
        </p:spPr>
      </p:sp>
      <p:grpSp>
        <p:nvGrpSpPr>
          <p:cNvPr id="9" name="Group 9"/>
          <p:cNvGrpSpPr/>
          <p:nvPr/>
        </p:nvGrpSpPr>
        <p:grpSpPr>
          <a:xfrm>
            <a:off x="10239795" y="6972300"/>
            <a:ext cx="7019505" cy="2326103"/>
            <a:chOff x="0" y="0"/>
            <a:chExt cx="9359340" cy="3101471"/>
          </a:xfrm>
        </p:grpSpPr>
        <p:pic>
          <p:nvPicPr>
            <p:cNvPr id="10" name="Picture 10"/>
            <p:cNvPicPr>
              <a:picLocks noChangeAspect="1"/>
            </p:cNvPicPr>
            <p:nvPr/>
          </p:nvPicPr>
          <p:blipFill>
            <a:blip r:embed="rId3"/>
            <a:srcRect/>
            <a:stretch>
              <a:fillRect/>
            </a:stretch>
          </p:blipFill>
          <p:spPr>
            <a:xfrm>
              <a:off x="0" y="0"/>
              <a:ext cx="9359340" cy="795544"/>
            </a:xfrm>
            <a:prstGeom prst="rect">
              <a:avLst/>
            </a:prstGeom>
          </p:spPr>
        </p:pic>
        <p:pic>
          <p:nvPicPr>
            <p:cNvPr id="11" name="Picture 11"/>
            <p:cNvPicPr>
              <a:picLocks noChangeAspect="1"/>
            </p:cNvPicPr>
            <p:nvPr/>
          </p:nvPicPr>
          <p:blipFill>
            <a:blip r:embed="rId3"/>
            <a:srcRect/>
            <a:stretch>
              <a:fillRect/>
            </a:stretch>
          </p:blipFill>
          <p:spPr>
            <a:xfrm>
              <a:off x="0" y="795544"/>
              <a:ext cx="9359340" cy="795544"/>
            </a:xfrm>
            <a:prstGeom prst="rect">
              <a:avLst/>
            </a:prstGeom>
          </p:spPr>
        </p:pic>
        <p:pic>
          <p:nvPicPr>
            <p:cNvPr id="12" name="Picture 12"/>
            <p:cNvPicPr>
              <a:picLocks noChangeAspect="1"/>
            </p:cNvPicPr>
            <p:nvPr/>
          </p:nvPicPr>
          <p:blipFill>
            <a:blip r:embed="rId3"/>
            <a:srcRect/>
            <a:stretch>
              <a:fillRect/>
            </a:stretch>
          </p:blipFill>
          <p:spPr>
            <a:xfrm>
              <a:off x="0" y="1510383"/>
              <a:ext cx="9359340" cy="795544"/>
            </a:xfrm>
            <a:prstGeom prst="rect">
              <a:avLst/>
            </a:prstGeom>
          </p:spPr>
        </p:pic>
        <p:pic>
          <p:nvPicPr>
            <p:cNvPr id="13" name="Picture 13"/>
            <p:cNvPicPr>
              <a:picLocks noChangeAspect="1"/>
            </p:cNvPicPr>
            <p:nvPr/>
          </p:nvPicPr>
          <p:blipFill>
            <a:blip r:embed="rId3"/>
            <a:srcRect/>
            <a:stretch>
              <a:fillRect/>
            </a:stretch>
          </p:blipFill>
          <p:spPr>
            <a:xfrm>
              <a:off x="0" y="2305927"/>
              <a:ext cx="9359340" cy="795544"/>
            </a:xfrm>
            <a:prstGeom prst="rect">
              <a:avLst/>
            </a:prstGeom>
          </p:spPr>
        </p:pic>
      </p:grpSp>
      <p:sp>
        <p:nvSpPr>
          <p:cNvPr id="14" name="TextBox 14"/>
          <p:cNvSpPr txBox="1"/>
          <p:nvPr/>
        </p:nvSpPr>
        <p:spPr>
          <a:xfrm>
            <a:off x="-152400" y="2888655"/>
            <a:ext cx="10598489" cy="7284045"/>
          </a:xfrm>
          <a:prstGeom prst="rect">
            <a:avLst/>
          </a:prstGeom>
        </p:spPr>
        <p:txBody>
          <a:bodyPr wrap="square" lIns="0" tIns="0" rIns="0" bIns="0" rtlCol="0" anchor="t">
            <a:spAutoFit/>
          </a:bodyPr>
          <a:lstStyle/>
          <a:p>
            <a:pPr marL="495300" lvl="1" indent="-247650">
              <a:lnSpc>
                <a:spcPct val="150000"/>
              </a:lnSpc>
              <a:buFont typeface="Arial"/>
              <a:buChar char="•"/>
            </a:pPr>
            <a:r>
              <a:rPr lang="en-US" sz="4000" b="0" i="0" spc="30" dirty="0">
                <a:solidFill>
                  <a:srgbClr val="039DA4"/>
                </a:solidFill>
                <a:latin typeface="Glacial Indifference"/>
              </a:rPr>
              <a:t>Lots of positive </a:t>
            </a:r>
            <a:r>
              <a:rPr lang="en-US" sz="4000" spc="30" dirty="0">
                <a:solidFill>
                  <a:srgbClr val="039DA4"/>
                </a:solidFill>
                <a:latin typeface="Glacial Indifference"/>
              </a:rPr>
              <a:t>feedback and suggestions</a:t>
            </a:r>
          </a:p>
          <a:p>
            <a:pPr marL="495300" lvl="1" indent="-247650">
              <a:lnSpc>
                <a:spcPct val="150000"/>
              </a:lnSpc>
              <a:buFont typeface="Arial"/>
              <a:buChar char="•"/>
            </a:pPr>
            <a:r>
              <a:rPr lang="en-US" sz="4000" b="0" i="0" spc="30" dirty="0">
                <a:solidFill>
                  <a:srgbClr val="039DA4"/>
                </a:solidFill>
                <a:latin typeface="Glacial Indifference"/>
              </a:rPr>
              <a:t>second event to be held spring 2020</a:t>
            </a:r>
          </a:p>
          <a:p>
            <a:pPr marL="495300" lvl="1" indent="-247650">
              <a:lnSpc>
                <a:spcPct val="150000"/>
              </a:lnSpc>
              <a:buFont typeface="Arial"/>
              <a:buChar char="•"/>
            </a:pPr>
            <a:r>
              <a:rPr lang="en-US" sz="4000" spc="30" dirty="0">
                <a:solidFill>
                  <a:srgbClr val="039DA4"/>
                </a:solidFill>
                <a:latin typeface="Glacial Indifference"/>
              </a:rPr>
              <a:t>Focus specifically on juniors</a:t>
            </a:r>
          </a:p>
          <a:p>
            <a:pPr marL="495300" lvl="1" indent="-247650">
              <a:lnSpc>
                <a:spcPct val="150000"/>
              </a:lnSpc>
              <a:buFont typeface="Arial"/>
              <a:buChar char="•"/>
            </a:pPr>
            <a:r>
              <a:rPr lang="en-US" sz="4000" spc="30" dirty="0">
                <a:solidFill>
                  <a:srgbClr val="039DA4"/>
                </a:solidFill>
                <a:latin typeface="Glacial Indifference"/>
              </a:rPr>
              <a:t>Integrate more library-specific information</a:t>
            </a:r>
          </a:p>
          <a:p>
            <a:pPr marL="495300" lvl="1" indent="-247650">
              <a:lnSpc>
                <a:spcPct val="150000"/>
              </a:lnSpc>
              <a:buFont typeface="Arial"/>
              <a:buChar char="•"/>
            </a:pPr>
            <a:r>
              <a:rPr lang="en-US" sz="4000" spc="30" dirty="0">
                <a:solidFill>
                  <a:srgbClr val="039DA4"/>
                </a:solidFill>
                <a:latin typeface="Glacial Indifference"/>
              </a:rPr>
              <a:t>More diverse panel</a:t>
            </a:r>
            <a:endParaRPr lang="en-US" sz="4000" b="0" i="0" spc="30" dirty="0">
              <a:solidFill>
                <a:srgbClr val="039DA4"/>
              </a:solidFill>
              <a:latin typeface="Glacial Indifference"/>
            </a:endParaRPr>
          </a:p>
          <a:p>
            <a:pPr marL="495300" lvl="1" indent="-247650">
              <a:lnSpc>
                <a:spcPct val="150000"/>
              </a:lnSpc>
              <a:buFont typeface="Arial"/>
              <a:buChar char="•"/>
            </a:pPr>
            <a:r>
              <a:rPr lang="en-US" sz="4000" spc="30" dirty="0">
                <a:solidFill>
                  <a:srgbClr val="039DA4"/>
                </a:solidFill>
                <a:latin typeface="Glacial Indifference"/>
              </a:rPr>
              <a:t>Work with admissions department to provide swag or program budget</a:t>
            </a:r>
          </a:p>
          <a:p>
            <a:pPr marL="495300" lvl="1" indent="-247650">
              <a:lnSpc>
                <a:spcPct val="150000"/>
              </a:lnSpc>
              <a:buFont typeface="Arial"/>
              <a:buChar char="•"/>
            </a:pPr>
            <a:r>
              <a:rPr lang="en-US" sz="4000" spc="30" dirty="0">
                <a:solidFill>
                  <a:srgbClr val="039DA4"/>
                </a:solidFill>
                <a:latin typeface="Glacial Indifference"/>
              </a:rPr>
              <a:t>Event targeted as recruitment </a:t>
            </a:r>
            <a:endParaRPr lang="en-US" sz="4000" b="0" i="0" spc="30" dirty="0">
              <a:solidFill>
                <a:srgbClr val="039DA4"/>
              </a:solidFill>
              <a:latin typeface="Glacial Indifference"/>
            </a:endParaRPr>
          </a:p>
        </p:txBody>
      </p:sp>
      <p:pic>
        <p:nvPicPr>
          <p:cNvPr id="17" name="Picture 16">
            <a:extLst>
              <a:ext uri="{FF2B5EF4-FFF2-40B4-BE49-F238E27FC236}">
                <a16:creationId xmlns:a16="http://schemas.microsoft.com/office/drawing/2014/main" id="{DB43DA40-978C-5D4B-94A3-87619F0B4E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9073" y="0"/>
            <a:ext cx="8468927" cy="5645951"/>
          </a:xfrm>
          <a:prstGeom prst="rect">
            <a:avLst/>
          </a:prstGeom>
        </p:spPr>
      </p:pic>
      <p:sp>
        <p:nvSpPr>
          <p:cNvPr id="18" name="TextBox 17">
            <a:extLst>
              <a:ext uri="{FF2B5EF4-FFF2-40B4-BE49-F238E27FC236}">
                <a16:creationId xmlns:a16="http://schemas.microsoft.com/office/drawing/2014/main" id="{62A3C823-9CB8-A544-A3D0-5518FCD522A0}"/>
              </a:ext>
            </a:extLst>
          </p:cNvPr>
          <p:cNvSpPr txBox="1"/>
          <p:nvPr/>
        </p:nvSpPr>
        <p:spPr>
          <a:xfrm>
            <a:off x="9819073" y="5688611"/>
            <a:ext cx="9220200" cy="553998"/>
          </a:xfrm>
          <a:prstGeom prst="rect">
            <a:avLst/>
          </a:prstGeom>
          <a:noFill/>
        </p:spPr>
        <p:txBody>
          <a:bodyPr wrap="square" rtlCol="0">
            <a:spAutoFit/>
          </a:bodyPr>
          <a:lstStyle/>
          <a:p>
            <a:r>
              <a:rPr lang="en-US" sz="1200" dirty="0"/>
              <a:t>Photo by </a:t>
            </a:r>
            <a:r>
              <a:rPr lang="en-US" sz="1200" dirty="0">
                <a:hlinkClick r:id="rId5"/>
              </a:rPr>
              <a:t>The Climate Reality Project</a:t>
            </a:r>
            <a:r>
              <a:rPr lang="en-US" sz="1200" dirty="0"/>
              <a:t> on </a:t>
            </a:r>
            <a:r>
              <a:rPr lang="en-US" sz="1200" dirty="0">
                <a:hlinkClick r:id="rId6"/>
              </a:rPr>
              <a:t>Unsplash</a:t>
            </a:r>
            <a:endParaRPr lang="en-US" sz="1200" dirty="0"/>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39DA4"/>
        </a:solidFill>
        <a:effectLst/>
      </p:bgPr>
    </p:bg>
    <p:spTree>
      <p:nvGrpSpPr>
        <p:cNvPr id="1" name=""/>
        <p:cNvGrpSpPr/>
        <p:nvPr/>
      </p:nvGrpSpPr>
      <p:grpSpPr>
        <a:xfrm>
          <a:off x="0" y="0"/>
          <a:ext cx="0" cy="0"/>
          <a:chOff x="0" y="0"/>
          <a:chExt cx="0" cy="0"/>
        </a:xfrm>
      </p:grpSpPr>
      <p:grpSp>
        <p:nvGrpSpPr>
          <p:cNvPr id="18" name="Group 8">
            <a:extLst>
              <a:ext uri="{FF2B5EF4-FFF2-40B4-BE49-F238E27FC236}">
                <a16:creationId xmlns:a16="http://schemas.microsoft.com/office/drawing/2014/main" id="{D69EDCB8-2E9B-48B6-8477-C108D9C88454}"/>
              </a:ext>
            </a:extLst>
          </p:cNvPr>
          <p:cNvGrpSpPr/>
          <p:nvPr/>
        </p:nvGrpSpPr>
        <p:grpSpPr>
          <a:xfrm rot="10800000" flipV="1">
            <a:off x="8148950" y="2019300"/>
            <a:ext cx="10170779" cy="8267700"/>
            <a:chOff x="0" y="0"/>
            <a:chExt cx="6350000" cy="6339840"/>
          </a:xfrm>
        </p:grpSpPr>
        <p:sp>
          <p:nvSpPr>
            <p:cNvPr id="19" name="Freeform 9">
              <a:extLst>
                <a:ext uri="{FF2B5EF4-FFF2-40B4-BE49-F238E27FC236}">
                  <a16:creationId xmlns:a16="http://schemas.microsoft.com/office/drawing/2014/main" id="{43E580AC-B9C2-4AD2-8B71-A10903EB54CE}"/>
                </a:ext>
              </a:extLst>
            </p:cNvPr>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FFF"/>
            </a:solidFill>
            <a:ln>
              <a:noFill/>
            </a:ln>
          </p:spPr>
        </p:sp>
      </p:grpSp>
      <p:sp>
        <p:nvSpPr>
          <p:cNvPr id="2" name="TextBox 2"/>
          <p:cNvSpPr txBox="1"/>
          <p:nvPr/>
        </p:nvSpPr>
        <p:spPr>
          <a:xfrm>
            <a:off x="1028700" y="1019175"/>
            <a:ext cx="7068687" cy="3462486"/>
          </a:xfrm>
          <a:prstGeom prst="rect">
            <a:avLst/>
          </a:prstGeom>
        </p:spPr>
        <p:txBody>
          <a:bodyPr lIns="0" tIns="0" rIns="0" bIns="0" rtlCol="0" anchor="t">
            <a:spAutoFit/>
          </a:bodyPr>
          <a:lstStyle/>
          <a:p>
            <a:pPr>
              <a:lnSpc>
                <a:spcPts val="9000"/>
              </a:lnSpc>
            </a:pPr>
            <a:r>
              <a:rPr lang="en-US" sz="7500" b="1" spc="225" dirty="0">
                <a:solidFill>
                  <a:srgbClr val="F9FFFF"/>
                </a:solidFill>
                <a:latin typeface="Glacial Indifference"/>
              </a:rPr>
              <a:t>Additional</a:t>
            </a:r>
          </a:p>
          <a:p>
            <a:pPr>
              <a:lnSpc>
                <a:spcPts val="9000"/>
              </a:lnSpc>
            </a:pPr>
            <a:r>
              <a:rPr lang="en-US" sz="7500" b="1" i="0" spc="225" dirty="0">
                <a:solidFill>
                  <a:srgbClr val="F9FFFF"/>
                </a:solidFill>
                <a:latin typeface="Glacial Indifference"/>
              </a:rPr>
              <a:t>Community</a:t>
            </a:r>
          </a:p>
          <a:p>
            <a:pPr>
              <a:lnSpc>
                <a:spcPts val="9000"/>
              </a:lnSpc>
            </a:pPr>
            <a:r>
              <a:rPr lang="en-US" sz="7500" b="1" i="0" spc="225" dirty="0">
                <a:solidFill>
                  <a:srgbClr val="F9FFFF"/>
                </a:solidFill>
                <a:latin typeface="Glacial Indifference"/>
              </a:rPr>
              <a:t>Partners</a:t>
            </a:r>
          </a:p>
        </p:txBody>
      </p:sp>
      <p:sp>
        <p:nvSpPr>
          <p:cNvPr id="3" name="AutoShape 3"/>
          <p:cNvSpPr/>
          <p:nvPr/>
        </p:nvSpPr>
        <p:spPr>
          <a:xfrm>
            <a:off x="-1337965" y="7943392"/>
            <a:ext cx="6737011" cy="4687216"/>
          </a:xfrm>
          <a:prstGeom prst="rect">
            <a:avLst/>
          </a:prstGeom>
          <a:solidFill>
            <a:srgbClr val="F6BC00"/>
          </a:solidFill>
        </p:spPr>
      </p:sp>
      <p:grpSp>
        <p:nvGrpSpPr>
          <p:cNvPr id="4" name="Group 4"/>
          <p:cNvGrpSpPr/>
          <p:nvPr/>
        </p:nvGrpSpPr>
        <p:grpSpPr>
          <a:xfrm>
            <a:off x="-104260" y="6780340"/>
            <a:ext cx="7019505" cy="2326103"/>
            <a:chOff x="0" y="0"/>
            <a:chExt cx="9359340" cy="3101471"/>
          </a:xfrm>
        </p:grpSpPr>
        <p:pic>
          <p:nvPicPr>
            <p:cNvPr id="5" name="Picture 5"/>
            <p:cNvPicPr>
              <a:picLocks noChangeAspect="1"/>
            </p:cNvPicPr>
            <p:nvPr/>
          </p:nvPicPr>
          <p:blipFill>
            <a:blip r:embed="rId3"/>
            <a:srcRect/>
            <a:stretch>
              <a:fillRect/>
            </a:stretch>
          </p:blipFill>
          <p:spPr>
            <a:xfrm>
              <a:off x="0" y="0"/>
              <a:ext cx="9359340" cy="795544"/>
            </a:xfrm>
            <a:prstGeom prst="rect">
              <a:avLst/>
            </a:prstGeom>
          </p:spPr>
        </p:pic>
        <p:pic>
          <p:nvPicPr>
            <p:cNvPr id="6" name="Picture 6"/>
            <p:cNvPicPr>
              <a:picLocks noChangeAspect="1"/>
            </p:cNvPicPr>
            <p:nvPr/>
          </p:nvPicPr>
          <p:blipFill>
            <a:blip r:embed="rId3"/>
            <a:srcRect/>
            <a:stretch>
              <a:fillRect/>
            </a:stretch>
          </p:blipFill>
          <p:spPr>
            <a:xfrm>
              <a:off x="0" y="795544"/>
              <a:ext cx="9359340" cy="795544"/>
            </a:xfrm>
            <a:prstGeom prst="rect">
              <a:avLst/>
            </a:prstGeom>
          </p:spPr>
        </p:pic>
        <p:pic>
          <p:nvPicPr>
            <p:cNvPr id="7" name="Picture 7"/>
            <p:cNvPicPr>
              <a:picLocks noChangeAspect="1"/>
            </p:cNvPicPr>
            <p:nvPr/>
          </p:nvPicPr>
          <p:blipFill>
            <a:blip r:embed="rId3"/>
            <a:srcRect/>
            <a:stretch>
              <a:fillRect/>
            </a:stretch>
          </p:blipFill>
          <p:spPr>
            <a:xfrm>
              <a:off x="0" y="1510383"/>
              <a:ext cx="9359340" cy="795544"/>
            </a:xfrm>
            <a:prstGeom prst="rect">
              <a:avLst/>
            </a:prstGeom>
          </p:spPr>
        </p:pic>
        <p:pic>
          <p:nvPicPr>
            <p:cNvPr id="8" name="Picture 8"/>
            <p:cNvPicPr>
              <a:picLocks noChangeAspect="1"/>
            </p:cNvPicPr>
            <p:nvPr/>
          </p:nvPicPr>
          <p:blipFill>
            <a:blip r:embed="rId3"/>
            <a:srcRect/>
            <a:stretch>
              <a:fillRect/>
            </a:stretch>
          </p:blipFill>
          <p:spPr>
            <a:xfrm>
              <a:off x="0" y="2305927"/>
              <a:ext cx="9359340" cy="795544"/>
            </a:xfrm>
            <a:prstGeom prst="rect">
              <a:avLst/>
            </a:prstGeom>
          </p:spPr>
        </p:pic>
      </p:grpSp>
      <p:pic>
        <p:nvPicPr>
          <p:cNvPr id="13" name="Picture 12">
            <a:extLst>
              <a:ext uri="{FF2B5EF4-FFF2-40B4-BE49-F238E27FC236}">
                <a16:creationId xmlns:a16="http://schemas.microsoft.com/office/drawing/2014/main" id="{F94FCA54-D35F-4A07-94F7-6AA38B1B8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4805" y="5219789"/>
            <a:ext cx="8127762" cy="609582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9" name="TextBox 9"/>
          <p:cNvSpPr txBox="1"/>
          <p:nvPr/>
        </p:nvSpPr>
        <p:spPr>
          <a:xfrm>
            <a:off x="9595490" y="962025"/>
            <a:ext cx="7663810" cy="569595"/>
          </a:xfrm>
          <a:prstGeom prst="rect">
            <a:avLst/>
          </a:prstGeom>
        </p:spPr>
        <p:txBody>
          <a:bodyPr lIns="0" tIns="0" rIns="0" bIns="0" rtlCol="0" anchor="t">
            <a:spAutoFit/>
          </a:bodyPr>
          <a:lstStyle/>
          <a:p>
            <a:pPr>
              <a:lnSpc>
                <a:spcPts val="4620"/>
              </a:lnSpc>
            </a:pPr>
            <a:r>
              <a:rPr lang="en-US" sz="3300" b="0" i="0" spc="429">
                <a:solidFill>
                  <a:srgbClr val="FFFFFF"/>
                </a:solidFill>
                <a:latin typeface="Glacial Indifference"/>
              </a:rPr>
              <a:t>LOCAL EXPERTS</a:t>
            </a:r>
          </a:p>
        </p:txBody>
      </p:sp>
      <p:sp>
        <p:nvSpPr>
          <p:cNvPr id="10" name="TextBox 10"/>
          <p:cNvSpPr txBox="1"/>
          <p:nvPr/>
        </p:nvSpPr>
        <p:spPr>
          <a:xfrm>
            <a:off x="9595490" y="1567815"/>
            <a:ext cx="7663810" cy="3414461"/>
          </a:xfrm>
          <a:prstGeom prst="rect">
            <a:avLst/>
          </a:prstGeom>
        </p:spPr>
        <p:txBody>
          <a:bodyPr lIns="0" tIns="0" rIns="0" bIns="0" rtlCol="0" anchor="t">
            <a:spAutoFit/>
          </a:bodyPr>
          <a:lstStyle/>
          <a:p>
            <a:pPr>
              <a:lnSpc>
                <a:spcPts val="4500"/>
              </a:lnSpc>
            </a:pPr>
            <a:r>
              <a:rPr lang="en-US" sz="3000" b="0" i="0" spc="30" dirty="0">
                <a:solidFill>
                  <a:srgbClr val="F9FFFF"/>
                </a:solidFill>
                <a:latin typeface="Glacial Indifference"/>
              </a:rPr>
              <a:t>Coffee and Sustainability</a:t>
            </a:r>
          </a:p>
          <a:p>
            <a:pPr>
              <a:lnSpc>
                <a:spcPts val="4500"/>
              </a:lnSpc>
            </a:pPr>
            <a:r>
              <a:rPr lang="en-US" sz="3000" b="0" i="0" spc="30" dirty="0">
                <a:solidFill>
                  <a:srgbClr val="F9FFFF"/>
                </a:solidFill>
                <a:latin typeface="Glacial Indifference"/>
              </a:rPr>
              <a:t>Flower Arranging</a:t>
            </a:r>
          </a:p>
          <a:p>
            <a:pPr>
              <a:lnSpc>
                <a:spcPts val="4500"/>
              </a:lnSpc>
            </a:pPr>
            <a:r>
              <a:rPr lang="en-US" sz="3000" spc="30" dirty="0">
                <a:solidFill>
                  <a:srgbClr val="F9FFFF"/>
                </a:solidFill>
                <a:latin typeface="Glacial Indifference"/>
              </a:rPr>
              <a:t>Columbus Metroparks</a:t>
            </a:r>
          </a:p>
          <a:p>
            <a:pPr>
              <a:lnSpc>
                <a:spcPts val="4500"/>
              </a:lnSpc>
            </a:pPr>
            <a:r>
              <a:rPr lang="en-US" sz="3000" b="0" i="0" spc="30" dirty="0">
                <a:solidFill>
                  <a:srgbClr val="F9FFFF"/>
                </a:solidFill>
                <a:latin typeface="Glacial Indifference"/>
              </a:rPr>
              <a:t>Westerville Parks and </a:t>
            </a:r>
            <a:r>
              <a:rPr lang="en-US" sz="3000" spc="30" dirty="0">
                <a:solidFill>
                  <a:srgbClr val="F9FFFF"/>
                </a:solidFill>
                <a:latin typeface="Glacial Indifference"/>
              </a:rPr>
              <a:t>R</a:t>
            </a:r>
            <a:r>
              <a:rPr lang="en-US" sz="3000" b="0" i="0" spc="30" dirty="0">
                <a:solidFill>
                  <a:srgbClr val="F9FFFF"/>
                </a:solidFill>
                <a:latin typeface="Glacial Indifference"/>
              </a:rPr>
              <a:t>ecreation</a:t>
            </a:r>
          </a:p>
          <a:p>
            <a:pPr>
              <a:lnSpc>
                <a:spcPts val="4500"/>
              </a:lnSpc>
            </a:pPr>
            <a:r>
              <a:rPr lang="en-US" sz="3000" spc="30" dirty="0">
                <a:solidFill>
                  <a:srgbClr val="F9FFFF"/>
                </a:solidFill>
                <a:latin typeface="Glacial Indifference"/>
              </a:rPr>
              <a:t>League of Women Voters</a:t>
            </a:r>
          </a:p>
          <a:p>
            <a:pPr>
              <a:lnSpc>
                <a:spcPts val="4500"/>
              </a:lnSpc>
            </a:pPr>
            <a:endParaRPr lang="en-US" sz="3000" b="0" i="0" spc="30" dirty="0">
              <a:solidFill>
                <a:srgbClr val="F9FFFF"/>
              </a:solidFill>
              <a:latin typeface="Glacial Indifference"/>
            </a:endParaRPr>
          </a:p>
        </p:txBody>
      </p:sp>
      <p:pic>
        <p:nvPicPr>
          <p:cNvPr id="12" name="Picture 11">
            <a:extLst>
              <a:ext uri="{FF2B5EF4-FFF2-40B4-BE49-F238E27FC236}">
                <a16:creationId xmlns:a16="http://schemas.microsoft.com/office/drawing/2014/main" id="{88D0B62D-0283-44A2-9B8C-6B63FF4146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39419" y="7143327"/>
            <a:ext cx="2948181" cy="2800773"/>
          </a:xfrm>
          <a:prstGeom prst="rect">
            <a:avLst/>
          </a:prstGeom>
        </p:spPr>
      </p:pic>
      <p:pic>
        <p:nvPicPr>
          <p:cNvPr id="14" name="Picture 13">
            <a:extLst>
              <a:ext uri="{FF2B5EF4-FFF2-40B4-BE49-F238E27FC236}">
                <a16:creationId xmlns:a16="http://schemas.microsoft.com/office/drawing/2014/main" id="{6E196818-E688-4DE2-AB84-46C070D35E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0" y="7187633"/>
            <a:ext cx="2971800" cy="2985067"/>
          </a:xfrm>
          <a:prstGeom prst="rect">
            <a:avLst/>
          </a:prstGeom>
        </p:spPr>
      </p:pic>
      <p:pic>
        <p:nvPicPr>
          <p:cNvPr id="16" name="Picture 15">
            <a:extLst>
              <a:ext uri="{FF2B5EF4-FFF2-40B4-BE49-F238E27FC236}">
                <a16:creationId xmlns:a16="http://schemas.microsoft.com/office/drawing/2014/main" id="{963150C8-EFC6-474F-9C95-62F6E83AE3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11400" y="3906365"/>
            <a:ext cx="3294535" cy="329453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rcRect r="2817" b="17796"/>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05828" y="1348365"/>
            <a:ext cx="17876344" cy="2194560"/>
          </a:xfrm>
          <a:prstGeom prst="rect">
            <a:avLst/>
          </a:prstGeom>
        </p:spPr>
        <p:txBody>
          <a:bodyPr lIns="0" tIns="0" rIns="0" bIns="0" rtlCol="0" anchor="t">
            <a:spAutoFit/>
          </a:bodyPr>
          <a:lstStyle/>
          <a:p>
            <a:pPr>
              <a:lnSpc>
                <a:spcPts val="17280"/>
              </a:lnSpc>
            </a:pPr>
            <a:r>
              <a:rPr lang="en-US" sz="14400" b="1" i="0" spc="431" dirty="0">
                <a:solidFill>
                  <a:srgbClr val="039DA4"/>
                </a:solidFill>
                <a:latin typeface="Glacial Indifference"/>
              </a:rPr>
              <a:t>Telling the Story</a:t>
            </a:r>
          </a:p>
        </p:txBody>
      </p:sp>
      <p:grpSp>
        <p:nvGrpSpPr>
          <p:cNvPr id="3" name="Group 3"/>
          <p:cNvGrpSpPr/>
          <p:nvPr/>
        </p:nvGrpSpPr>
        <p:grpSpPr>
          <a:xfrm>
            <a:off x="246376" y="5659354"/>
            <a:ext cx="6338646" cy="2100482"/>
            <a:chOff x="0" y="0"/>
            <a:chExt cx="8451528" cy="2800642"/>
          </a:xfrm>
        </p:grpSpPr>
        <p:pic>
          <p:nvPicPr>
            <p:cNvPr id="4" name="Picture 4"/>
            <p:cNvPicPr>
              <a:picLocks noChangeAspect="1"/>
            </p:cNvPicPr>
            <p:nvPr/>
          </p:nvPicPr>
          <p:blipFill>
            <a:blip r:embed="rId3"/>
            <a:srcRect/>
            <a:stretch>
              <a:fillRect/>
            </a:stretch>
          </p:blipFill>
          <p:spPr>
            <a:xfrm>
              <a:off x="0" y="0"/>
              <a:ext cx="8451528" cy="718380"/>
            </a:xfrm>
            <a:prstGeom prst="rect">
              <a:avLst/>
            </a:prstGeom>
          </p:spPr>
        </p:pic>
        <p:pic>
          <p:nvPicPr>
            <p:cNvPr id="5" name="Picture 5"/>
            <p:cNvPicPr>
              <a:picLocks noChangeAspect="1"/>
            </p:cNvPicPr>
            <p:nvPr/>
          </p:nvPicPr>
          <p:blipFill>
            <a:blip r:embed="rId3"/>
            <a:srcRect/>
            <a:stretch>
              <a:fillRect/>
            </a:stretch>
          </p:blipFill>
          <p:spPr>
            <a:xfrm>
              <a:off x="0" y="718380"/>
              <a:ext cx="8451528" cy="718380"/>
            </a:xfrm>
            <a:prstGeom prst="rect">
              <a:avLst/>
            </a:prstGeom>
          </p:spPr>
        </p:pic>
        <p:pic>
          <p:nvPicPr>
            <p:cNvPr id="6" name="Picture 6"/>
            <p:cNvPicPr>
              <a:picLocks noChangeAspect="1"/>
            </p:cNvPicPr>
            <p:nvPr/>
          </p:nvPicPr>
          <p:blipFill>
            <a:blip r:embed="rId3"/>
            <a:srcRect/>
            <a:stretch>
              <a:fillRect/>
            </a:stretch>
          </p:blipFill>
          <p:spPr>
            <a:xfrm>
              <a:off x="0" y="1363883"/>
              <a:ext cx="8451528" cy="718380"/>
            </a:xfrm>
            <a:prstGeom prst="rect">
              <a:avLst/>
            </a:prstGeom>
          </p:spPr>
        </p:pic>
        <p:pic>
          <p:nvPicPr>
            <p:cNvPr id="7" name="Picture 7"/>
            <p:cNvPicPr>
              <a:picLocks noChangeAspect="1"/>
            </p:cNvPicPr>
            <p:nvPr/>
          </p:nvPicPr>
          <p:blipFill>
            <a:blip r:embed="rId3"/>
            <a:srcRect/>
            <a:stretch>
              <a:fillRect/>
            </a:stretch>
          </p:blipFill>
          <p:spPr>
            <a:xfrm>
              <a:off x="0" y="2082263"/>
              <a:ext cx="8451528" cy="718380"/>
            </a:xfrm>
            <a:prstGeom prst="rect">
              <a:avLst/>
            </a:prstGeom>
          </p:spPr>
        </p:pic>
      </p:grpSp>
      <p:grpSp>
        <p:nvGrpSpPr>
          <p:cNvPr id="8" name="Group 8"/>
          <p:cNvGrpSpPr/>
          <p:nvPr/>
        </p:nvGrpSpPr>
        <p:grpSpPr>
          <a:xfrm>
            <a:off x="0" y="5143500"/>
            <a:ext cx="5241057" cy="5232671"/>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6BC00"/>
            </a:solidFill>
          </p:spPr>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39DA4"/>
        </a:solidFill>
        <a:effectLst/>
      </p:bgPr>
    </p:bg>
    <p:spTree>
      <p:nvGrpSpPr>
        <p:cNvPr id="1" name=""/>
        <p:cNvGrpSpPr/>
        <p:nvPr/>
      </p:nvGrpSpPr>
      <p:grpSpPr>
        <a:xfrm>
          <a:off x="0" y="0"/>
          <a:ext cx="0" cy="0"/>
          <a:chOff x="0" y="0"/>
          <a:chExt cx="0" cy="0"/>
        </a:xfrm>
      </p:grpSpPr>
      <p:sp>
        <p:nvSpPr>
          <p:cNvPr id="2" name="AutoShape 2"/>
          <p:cNvSpPr/>
          <p:nvPr/>
        </p:nvSpPr>
        <p:spPr>
          <a:xfrm rot="-10800000">
            <a:off x="10522289" y="1028700"/>
            <a:ext cx="6737011" cy="4687216"/>
          </a:xfrm>
          <a:prstGeom prst="rect">
            <a:avLst/>
          </a:prstGeom>
          <a:solidFill>
            <a:srgbClr val="F6BC00"/>
          </a:solidFill>
        </p:spPr>
      </p:sp>
      <p:grpSp>
        <p:nvGrpSpPr>
          <p:cNvPr id="3" name="Group 3"/>
          <p:cNvGrpSpPr/>
          <p:nvPr/>
        </p:nvGrpSpPr>
        <p:grpSpPr>
          <a:xfrm rot="-10800000">
            <a:off x="9220200" y="2291091"/>
            <a:ext cx="7019505" cy="2326103"/>
            <a:chOff x="0" y="0"/>
            <a:chExt cx="9359340" cy="3101471"/>
          </a:xfrm>
        </p:grpSpPr>
        <p:pic>
          <p:nvPicPr>
            <p:cNvPr id="4" name="Picture 4"/>
            <p:cNvPicPr>
              <a:picLocks noChangeAspect="1"/>
            </p:cNvPicPr>
            <p:nvPr/>
          </p:nvPicPr>
          <p:blipFill>
            <a:blip r:embed="rId2"/>
            <a:srcRect/>
            <a:stretch>
              <a:fillRect/>
            </a:stretch>
          </p:blipFill>
          <p:spPr>
            <a:xfrm>
              <a:off x="0" y="0"/>
              <a:ext cx="9359340" cy="795544"/>
            </a:xfrm>
            <a:prstGeom prst="rect">
              <a:avLst/>
            </a:prstGeom>
          </p:spPr>
        </p:pic>
        <p:pic>
          <p:nvPicPr>
            <p:cNvPr id="5" name="Picture 5"/>
            <p:cNvPicPr>
              <a:picLocks noChangeAspect="1"/>
            </p:cNvPicPr>
            <p:nvPr/>
          </p:nvPicPr>
          <p:blipFill>
            <a:blip r:embed="rId2"/>
            <a:srcRect/>
            <a:stretch>
              <a:fillRect/>
            </a:stretch>
          </p:blipFill>
          <p:spPr>
            <a:xfrm>
              <a:off x="0" y="795544"/>
              <a:ext cx="9359340" cy="795544"/>
            </a:xfrm>
            <a:prstGeom prst="rect">
              <a:avLst/>
            </a:prstGeom>
          </p:spPr>
        </p:pic>
        <p:pic>
          <p:nvPicPr>
            <p:cNvPr id="6" name="Picture 6"/>
            <p:cNvPicPr>
              <a:picLocks noChangeAspect="1"/>
            </p:cNvPicPr>
            <p:nvPr/>
          </p:nvPicPr>
          <p:blipFill>
            <a:blip r:embed="rId2"/>
            <a:srcRect/>
            <a:stretch>
              <a:fillRect/>
            </a:stretch>
          </p:blipFill>
          <p:spPr>
            <a:xfrm>
              <a:off x="0" y="1510383"/>
              <a:ext cx="9359340" cy="795544"/>
            </a:xfrm>
            <a:prstGeom prst="rect">
              <a:avLst/>
            </a:prstGeom>
          </p:spPr>
        </p:pic>
        <p:pic>
          <p:nvPicPr>
            <p:cNvPr id="7" name="Picture 7"/>
            <p:cNvPicPr>
              <a:picLocks noChangeAspect="1"/>
            </p:cNvPicPr>
            <p:nvPr/>
          </p:nvPicPr>
          <p:blipFill>
            <a:blip r:embed="rId2"/>
            <a:srcRect/>
            <a:stretch>
              <a:fillRect/>
            </a:stretch>
          </p:blipFill>
          <p:spPr>
            <a:xfrm>
              <a:off x="0" y="2305927"/>
              <a:ext cx="9359340" cy="795544"/>
            </a:xfrm>
            <a:prstGeom prst="rect">
              <a:avLst/>
            </a:prstGeom>
          </p:spPr>
        </p:pic>
      </p:grpSp>
      <p:grpSp>
        <p:nvGrpSpPr>
          <p:cNvPr id="8" name="Group 8"/>
          <p:cNvGrpSpPr/>
          <p:nvPr/>
        </p:nvGrpSpPr>
        <p:grpSpPr>
          <a:xfrm rot="-10800000">
            <a:off x="11448948" y="-274320"/>
            <a:ext cx="6839052" cy="6828110"/>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FFF"/>
            </a:solidFill>
            <a:ln>
              <a:noFill/>
            </a:ln>
          </p:spPr>
        </p:sp>
      </p:grpSp>
      <p:sp>
        <p:nvSpPr>
          <p:cNvPr id="12" name="TextBox 2">
            <a:extLst>
              <a:ext uri="{FF2B5EF4-FFF2-40B4-BE49-F238E27FC236}">
                <a16:creationId xmlns:a16="http://schemas.microsoft.com/office/drawing/2014/main" id="{3F55D882-E09B-D946-BDED-034ADC9B5E85}"/>
              </a:ext>
            </a:extLst>
          </p:cNvPr>
          <p:cNvSpPr txBox="1"/>
          <p:nvPr/>
        </p:nvSpPr>
        <p:spPr>
          <a:xfrm>
            <a:off x="352547" y="412014"/>
            <a:ext cx="9287761" cy="3693319"/>
          </a:xfrm>
          <a:prstGeom prst="rect">
            <a:avLst/>
          </a:prstGeom>
        </p:spPr>
        <p:txBody>
          <a:bodyPr wrap="square" lIns="0" tIns="0" rIns="0" bIns="0" rtlCol="0" anchor="t">
            <a:spAutoFit/>
          </a:bodyPr>
          <a:lstStyle/>
          <a:p>
            <a:r>
              <a:rPr lang="en-US" sz="8000" b="1" i="0" spc="431" dirty="0">
                <a:solidFill>
                  <a:schemeClr val="bg1"/>
                </a:solidFill>
                <a:latin typeface="Glacial Indifference"/>
              </a:rPr>
              <a:t>What do these collaborations have in common?</a:t>
            </a:r>
          </a:p>
        </p:txBody>
      </p:sp>
      <p:sp>
        <p:nvSpPr>
          <p:cNvPr id="14" name="TextBox 10">
            <a:extLst>
              <a:ext uri="{FF2B5EF4-FFF2-40B4-BE49-F238E27FC236}">
                <a16:creationId xmlns:a16="http://schemas.microsoft.com/office/drawing/2014/main" id="{83FBFC18-7E07-3745-A7CA-308318917A22}"/>
              </a:ext>
            </a:extLst>
          </p:cNvPr>
          <p:cNvSpPr txBox="1"/>
          <p:nvPr/>
        </p:nvSpPr>
        <p:spPr>
          <a:xfrm>
            <a:off x="352547" y="4958523"/>
            <a:ext cx="13296458" cy="4039567"/>
          </a:xfrm>
          <a:prstGeom prst="rect">
            <a:avLst/>
          </a:prstGeom>
        </p:spPr>
        <p:txBody>
          <a:bodyPr wrap="square" lIns="0" tIns="0" rIns="0" bIns="0" rtlCol="0" anchor="t">
            <a:spAutoFit/>
          </a:bodyPr>
          <a:lstStyle/>
          <a:p>
            <a:pPr>
              <a:lnSpc>
                <a:spcPts val="4500"/>
              </a:lnSpc>
            </a:pPr>
            <a:r>
              <a:rPr lang="en-US" sz="4000" b="0" i="0" spc="30" dirty="0">
                <a:solidFill>
                  <a:srgbClr val="F9FFFF"/>
                </a:solidFill>
                <a:latin typeface="Glacial Indifference"/>
              </a:rPr>
              <a:t>Connect to our mission and strategic plan</a:t>
            </a:r>
          </a:p>
          <a:p>
            <a:pPr>
              <a:lnSpc>
                <a:spcPts val="4500"/>
              </a:lnSpc>
            </a:pPr>
            <a:endParaRPr lang="en-US" sz="4000" spc="30" dirty="0">
              <a:solidFill>
                <a:srgbClr val="F9FFFF"/>
              </a:solidFill>
              <a:latin typeface="Glacial Indifference"/>
            </a:endParaRPr>
          </a:p>
          <a:p>
            <a:pPr>
              <a:lnSpc>
                <a:spcPts val="4500"/>
              </a:lnSpc>
            </a:pPr>
            <a:r>
              <a:rPr lang="en-US" sz="4000" spc="30" dirty="0">
                <a:solidFill>
                  <a:srgbClr val="F9FFFF"/>
                </a:solidFill>
                <a:latin typeface="Glacial Indifference"/>
              </a:rPr>
              <a:t>Serve our library users and community members</a:t>
            </a:r>
          </a:p>
          <a:p>
            <a:pPr>
              <a:lnSpc>
                <a:spcPts val="4500"/>
              </a:lnSpc>
            </a:pPr>
            <a:endParaRPr lang="en-US" sz="4000" spc="30" dirty="0">
              <a:solidFill>
                <a:srgbClr val="F9FFFF"/>
              </a:solidFill>
              <a:latin typeface="Glacial Indifference"/>
            </a:endParaRPr>
          </a:p>
          <a:p>
            <a:pPr>
              <a:lnSpc>
                <a:spcPts val="4500"/>
              </a:lnSpc>
            </a:pPr>
            <a:r>
              <a:rPr lang="en-US" sz="4000" spc="30" dirty="0">
                <a:solidFill>
                  <a:srgbClr val="F9FFFF"/>
                </a:solidFill>
                <a:latin typeface="Glacial Indifference"/>
              </a:rPr>
              <a:t>Grow our involvement in our Town and Gown relationship</a:t>
            </a:r>
          </a:p>
          <a:p>
            <a:pPr>
              <a:lnSpc>
                <a:spcPts val="4500"/>
              </a:lnSpc>
            </a:pPr>
            <a:endParaRPr lang="en-US" sz="4000" b="0" i="0" spc="30" dirty="0">
              <a:solidFill>
                <a:srgbClr val="F9FFFF"/>
              </a:solidFill>
              <a:latin typeface="Glacial Indifference"/>
            </a:endParaRPr>
          </a:p>
          <a:p>
            <a:pPr>
              <a:lnSpc>
                <a:spcPts val="4500"/>
              </a:lnSpc>
            </a:pPr>
            <a:r>
              <a:rPr lang="en-US" sz="4800" b="1" spc="30" dirty="0">
                <a:solidFill>
                  <a:srgbClr val="E5BA3F"/>
                </a:solidFill>
                <a:latin typeface="Glacial Indifference"/>
              </a:rPr>
              <a:t>Connect back to our story</a:t>
            </a:r>
            <a:endParaRPr lang="en-US" sz="4800" b="1" i="0" spc="30" dirty="0">
              <a:solidFill>
                <a:srgbClr val="E5BA3F"/>
              </a:solidFill>
              <a:latin typeface="Glacial Indifference"/>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0299809" y="0"/>
            <a:ext cx="7988191" cy="7975410"/>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39DA4"/>
            </a:solidFill>
          </p:spPr>
          <p:txBody>
            <a:bodyPr/>
            <a:lstStyle/>
            <a:p>
              <a:endParaRPr lang="en-US" dirty="0"/>
            </a:p>
          </p:txBody>
        </p:sp>
      </p:grpSp>
      <p:sp>
        <p:nvSpPr>
          <p:cNvPr id="4" name="TextBox 4"/>
          <p:cNvSpPr txBox="1"/>
          <p:nvPr/>
        </p:nvSpPr>
        <p:spPr>
          <a:xfrm>
            <a:off x="663492" y="876464"/>
            <a:ext cx="8740692" cy="1152525"/>
          </a:xfrm>
          <a:prstGeom prst="rect">
            <a:avLst/>
          </a:prstGeom>
        </p:spPr>
        <p:txBody>
          <a:bodyPr lIns="0" tIns="0" rIns="0" bIns="0" rtlCol="0" anchor="t">
            <a:spAutoFit/>
          </a:bodyPr>
          <a:lstStyle/>
          <a:p>
            <a:pPr>
              <a:lnSpc>
                <a:spcPts val="9000"/>
              </a:lnSpc>
            </a:pPr>
            <a:r>
              <a:rPr lang="en-US" sz="7500" b="1" i="0" spc="225" dirty="0">
                <a:solidFill>
                  <a:srgbClr val="F6BC00"/>
                </a:solidFill>
                <a:latin typeface="Glacial Indifference"/>
              </a:rPr>
              <a:t>Shout it out</a:t>
            </a:r>
          </a:p>
        </p:txBody>
      </p:sp>
      <p:sp>
        <p:nvSpPr>
          <p:cNvPr id="5" name="AutoShape 5"/>
          <p:cNvSpPr/>
          <p:nvPr/>
        </p:nvSpPr>
        <p:spPr>
          <a:xfrm>
            <a:off x="-1337965" y="7943392"/>
            <a:ext cx="6737011" cy="4687216"/>
          </a:xfrm>
          <a:prstGeom prst="rect">
            <a:avLst/>
          </a:prstGeom>
          <a:solidFill>
            <a:srgbClr val="F6BC00"/>
          </a:solidFill>
        </p:spPr>
      </p:sp>
      <p:grpSp>
        <p:nvGrpSpPr>
          <p:cNvPr id="6" name="Group 6"/>
          <p:cNvGrpSpPr/>
          <p:nvPr/>
        </p:nvGrpSpPr>
        <p:grpSpPr>
          <a:xfrm>
            <a:off x="1028700" y="7017019"/>
            <a:ext cx="7019505" cy="2326103"/>
            <a:chOff x="0" y="0"/>
            <a:chExt cx="9359340" cy="3101471"/>
          </a:xfrm>
        </p:grpSpPr>
        <p:pic>
          <p:nvPicPr>
            <p:cNvPr id="7" name="Picture 7"/>
            <p:cNvPicPr>
              <a:picLocks noChangeAspect="1"/>
            </p:cNvPicPr>
            <p:nvPr/>
          </p:nvPicPr>
          <p:blipFill>
            <a:blip r:embed="rId2"/>
            <a:srcRect/>
            <a:stretch>
              <a:fillRect/>
            </a:stretch>
          </p:blipFill>
          <p:spPr>
            <a:xfrm>
              <a:off x="0" y="0"/>
              <a:ext cx="9359340" cy="795544"/>
            </a:xfrm>
            <a:prstGeom prst="rect">
              <a:avLst/>
            </a:prstGeom>
          </p:spPr>
        </p:pic>
        <p:pic>
          <p:nvPicPr>
            <p:cNvPr id="8" name="Picture 8"/>
            <p:cNvPicPr>
              <a:picLocks noChangeAspect="1"/>
            </p:cNvPicPr>
            <p:nvPr/>
          </p:nvPicPr>
          <p:blipFill>
            <a:blip r:embed="rId2"/>
            <a:srcRect/>
            <a:stretch>
              <a:fillRect/>
            </a:stretch>
          </p:blipFill>
          <p:spPr>
            <a:xfrm>
              <a:off x="0" y="795544"/>
              <a:ext cx="9359340" cy="795544"/>
            </a:xfrm>
            <a:prstGeom prst="rect">
              <a:avLst/>
            </a:prstGeom>
          </p:spPr>
        </p:pic>
        <p:pic>
          <p:nvPicPr>
            <p:cNvPr id="9" name="Picture 9"/>
            <p:cNvPicPr>
              <a:picLocks noChangeAspect="1"/>
            </p:cNvPicPr>
            <p:nvPr/>
          </p:nvPicPr>
          <p:blipFill>
            <a:blip r:embed="rId2"/>
            <a:srcRect/>
            <a:stretch>
              <a:fillRect/>
            </a:stretch>
          </p:blipFill>
          <p:spPr>
            <a:xfrm>
              <a:off x="0" y="1510383"/>
              <a:ext cx="9359340" cy="795544"/>
            </a:xfrm>
            <a:prstGeom prst="rect">
              <a:avLst/>
            </a:prstGeom>
          </p:spPr>
        </p:pic>
        <p:pic>
          <p:nvPicPr>
            <p:cNvPr id="10" name="Picture 10"/>
            <p:cNvPicPr>
              <a:picLocks noChangeAspect="1"/>
            </p:cNvPicPr>
            <p:nvPr/>
          </p:nvPicPr>
          <p:blipFill>
            <a:blip r:embed="rId2"/>
            <a:srcRect/>
            <a:stretch>
              <a:fillRect/>
            </a:stretch>
          </p:blipFill>
          <p:spPr>
            <a:xfrm>
              <a:off x="0" y="2305927"/>
              <a:ext cx="9359340" cy="795544"/>
            </a:xfrm>
            <a:prstGeom prst="rect">
              <a:avLst/>
            </a:prstGeom>
          </p:spPr>
        </p:pic>
      </p:grpSp>
      <p:sp>
        <p:nvSpPr>
          <p:cNvPr id="12" name="TextBox 12"/>
          <p:cNvSpPr txBox="1"/>
          <p:nvPr/>
        </p:nvSpPr>
        <p:spPr>
          <a:xfrm>
            <a:off x="663492" y="2132196"/>
            <a:ext cx="9105900" cy="3997954"/>
          </a:xfrm>
          <a:prstGeom prst="rect">
            <a:avLst/>
          </a:prstGeom>
        </p:spPr>
        <p:txBody>
          <a:bodyPr wrap="square" lIns="0" tIns="0" rIns="0" bIns="0" rtlCol="0" anchor="t">
            <a:spAutoFit/>
          </a:bodyPr>
          <a:lstStyle/>
          <a:p>
            <a:pPr>
              <a:lnSpc>
                <a:spcPts val="4500"/>
              </a:lnSpc>
            </a:pPr>
            <a:r>
              <a:rPr lang="en-US" sz="3600" spc="30" dirty="0">
                <a:solidFill>
                  <a:srgbClr val="4999A2"/>
                </a:solidFill>
                <a:latin typeface="Glacial Indifference"/>
              </a:rPr>
              <a:t>Getting the collaborations out to our community and share the benefits</a:t>
            </a:r>
          </a:p>
          <a:p>
            <a:pPr>
              <a:lnSpc>
                <a:spcPts val="4500"/>
              </a:lnSpc>
            </a:pPr>
            <a:endParaRPr lang="en-US" sz="3600" spc="30" dirty="0">
              <a:solidFill>
                <a:srgbClr val="4999A2"/>
              </a:solidFill>
              <a:latin typeface="Glacial Indifference"/>
            </a:endParaRPr>
          </a:p>
          <a:p>
            <a:pPr>
              <a:lnSpc>
                <a:spcPts val="4500"/>
              </a:lnSpc>
            </a:pPr>
            <a:r>
              <a:rPr lang="en-US" sz="3600" spc="30" dirty="0">
                <a:solidFill>
                  <a:srgbClr val="4999A2"/>
                </a:solidFill>
                <a:latin typeface="Glacial Indifference"/>
              </a:rPr>
              <a:t>Annual Reports/Newsletters</a:t>
            </a:r>
          </a:p>
          <a:p>
            <a:pPr>
              <a:lnSpc>
                <a:spcPts val="4500"/>
              </a:lnSpc>
            </a:pPr>
            <a:r>
              <a:rPr lang="en-US" sz="3600" spc="30" dirty="0">
                <a:solidFill>
                  <a:srgbClr val="4999A2"/>
                </a:solidFill>
                <a:latin typeface="Glacial Indifference"/>
              </a:rPr>
              <a:t>Social Media</a:t>
            </a:r>
          </a:p>
          <a:p>
            <a:pPr>
              <a:lnSpc>
                <a:spcPts val="4500"/>
              </a:lnSpc>
            </a:pPr>
            <a:r>
              <a:rPr lang="en-US" sz="3600" spc="30" dirty="0">
                <a:solidFill>
                  <a:srgbClr val="4999A2"/>
                </a:solidFill>
                <a:latin typeface="Glacial Indifference"/>
              </a:rPr>
              <a:t>Press Releases/News coverage</a:t>
            </a:r>
          </a:p>
          <a:p>
            <a:pPr>
              <a:lnSpc>
                <a:spcPts val="4500"/>
              </a:lnSpc>
            </a:pPr>
            <a:r>
              <a:rPr lang="en-US" sz="3600" spc="30" dirty="0">
                <a:solidFill>
                  <a:srgbClr val="4999A2"/>
                </a:solidFill>
                <a:latin typeface="Glacial Indifference"/>
              </a:rPr>
              <a:t>Share with your partners</a:t>
            </a:r>
          </a:p>
        </p:txBody>
      </p:sp>
      <p:pic>
        <p:nvPicPr>
          <p:cNvPr id="13" name="Picture 12">
            <a:extLst>
              <a:ext uri="{FF2B5EF4-FFF2-40B4-BE49-F238E27FC236}">
                <a16:creationId xmlns:a16="http://schemas.microsoft.com/office/drawing/2014/main" id="{3DD646DB-A280-41ED-A5F4-7E1B281FB618}"/>
              </a:ext>
            </a:extLst>
          </p:cNvPr>
          <p:cNvPicPr>
            <a:picLocks noChangeAspect="1"/>
          </p:cNvPicPr>
          <p:nvPr/>
        </p:nvPicPr>
        <p:blipFill rotWithShape="1">
          <a:blip r:embed="rId3"/>
          <a:srcRect l="23178" t="35925" r="31845" b="24388"/>
          <a:stretch/>
        </p:blipFill>
        <p:spPr>
          <a:xfrm>
            <a:off x="7165809" y="3691932"/>
            <a:ext cx="8986059" cy="4457874"/>
          </a:xfrm>
          <a:prstGeom prst="rect">
            <a:avLst/>
          </a:prstGeom>
        </p:spPr>
      </p:pic>
    </p:spTree>
    <p:extLst>
      <p:ext uri="{BB962C8B-B14F-4D97-AF65-F5344CB8AC3E}">
        <p14:creationId xmlns:p14="http://schemas.microsoft.com/office/powerpoint/2010/main" val="4237371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0299809" y="0"/>
            <a:ext cx="7988191" cy="7975410"/>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39DA4"/>
            </a:solidFill>
          </p:spPr>
          <p:txBody>
            <a:bodyPr/>
            <a:lstStyle/>
            <a:p>
              <a:endParaRPr lang="en-US" dirty="0"/>
            </a:p>
          </p:txBody>
        </p:sp>
      </p:grpSp>
      <p:sp>
        <p:nvSpPr>
          <p:cNvPr id="4" name="TextBox 4"/>
          <p:cNvSpPr txBox="1"/>
          <p:nvPr/>
        </p:nvSpPr>
        <p:spPr>
          <a:xfrm>
            <a:off x="1028700" y="1019175"/>
            <a:ext cx="8740692" cy="2308324"/>
          </a:xfrm>
          <a:prstGeom prst="rect">
            <a:avLst/>
          </a:prstGeom>
        </p:spPr>
        <p:txBody>
          <a:bodyPr lIns="0" tIns="0" rIns="0" bIns="0" rtlCol="0" anchor="t">
            <a:spAutoFit/>
          </a:bodyPr>
          <a:lstStyle/>
          <a:p>
            <a:pPr>
              <a:lnSpc>
                <a:spcPts val="9000"/>
              </a:lnSpc>
            </a:pPr>
            <a:r>
              <a:rPr lang="en-US" sz="7500" b="1" i="0" spc="225" dirty="0">
                <a:solidFill>
                  <a:srgbClr val="F6BC00"/>
                </a:solidFill>
                <a:latin typeface="Glacial Indifference"/>
              </a:rPr>
              <a:t>Keep Message Consistent</a:t>
            </a:r>
          </a:p>
        </p:txBody>
      </p:sp>
      <p:sp>
        <p:nvSpPr>
          <p:cNvPr id="5" name="AutoShape 5"/>
          <p:cNvSpPr/>
          <p:nvPr/>
        </p:nvSpPr>
        <p:spPr>
          <a:xfrm>
            <a:off x="-1337965" y="7943392"/>
            <a:ext cx="6737011" cy="4687216"/>
          </a:xfrm>
          <a:prstGeom prst="rect">
            <a:avLst/>
          </a:prstGeom>
          <a:solidFill>
            <a:srgbClr val="F6BC00"/>
          </a:solidFill>
        </p:spPr>
      </p:sp>
      <p:grpSp>
        <p:nvGrpSpPr>
          <p:cNvPr id="6" name="Group 6"/>
          <p:cNvGrpSpPr/>
          <p:nvPr/>
        </p:nvGrpSpPr>
        <p:grpSpPr>
          <a:xfrm>
            <a:off x="1028700" y="7017019"/>
            <a:ext cx="7019505" cy="2326103"/>
            <a:chOff x="0" y="0"/>
            <a:chExt cx="9359340" cy="3101471"/>
          </a:xfrm>
        </p:grpSpPr>
        <p:pic>
          <p:nvPicPr>
            <p:cNvPr id="7" name="Picture 7"/>
            <p:cNvPicPr>
              <a:picLocks noChangeAspect="1"/>
            </p:cNvPicPr>
            <p:nvPr/>
          </p:nvPicPr>
          <p:blipFill>
            <a:blip r:embed="rId3"/>
            <a:srcRect/>
            <a:stretch>
              <a:fillRect/>
            </a:stretch>
          </p:blipFill>
          <p:spPr>
            <a:xfrm>
              <a:off x="0" y="0"/>
              <a:ext cx="9359340" cy="795544"/>
            </a:xfrm>
            <a:prstGeom prst="rect">
              <a:avLst/>
            </a:prstGeom>
          </p:spPr>
        </p:pic>
        <p:pic>
          <p:nvPicPr>
            <p:cNvPr id="8" name="Picture 8"/>
            <p:cNvPicPr>
              <a:picLocks noChangeAspect="1"/>
            </p:cNvPicPr>
            <p:nvPr/>
          </p:nvPicPr>
          <p:blipFill>
            <a:blip r:embed="rId3"/>
            <a:srcRect/>
            <a:stretch>
              <a:fillRect/>
            </a:stretch>
          </p:blipFill>
          <p:spPr>
            <a:xfrm>
              <a:off x="0" y="795544"/>
              <a:ext cx="9359340" cy="795544"/>
            </a:xfrm>
            <a:prstGeom prst="rect">
              <a:avLst/>
            </a:prstGeom>
          </p:spPr>
        </p:pic>
        <p:pic>
          <p:nvPicPr>
            <p:cNvPr id="9" name="Picture 9"/>
            <p:cNvPicPr>
              <a:picLocks noChangeAspect="1"/>
            </p:cNvPicPr>
            <p:nvPr/>
          </p:nvPicPr>
          <p:blipFill>
            <a:blip r:embed="rId3"/>
            <a:srcRect/>
            <a:stretch>
              <a:fillRect/>
            </a:stretch>
          </p:blipFill>
          <p:spPr>
            <a:xfrm>
              <a:off x="0" y="1510383"/>
              <a:ext cx="9359340" cy="795544"/>
            </a:xfrm>
            <a:prstGeom prst="rect">
              <a:avLst/>
            </a:prstGeom>
          </p:spPr>
        </p:pic>
        <p:pic>
          <p:nvPicPr>
            <p:cNvPr id="10" name="Picture 10"/>
            <p:cNvPicPr>
              <a:picLocks noChangeAspect="1"/>
            </p:cNvPicPr>
            <p:nvPr/>
          </p:nvPicPr>
          <p:blipFill>
            <a:blip r:embed="rId3"/>
            <a:srcRect/>
            <a:stretch>
              <a:fillRect/>
            </a:stretch>
          </p:blipFill>
          <p:spPr>
            <a:xfrm>
              <a:off x="0" y="2305927"/>
              <a:ext cx="9359340" cy="795544"/>
            </a:xfrm>
            <a:prstGeom prst="rect">
              <a:avLst/>
            </a:prstGeom>
          </p:spPr>
        </p:pic>
      </p:grpSp>
      <p:sp>
        <p:nvSpPr>
          <p:cNvPr id="12" name="TextBox 12"/>
          <p:cNvSpPr txBox="1"/>
          <p:nvPr/>
        </p:nvSpPr>
        <p:spPr>
          <a:xfrm>
            <a:off x="1058332" y="3553495"/>
            <a:ext cx="10962663" cy="2885405"/>
          </a:xfrm>
          <a:prstGeom prst="rect">
            <a:avLst/>
          </a:prstGeom>
        </p:spPr>
        <p:txBody>
          <a:bodyPr wrap="square" lIns="0" tIns="0" rIns="0" bIns="0" rtlCol="0" anchor="t">
            <a:spAutoFit/>
          </a:bodyPr>
          <a:lstStyle/>
          <a:p>
            <a:pPr>
              <a:lnSpc>
                <a:spcPts val="4500"/>
              </a:lnSpc>
            </a:pPr>
            <a:r>
              <a:rPr lang="en-US" sz="4000" spc="30" dirty="0">
                <a:solidFill>
                  <a:srgbClr val="4999A2"/>
                </a:solidFill>
                <a:latin typeface="Glacial Indifference"/>
              </a:rPr>
              <a:t>Values, keywords, vision statements</a:t>
            </a:r>
          </a:p>
          <a:p>
            <a:pPr>
              <a:lnSpc>
                <a:spcPts val="4500"/>
              </a:lnSpc>
            </a:pPr>
            <a:endParaRPr lang="en-US" sz="4000" spc="30" dirty="0">
              <a:solidFill>
                <a:srgbClr val="4999A2"/>
              </a:solidFill>
              <a:latin typeface="Glacial Indifference"/>
            </a:endParaRPr>
          </a:p>
          <a:p>
            <a:pPr>
              <a:lnSpc>
                <a:spcPts val="4500"/>
              </a:lnSpc>
            </a:pPr>
            <a:r>
              <a:rPr lang="en-US" sz="4000" spc="30" dirty="0">
                <a:solidFill>
                  <a:srgbClr val="4999A2"/>
                </a:solidFill>
                <a:latin typeface="Glacial Indifference"/>
              </a:rPr>
              <a:t>Always coming back to our mission “…</a:t>
            </a:r>
            <a:r>
              <a:rPr lang="en-US" sz="4000" b="1" dirty="0">
                <a:solidFill>
                  <a:srgbClr val="4999A2"/>
                </a:solidFill>
              </a:rPr>
              <a:t>engaged collaboration, and a welcoming community.”</a:t>
            </a:r>
          </a:p>
          <a:p>
            <a:pPr>
              <a:lnSpc>
                <a:spcPts val="4500"/>
              </a:lnSpc>
            </a:pPr>
            <a:endParaRPr lang="en-US" sz="4000" spc="30" dirty="0">
              <a:solidFill>
                <a:srgbClr val="4999A2"/>
              </a:solidFill>
              <a:latin typeface="Glacial Indifference"/>
            </a:endParaRPr>
          </a:p>
        </p:txBody>
      </p:sp>
    </p:spTree>
    <p:extLst>
      <p:ext uri="{BB962C8B-B14F-4D97-AF65-F5344CB8AC3E}">
        <p14:creationId xmlns:p14="http://schemas.microsoft.com/office/powerpoint/2010/main" val="2330751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88291" y="2857500"/>
            <a:ext cx="12099309" cy="4242637"/>
            <a:chOff x="-491210" y="-384101"/>
            <a:chExt cx="16132413" cy="5656849"/>
          </a:xfrm>
        </p:grpSpPr>
        <p:sp>
          <p:nvSpPr>
            <p:cNvPr id="3" name="TextBox 3"/>
            <p:cNvSpPr txBox="1"/>
            <p:nvPr/>
          </p:nvSpPr>
          <p:spPr>
            <a:xfrm>
              <a:off x="-491210" y="-384101"/>
              <a:ext cx="16132413" cy="3077765"/>
            </a:xfrm>
            <a:prstGeom prst="rect">
              <a:avLst/>
            </a:prstGeom>
          </p:spPr>
          <p:txBody>
            <a:bodyPr wrap="square" lIns="0" tIns="0" rIns="0" bIns="0" rtlCol="0" anchor="t">
              <a:spAutoFit/>
            </a:bodyPr>
            <a:lstStyle/>
            <a:p>
              <a:pPr algn="ctr">
                <a:lnSpc>
                  <a:spcPts val="9000"/>
                </a:lnSpc>
              </a:pPr>
              <a:endParaRPr lang="en-US" sz="7500" b="1" i="0" spc="225" dirty="0">
                <a:solidFill>
                  <a:srgbClr val="039DA4"/>
                </a:solidFill>
                <a:latin typeface="Glacial Indifference"/>
              </a:endParaRPr>
            </a:p>
            <a:p>
              <a:pPr algn="ctr">
                <a:lnSpc>
                  <a:spcPts val="9000"/>
                </a:lnSpc>
              </a:pPr>
              <a:r>
                <a:rPr lang="en-US" sz="7500" b="1" i="0" spc="225" dirty="0">
                  <a:solidFill>
                    <a:srgbClr val="039DA4"/>
                  </a:solidFill>
                  <a:latin typeface="Glacial Indifference"/>
                </a:rPr>
                <a:t>How are you succeeding?</a:t>
              </a:r>
            </a:p>
          </p:txBody>
        </p:sp>
        <p:sp>
          <p:nvSpPr>
            <p:cNvPr id="4" name="TextBox 4"/>
            <p:cNvSpPr txBox="1"/>
            <p:nvPr/>
          </p:nvSpPr>
          <p:spPr>
            <a:xfrm>
              <a:off x="-65585" y="2968699"/>
              <a:ext cx="15432804" cy="2304049"/>
            </a:xfrm>
            <a:prstGeom prst="rect">
              <a:avLst/>
            </a:prstGeom>
          </p:spPr>
          <p:txBody>
            <a:bodyPr lIns="0" tIns="0" rIns="0" bIns="0" rtlCol="0" anchor="t">
              <a:spAutoFit/>
            </a:bodyPr>
            <a:lstStyle/>
            <a:p>
              <a:pPr algn="ctr">
                <a:lnSpc>
                  <a:spcPts val="4620"/>
                </a:lnSpc>
              </a:pPr>
              <a:r>
                <a:rPr lang="en-US" sz="3300" b="0" i="0" spc="429" dirty="0">
                  <a:solidFill>
                    <a:srgbClr val="039DA4"/>
                  </a:solidFill>
                  <a:latin typeface="Glacial Indifference"/>
                </a:rPr>
                <a:t>WHAT ARE SOME WAYS YOU ARE ALREADY TELLING YOUR LIBRARY’S STORY? </a:t>
              </a:r>
              <a:r>
                <a:rPr lang="en-US" sz="3300" spc="429" dirty="0">
                  <a:solidFill>
                    <a:srgbClr val="039DA4"/>
                  </a:solidFill>
                  <a:latin typeface="Glacial Indifference"/>
                </a:rPr>
                <a:t>IS THERE ANYTHING NEW YOU COULD TRY?</a:t>
              </a:r>
              <a:endParaRPr lang="en-US" sz="3300" b="0" i="0" spc="429" dirty="0">
                <a:solidFill>
                  <a:srgbClr val="039DA4"/>
                </a:solidFill>
                <a:latin typeface="Glacial Indifference"/>
              </a:endParaRPr>
            </a:p>
          </p:txBody>
        </p:sp>
      </p:grpSp>
      <p:sp>
        <p:nvSpPr>
          <p:cNvPr id="11" name="AutoShape 11"/>
          <p:cNvSpPr/>
          <p:nvPr/>
        </p:nvSpPr>
        <p:spPr>
          <a:xfrm>
            <a:off x="12684552" y="9198846"/>
            <a:ext cx="5603448" cy="1088154"/>
          </a:xfrm>
          <a:prstGeom prst="rect">
            <a:avLst/>
          </a:prstGeom>
          <a:solidFill>
            <a:srgbClr val="F6BC00"/>
          </a:solidFill>
        </p:spPr>
      </p:sp>
      <p:grpSp>
        <p:nvGrpSpPr>
          <p:cNvPr id="12" name="Group 12"/>
          <p:cNvGrpSpPr/>
          <p:nvPr/>
        </p:nvGrpSpPr>
        <p:grpSpPr>
          <a:xfrm rot="-5400000">
            <a:off x="11976524" y="10506317"/>
            <a:ext cx="7019505" cy="2326103"/>
            <a:chOff x="0" y="0"/>
            <a:chExt cx="9359340" cy="3101471"/>
          </a:xfrm>
        </p:grpSpPr>
        <p:pic>
          <p:nvPicPr>
            <p:cNvPr id="13" name="Picture 13"/>
            <p:cNvPicPr>
              <a:picLocks noChangeAspect="1"/>
            </p:cNvPicPr>
            <p:nvPr/>
          </p:nvPicPr>
          <p:blipFill>
            <a:blip r:embed="rId3"/>
            <a:srcRect/>
            <a:stretch>
              <a:fillRect/>
            </a:stretch>
          </p:blipFill>
          <p:spPr>
            <a:xfrm>
              <a:off x="0" y="0"/>
              <a:ext cx="9359340" cy="795544"/>
            </a:xfrm>
            <a:prstGeom prst="rect">
              <a:avLst/>
            </a:prstGeom>
          </p:spPr>
        </p:pic>
        <p:pic>
          <p:nvPicPr>
            <p:cNvPr id="14" name="Picture 14"/>
            <p:cNvPicPr>
              <a:picLocks noChangeAspect="1"/>
            </p:cNvPicPr>
            <p:nvPr/>
          </p:nvPicPr>
          <p:blipFill>
            <a:blip r:embed="rId3"/>
            <a:srcRect/>
            <a:stretch>
              <a:fillRect/>
            </a:stretch>
          </p:blipFill>
          <p:spPr>
            <a:xfrm>
              <a:off x="0" y="795544"/>
              <a:ext cx="9359340" cy="795544"/>
            </a:xfrm>
            <a:prstGeom prst="rect">
              <a:avLst/>
            </a:prstGeom>
          </p:spPr>
        </p:pic>
        <p:pic>
          <p:nvPicPr>
            <p:cNvPr id="15" name="Picture 15"/>
            <p:cNvPicPr>
              <a:picLocks noChangeAspect="1"/>
            </p:cNvPicPr>
            <p:nvPr/>
          </p:nvPicPr>
          <p:blipFill>
            <a:blip r:embed="rId3"/>
            <a:srcRect/>
            <a:stretch>
              <a:fillRect/>
            </a:stretch>
          </p:blipFill>
          <p:spPr>
            <a:xfrm>
              <a:off x="0" y="1510383"/>
              <a:ext cx="9359340" cy="795544"/>
            </a:xfrm>
            <a:prstGeom prst="rect">
              <a:avLst/>
            </a:prstGeom>
          </p:spPr>
        </p:pic>
        <p:pic>
          <p:nvPicPr>
            <p:cNvPr id="16" name="Picture 16"/>
            <p:cNvPicPr>
              <a:picLocks noChangeAspect="1"/>
            </p:cNvPicPr>
            <p:nvPr/>
          </p:nvPicPr>
          <p:blipFill>
            <a:blip r:embed="rId3"/>
            <a:srcRect/>
            <a:stretch>
              <a:fillRect/>
            </a:stretch>
          </p:blipFill>
          <p:spPr>
            <a:xfrm>
              <a:off x="0" y="2305927"/>
              <a:ext cx="9359340" cy="795544"/>
            </a:xfrm>
            <a:prstGeom prst="rect">
              <a:avLst/>
            </a:prstGeom>
          </p:spPr>
        </p:pic>
      </p:grpSp>
      <p:grpSp>
        <p:nvGrpSpPr>
          <p:cNvPr id="17" name="Group 17"/>
          <p:cNvGrpSpPr/>
          <p:nvPr/>
        </p:nvGrpSpPr>
        <p:grpSpPr>
          <a:xfrm rot="-10800000">
            <a:off x="-4783861" y="6932197"/>
            <a:ext cx="7019505" cy="2326103"/>
            <a:chOff x="0" y="0"/>
            <a:chExt cx="9359340" cy="3101471"/>
          </a:xfrm>
        </p:grpSpPr>
        <p:pic>
          <p:nvPicPr>
            <p:cNvPr id="18" name="Picture 18"/>
            <p:cNvPicPr>
              <a:picLocks noChangeAspect="1"/>
            </p:cNvPicPr>
            <p:nvPr/>
          </p:nvPicPr>
          <p:blipFill>
            <a:blip r:embed="rId3"/>
            <a:srcRect/>
            <a:stretch>
              <a:fillRect/>
            </a:stretch>
          </p:blipFill>
          <p:spPr>
            <a:xfrm>
              <a:off x="0" y="0"/>
              <a:ext cx="9359340" cy="795544"/>
            </a:xfrm>
            <a:prstGeom prst="rect">
              <a:avLst/>
            </a:prstGeom>
          </p:spPr>
        </p:pic>
        <p:pic>
          <p:nvPicPr>
            <p:cNvPr id="19" name="Picture 19"/>
            <p:cNvPicPr>
              <a:picLocks noChangeAspect="1"/>
            </p:cNvPicPr>
            <p:nvPr/>
          </p:nvPicPr>
          <p:blipFill>
            <a:blip r:embed="rId3"/>
            <a:srcRect/>
            <a:stretch>
              <a:fillRect/>
            </a:stretch>
          </p:blipFill>
          <p:spPr>
            <a:xfrm>
              <a:off x="0" y="795544"/>
              <a:ext cx="9359340" cy="795544"/>
            </a:xfrm>
            <a:prstGeom prst="rect">
              <a:avLst/>
            </a:prstGeom>
          </p:spPr>
        </p:pic>
        <p:pic>
          <p:nvPicPr>
            <p:cNvPr id="20" name="Picture 20"/>
            <p:cNvPicPr>
              <a:picLocks noChangeAspect="1"/>
            </p:cNvPicPr>
            <p:nvPr/>
          </p:nvPicPr>
          <p:blipFill>
            <a:blip r:embed="rId3"/>
            <a:srcRect/>
            <a:stretch>
              <a:fillRect/>
            </a:stretch>
          </p:blipFill>
          <p:spPr>
            <a:xfrm>
              <a:off x="0" y="1510383"/>
              <a:ext cx="9359340" cy="795544"/>
            </a:xfrm>
            <a:prstGeom prst="rect">
              <a:avLst/>
            </a:prstGeom>
          </p:spPr>
        </p:pic>
        <p:pic>
          <p:nvPicPr>
            <p:cNvPr id="21" name="Picture 21"/>
            <p:cNvPicPr>
              <a:picLocks noChangeAspect="1"/>
            </p:cNvPicPr>
            <p:nvPr/>
          </p:nvPicPr>
          <p:blipFill>
            <a:blip r:embed="rId3"/>
            <a:srcRect/>
            <a:stretch>
              <a:fillRect/>
            </a:stretch>
          </p:blipFill>
          <p:spPr>
            <a:xfrm>
              <a:off x="0" y="2305927"/>
              <a:ext cx="9359340" cy="795544"/>
            </a:xfrm>
            <a:prstGeom prst="rect">
              <a:avLst/>
            </a:prstGeom>
          </p:spPr>
        </p:pic>
      </p:grpSp>
      <p:grpSp>
        <p:nvGrpSpPr>
          <p:cNvPr id="22" name="Group 22"/>
          <p:cNvGrpSpPr/>
          <p:nvPr/>
        </p:nvGrpSpPr>
        <p:grpSpPr>
          <a:xfrm rot="-10800000">
            <a:off x="16097407" y="1028700"/>
            <a:ext cx="7019505" cy="2326103"/>
            <a:chOff x="0" y="0"/>
            <a:chExt cx="9359340" cy="3101471"/>
          </a:xfrm>
        </p:grpSpPr>
        <p:pic>
          <p:nvPicPr>
            <p:cNvPr id="23" name="Picture 23"/>
            <p:cNvPicPr>
              <a:picLocks noChangeAspect="1"/>
            </p:cNvPicPr>
            <p:nvPr/>
          </p:nvPicPr>
          <p:blipFill>
            <a:blip r:embed="rId3"/>
            <a:srcRect/>
            <a:stretch>
              <a:fillRect/>
            </a:stretch>
          </p:blipFill>
          <p:spPr>
            <a:xfrm>
              <a:off x="0" y="0"/>
              <a:ext cx="9359340" cy="795544"/>
            </a:xfrm>
            <a:prstGeom prst="rect">
              <a:avLst/>
            </a:prstGeom>
          </p:spPr>
        </p:pic>
        <p:pic>
          <p:nvPicPr>
            <p:cNvPr id="24" name="Picture 24"/>
            <p:cNvPicPr>
              <a:picLocks noChangeAspect="1"/>
            </p:cNvPicPr>
            <p:nvPr/>
          </p:nvPicPr>
          <p:blipFill>
            <a:blip r:embed="rId3"/>
            <a:srcRect/>
            <a:stretch>
              <a:fillRect/>
            </a:stretch>
          </p:blipFill>
          <p:spPr>
            <a:xfrm>
              <a:off x="0" y="795544"/>
              <a:ext cx="9359340" cy="795544"/>
            </a:xfrm>
            <a:prstGeom prst="rect">
              <a:avLst/>
            </a:prstGeom>
          </p:spPr>
        </p:pic>
        <p:pic>
          <p:nvPicPr>
            <p:cNvPr id="25" name="Picture 25"/>
            <p:cNvPicPr>
              <a:picLocks noChangeAspect="1"/>
            </p:cNvPicPr>
            <p:nvPr/>
          </p:nvPicPr>
          <p:blipFill>
            <a:blip r:embed="rId3"/>
            <a:srcRect/>
            <a:stretch>
              <a:fillRect/>
            </a:stretch>
          </p:blipFill>
          <p:spPr>
            <a:xfrm>
              <a:off x="0" y="1510383"/>
              <a:ext cx="9359340" cy="795544"/>
            </a:xfrm>
            <a:prstGeom prst="rect">
              <a:avLst/>
            </a:prstGeom>
          </p:spPr>
        </p:pic>
        <p:pic>
          <p:nvPicPr>
            <p:cNvPr id="26" name="Picture 26"/>
            <p:cNvPicPr>
              <a:picLocks noChangeAspect="1"/>
            </p:cNvPicPr>
            <p:nvPr/>
          </p:nvPicPr>
          <p:blipFill>
            <a:blip r:embed="rId3"/>
            <a:srcRect/>
            <a:stretch>
              <a:fillRect/>
            </a:stretch>
          </p:blipFill>
          <p:spPr>
            <a:xfrm>
              <a:off x="0" y="2305927"/>
              <a:ext cx="9359340" cy="795544"/>
            </a:xfrm>
            <a:prstGeom prst="rect">
              <a:avLst/>
            </a:prstGeom>
          </p:spPr>
        </p:pic>
      </p:grpSp>
      <p:pic>
        <p:nvPicPr>
          <p:cNvPr id="30" name="Graphic 29" descr="Bullseye">
            <a:extLst>
              <a:ext uri="{FF2B5EF4-FFF2-40B4-BE49-F238E27FC236}">
                <a16:creationId xmlns:a16="http://schemas.microsoft.com/office/drawing/2014/main" id="{DBFB3734-319C-4299-BDED-3887D7A610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964359" y="2705100"/>
            <a:ext cx="1408241" cy="1393587"/>
          </a:xfrm>
          <a:prstGeom prst="rect">
            <a:avLst/>
          </a:prstGeom>
        </p:spPr>
      </p:pic>
      <p:sp>
        <p:nvSpPr>
          <p:cNvPr id="31" name="AutoShape 5">
            <a:extLst>
              <a:ext uri="{FF2B5EF4-FFF2-40B4-BE49-F238E27FC236}">
                <a16:creationId xmlns:a16="http://schemas.microsoft.com/office/drawing/2014/main" id="{51C75FA9-6ED3-41D4-B674-27AFB3024B29}"/>
              </a:ext>
            </a:extLst>
          </p:cNvPr>
          <p:cNvSpPr/>
          <p:nvPr/>
        </p:nvSpPr>
        <p:spPr>
          <a:xfrm>
            <a:off x="0" y="-19229"/>
            <a:ext cx="8291452" cy="1200329"/>
          </a:xfrm>
          <a:prstGeom prst="rect">
            <a:avLst/>
          </a:prstGeom>
          <a:solidFill>
            <a:srgbClr val="F6BC00"/>
          </a:solidFill>
        </p:spPr>
      </p:sp>
      <p:grpSp>
        <p:nvGrpSpPr>
          <p:cNvPr id="32" name="Group 6">
            <a:extLst>
              <a:ext uri="{FF2B5EF4-FFF2-40B4-BE49-F238E27FC236}">
                <a16:creationId xmlns:a16="http://schemas.microsoft.com/office/drawing/2014/main" id="{4A29B0F6-3FD8-475B-A230-B14E76A7FB20}"/>
              </a:ext>
            </a:extLst>
          </p:cNvPr>
          <p:cNvGrpSpPr/>
          <p:nvPr/>
        </p:nvGrpSpPr>
        <p:grpSpPr>
          <a:xfrm rot="-5400000">
            <a:off x="-1934332" y="-1348999"/>
            <a:ext cx="7019505" cy="2326103"/>
            <a:chOff x="0" y="0"/>
            <a:chExt cx="9359340" cy="3101471"/>
          </a:xfrm>
        </p:grpSpPr>
        <p:pic>
          <p:nvPicPr>
            <p:cNvPr id="33" name="Picture 7">
              <a:extLst>
                <a:ext uri="{FF2B5EF4-FFF2-40B4-BE49-F238E27FC236}">
                  <a16:creationId xmlns:a16="http://schemas.microsoft.com/office/drawing/2014/main" id="{58EDAF71-58A8-4665-9AC1-A33C5FDF20DF}"/>
                </a:ext>
              </a:extLst>
            </p:cNvPr>
            <p:cNvPicPr>
              <a:picLocks noChangeAspect="1"/>
            </p:cNvPicPr>
            <p:nvPr/>
          </p:nvPicPr>
          <p:blipFill>
            <a:blip r:embed="rId3"/>
            <a:srcRect/>
            <a:stretch>
              <a:fillRect/>
            </a:stretch>
          </p:blipFill>
          <p:spPr>
            <a:xfrm>
              <a:off x="0" y="0"/>
              <a:ext cx="9359340" cy="795544"/>
            </a:xfrm>
            <a:prstGeom prst="rect">
              <a:avLst/>
            </a:prstGeom>
          </p:spPr>
        </p:pic>
        <p:pic>
          <p:nvPicPr>
            <p:cNvPr id="34" name="Picture 8">
              <a:extLst>
                <a:ext uri="{FF2B5EF4-FFF2-40B4-BE49-F238E27FC236}">
                  <a16:creationId xmlns:a16="http://schemas.microsoft.com/office/drawing/2014/main" id="{08CF2F7E-7601-43EF-8A83-87422F286164}"/>
                </a:ext>
              </a:extLst>
            </p:cNvPr>
            <p:cNvPicPr>
              <a:picLocks noChangeAspect="1"/>
            </p:cNvPicPr>
            <p:nvPr/>
          </p:nvPicPr>
          <p:blipFill>
            <a:blip r:embed="rId3"/>
            <a:srcRect/>
            <a:stretch>
              <a:fillRect/>
            </a:stretch>
          </p:blipFill>
          <p:spPr>
            <a:xfrm>
              <a:off x="0" y="795544"/>
              <a:ext cx="9359340" cy="795544"/>
            </a:xfrm>
            <a:prstGeom prst="rect">
              <a:avLst/>
            </a:prstGeom>
          </p:spPr>
        </p:pic>
        <p:pic>
          <p:nvPicPr>
            <p:cNvPr id="35" name="Picture 9">
              <a:extLst>
                <a:ext uri="{FF2B5EF4-FFF2-40B4-BE49-F238E27FC236}">
                  <a16:creationId xmlns:a16="http://schemas.microsoft.com/office/drawing/2014/main" id="{92A44A73-D652-4AB5-B646-B7F053AB8873}"/>
                </a:ext>
              </a:extLst>
            </p:cNvPr>
            <p:cNvPicPr>
              <a:picLocks noChangeAspect="1"/>
            </p:cNvPicPr>
            <p:nvPr/>
          </p:nvPicPr>
          <p:blipFill>
            <a:blip r:embed="rId3"/>
            <a:srcRect/>
            <a:stretch>
              <a:fillRect/>
            </a:stretch>
          </p:blipFill>
          <p:spPr>
            <a:xfrm>
              <a:off x="0" y="1510383"/>
              <a:ext cx="9359340" cy="795544"/>
            </a:xfrm>
            <a:prstGeom prst="rect">
              <a:avLst/>
            </a:prstGeom>
          </p:spPr>
        </p:pic>
        <p:pic>
          <p:nvPicPr>
            <p:cNvPr id="36" name="Picture 10">
              <a:extLst>
                <a:ext uri="{FF2B5EF4-FFF2-40B4-BE49-F238E27FC236}">
                  <a16:creationId xmlns:a16="http://schemas.microsoft.com/office/drawing/2014/main" id="{D6D1E617-DA9B-4FA3-ACDF-A3824D7858F2}"/>
                </a:ext>
              </a:extLst>
            </p:cNvPr>
            <p:cNvPicPr>
              <a:picLocks noChangeAspect="1"/>
            </p:cNvPicPr>
            <p:nvPr/>
          </p:nvPicPr>
          <p:blipFill>
            <a:blip r:embed="rId3"/>
            <a:srcRect/>
            <a:stretch>
              <a:fillRect/>
            </a:stretch>
          </p:blipFill>
          <p:spPr>
            <a:xfrm>
              <a:off x="0" y="2305927"/>
              <a:ext cx="9359340" cy="795544"/>
            </a:xfrm>
            <a:prstGeom prst="rect">
              <a:avLst/>
            </a:prstGeom>
          </p:spPr>
        </p:pic>
      </p:grpSp>
      <p:sp>
        <p:nvSpPr>
          <p:cNvPr id="37" name="TextBox 36">
            <a:extLst>
              <a:ext uri="{FF2B5EF4-FFF2-40B4-BE49-F238E27FC236}">
                <a16:creationId xmlns:a16="http://schemas.microsoft.com/office/drawing/2014/main" id="{70C72BE3-3B92-4F4F-891F-2D080D4A2E45}"/>
              </a:ext>
            </a:extLst>
          </p:cNvPr>
          <p:cNvSpPr txBox="1"/>
          <p:nvPr/>
        </p:nvSpPr>
        <p:spPr>
          <a:xfrm>
            <a:off x="2812710" y="190500"/>
            <a:ext cx="9448800" cy="830997"/>
          </a:xfrm>
          <a:prstGeom prst="rect">
            <a:avLst/>
          </a:prstGeom>
          <a:noFill/>
        </p:spPr>
        <p:txBody>
          <a:bodyPr wrap="square" rtlCol="0">
            <a:spAutoFit/>
          </a:bodyPr>
          <a:lstStyle/>
          <a:p>
            <a:r>
              <a:rPr lang="en-US" sz="4800" i="1" spc="225" dirty="0">
                <a:solidFill>
                  <a:schemeClr val="bg1"/>
                </a:solidFill>
                <a:latin typeface="Glacial Indifference"/>
              </a:rPr>
              <a:t>Think-Pair-Share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56699" y="2882686"/>
            <a:ext cx="11574602" cy="4521628"/>
            <a:chOff x="0" y="0"/>
            <a:chExt cx="15432803" cy="6028837"/>
          </a:xfrm>
        </p:grpSpPr>
        <p:sp>
          <p:nvSpPr>
            <p:cNvPr id="3" name="TextBox 3"/>
            <p:cNvSpPr txBox="1"/>
            <p:nvPr/>
          </p:nvSpPr>
          <p:spPr>
            <a:xfrm>
              <a:off x="2" y="-9525"/>
              <a:ext cx="15432799" cy="4581525"/>
            </a:xfrm>
            <a:prstGeom prst="rect">
              <a:avLst/>
            </a:prstGeom>
          </p:spPr>
          <p:txBody>
            <a:bodyPr lIns="0" tIns="0" rIns="0" bIns="0" rtlCol="0" anchor="t">
              <a:spAutoFit/>
            </a:bodyPr>
            <a:lstStyle/>
            <a:p>
              <a:pPr algn="ctr">
                <a:lnSpc>
                  <a:spcPts val="9000"/>
                </a:lnSpc>
              </a:pPr>
              <a:r>
                <a:rPr lang="en-US" sz="7500" b="1" i="0" spc="225">
                  <a:solidFill>
                    <a:srgbClr val="039DA4"/>
                  </a:solidFill>
                  <a:latin typeface="Glacial Indifference"/>
                </a:rPr>
                <a:t>Walk away with ideas to grow your own partnerships</a:t>
              </a:r>
            </a:p>
          </p:txBody>
        </p:sp>
        <p:sp>
          <p:nvSpPr>
            <p:cNvPr id="4" name="TextBox 4"/>
            <p:cNvSpPr txBox="1"/>
            <p:nvPr/>
          </p:nvSpPr>
          <p:spPr>
            <a:xfrm>
              <a:off x="0" y="5291602"/>
              <a:ext cx="15432803" cy="737235"/>
            </a:xfrm>
            <a:prstGeom prst="rect">
              <a:avLst/>
            </a:prstGeom>
          </p:spPr>
          <p:txBody>
            <a:bodyPr lIns="0" tIns="0" rIns="0" bIns="0" rtlCol="0" anchor="t">
              <a:spAutoFit/>
            </a:bodyPr>
            <a:lstStyle/>
            <a:p>
              <a:pPr algn="ctr">
                <a:lnSpc>
                  <a:spcPts val="4620"/>
                </a:lnSpc>
              </a:pPr>
              <a:endParaRPr/>
            </a:p>
          </p:txBody>
        </p:sp>
      </p:grpSp>
      <p:sp>
        <p:nvSpPr>
          <p:cNvPr id="5" name="AutoShape 5"/>
          <p:cNvSpPr/>
          <p:nvPr/>
        </p:nvSpPr>
        <p:spPr>
          <a:xfrm>
            <a:off x="0" y="-59454"/>
            <a:ext cx="5603448" cy="1088154"/>
          </a:xfrm>
          <a:prstGeom prst="rect">
            <a:avLst/>
          </a:prstGeom>
          <a:solidFill>
            <a:srgbClr val="F6BC00"/>
          </a:solidFill>
        </p:spPr>
      </p:sp>
      <p:grpSp>
        <p:nvGrpSpPr>
          <p:cNvPr id="6" name="Group 6"/>
          <p:cNvGrpSpPr/>
          <p:nvPr/>
        </p:nvGrpSpPr>
        <p:grpSpPr>
          <a:xfrm rot="-5400000">
            <a:off x="-708028" y="-2521782"/>
            <a:ext cx="7019505" cy="2326103"/>
            <a:chOff x="0" y="0"/>
            <a:chExt cx="9359340" cy="3101471"/>
          </a:xfrm>
        </p:grpSpPr>
        <p:pic>
          <p:nvPicPr>
            <p:cNvPr id="7" name="Picture 7"/>
            <p:cNvPicPr>
              <a:picLocks noChangeAspect="1"/>
            </p:cNvPicPr>
            <p:nvPr/>
          </p:nvPicPr>
          <p:blipFill>
            <a:blip r:embed="rId3"/>
            <a:srcRect/>
            <a:stretch>
              <a:fillRect/>
            </a:stretch>
          </p:blipFill>
          <p:spPr>
            <a:xfrm>
              <a:off x="0" y="0"/>
              <a:ext cx="9359340" cy="795544"/>
            </a:xfrm>
            <a:prstGeom prst="rect">
              <a:avLst/>
            </a:prstGeom>
          </p:spPr>
        </p:pic>
        <p:pic>
          <p:nvPicPr>
            <p:cNvPr id="8" name="Picture 8"/>
            <p:cNvPicPr>
              <a:picLocks noChangeAspect="1"/>
            </p:cNvPicPr>
            <p:nvPr/>
          </p:nvPicPr>
          <p:blipFill>
            <a:blip r:embed="rId3"/>
            <a:srcRect/>
            <a:stretch>
              <a:fillRect/>
            </a:stretch>
          </p:blipFill>
          <p:spPr>
            <a:xfrm>
              <a:off x="0" y="795544"/>
              <a:ext cx="9359340" cy="795544"/>
            </a:xfrm>
            <a:prstGeom prst="rect">
              <a:avLst/>
            </a:prstGeom>
          </p:spPr>
        </p:pic>
        <p:pic>
          <p:nvPicPr>
            <p:cNvPr id="9" name="Picture 9"/>
            <p:cNvPicPr>
              <a:picLocks noChangeAspect="1"/>
            </p:cNvPicPr>
            <p:nvPr/>
          </p:nvPicPr>
          <p:blipFill>
            <a:blip r:embed="rId3"/>
            <a:srcRect/>
            <a:stretch>
              <a:fillRect/>
            </a:stretch>
          </p:blipFill>
          <p:spPr>
            <a:xfrm>
              <a:off x="0" y="1510383"/>
              <a:ext cx="9359340" cy="795544"/>
            </a:xfrm>
            <a:prstGeom prst="rect">
              <a:avLst/>
            </a:prstGeom>
          </p:spPr>
        </p:pic>
        <p:pic>
          <p:nvPicPr>
            <p:cNvPr id="10" name="Picture 10"/>
            <p:cNvPicPr>
              <a:picLocks noChangeAspect="1"/>
            </p:cNvPicPr>
            <p:nvPr/>
          </p:nvPicPr>
          <p:blipFill>
            <a:blip r:embed="rId3"/>
            <a:srcRect/>
            <a:stretch>
              <a:fillRect/>
            </a:stretch>
          </p:blipFill>
          <p:spPr>
            <a:xfrm>
              <a:off x="0" y="2305927"/>
              <a:ext cx="9359340" cy="795544"/>
            </a:xfrm>
            <a:prstGeom prst="rect">
              <a:avLst/>
            </a:prstGeom>
          </p:spPr>
        </p:pic>
      </p:grpSp>
      <p:sp>
        <p:nvSpPr>
          <p:cNvPr id="11" name="AutoShape 11"/>
          <p:cNvSpPr/>
          <p:nvPr/>
        </p:nvSpPr>
        <p:spPr>
          <a:xfrm>
            <a:off x="12684552" y="9198846"/>
            <a:ext cx="5603448" cy="1088154"/>
          </a:xfrm>
          <a:prstGeom prst="rect">
            <a:avLst/>
          </a:prstGeom>
          <a:solidFill>
            <a:srgbClr val="F6BC00"/>
          </a:solidFill>
        </p:spPr>
      </p:sp>
      <p:grpSp>
        <p:nvGrpSpPr>
          <p:cNvPr id="12" name="Group 12"/>
          <p:cNvGrpSpPr/>
          <p:nvPr/>
        </p:nvGrpSpPr>
        <p:grpSpPr>
          <a:xfrm rot="-5400000">
            <a:off x="11976524" y="10506317"/>
            <a:ext cx="7019505" cy="2326103"/>
            <a:chOff x="0" y="0"/>
            <a:chExt cx="9359340" cy="3101471"/>
          </a:xfrm>
        </p:grpSpPr>
        <p:pic>
          <p:nvPicPr>
            <p:cNvPr id="13" name="Picture 13"/>
            <p:cNvPicPr>
              <a:picLocks noChangeAspect="1"/>
            </p:cNvPicPr>
            <p:nvPr/>
          </p:nvPicPr>
          <p:blipFill>
            <a:blip r:embed="rId3"/>
            <a:srcRect/>
            <a:stretch>
              <a:fillRect/>
            </a:stretch>
          </p:blipFill>
          <p:spPr>
            <a:xfrm>
              <a:off x="0" y="0"/>
              <a:ext cx="9359340" cy="795544"/>
            </a:xfrm>
            <a:prstGeom prst="rect">
              <a:avLst/>
            </a:prstGeom>
          </p:spPr>
        </p:pic>
        <p:pic>
          <p:nvPicPr>
            <p:cNvPr id="14" name="Picture 14"/>
            <p:cNvPicPr>
              <a:picLocks noChangeAspect="1"/>
            </p:cNvPicPr>
            <p:nvPr/>
          </p:nvPicPr>
          <p:blipFill>
            <a:blip r:embed="rId3"/>
            <a:srcRect/>
            <a:stretch>
              <a:fillRect/>
            </a:stretch>
          </p:blipFill>
          <p:spPr>
            <a:xfrm>
              <a:off x="0" y="795544"/>
              <a:ext cx="9359340" cy="795544"/>
            </a:xfrm>
            <a:prstGeom prst="rect">
              <a:avLst/>
            </a:prstGeom>
          </p:spPr>
        </p:pic>
        <p:pic>
          <p:nvPicPr>
            <p:cNvPr id="15" name="Picture 15"/>
            <p:cNvPicPr>
              <a:picLocks noChangeAspect="1"/>
            </p:cNvPicPr>
            <p:nvPr/>
          </p:nvPicPr>
          <p:blipFill>
            <a:blip r:embed="rId3"/>
            <a:srcRect/>
            <a:stretch>
              <a:fillRect/>
            </a:stretch>
          </p:blipFill>
          <p:spPr>
            <a:xfrm>
              <a:off x="0" y="1510383"/>
              <a:ext cx="9359340" cy="795544"/>
            </a:xfrm>
            <a:prstGeom prst="rect">
              <a:avLst/>
            </a:prstGeom>
          </p:spPr>
        </p:pic>
        <p:pic>
          <p:nvPicPr>
            <p:cNvPr id="16" name="Picture 16"/>
            <p:cNvPicPr>
              <a:picLocks noChangeAspect="1"/>
            </p:cNvPicPr>
            <p:nvPr/>
          </p:nvPicPr>
          <p:blipFill>
            <a:blip r:embed="rId3"/>
            <a:srcRect/>
            <a:stretch>
              <a:fillRect/>
            </a:stretch>
          </p:blipFill>
          <p:spPr>
            <a:xfrm>
              <a:off x="0" y="2305927"/>
              <a:ext cx="9359340" cy="795544"/>
            </a:xfrm>
            <a:prstGeom prst="rect">
              <a:avLst/>
            </a:prstGeom>
          </p:spPr>
        </p:pic>
      </p:grpSp>
      <p:grpSp>
        <p:nvGrpSpPr>
          <p:cNvPr id="17" name="Group 17"/>
          <p:cNvGrpSpPr/>
          <p:nvPr/>
        </p:nvGrpSpPr>
        <p:grpSpPr>
          <a:xfrm rot="-10800000">
            <a:off x="-4783861" y="6932197"/>
            <a:ext cx="7019505" cy="2326103"/>
            <a:chOff x="0" y="0"/>
            <a:chExt cx="9359340" cy="3101471"/>
          </a:xfrm>
        </p:grpSpPr>
        <p:pic>
          <p:nvPicPr>
            <p:cNvPr id="18" name="Picture 18"/>
            <p:cNvPicPr>
              <a:picLocks noChangeAspect="1"/>
            </p:cNvPicPr>
            <p:nvPr/>
          </p:nvPicPr>
          <p:blipFill>
            <a:blip r:embed="rId3"/>
            <a:srcRect/>
            <a:stretch>
              <a:fillRect/>
            </a:stretch>
          </p:blipFill>
          <p:spPr>
            <a:xfrm>
              <a:off x="0" y="0"/>
              <a:ext cx="9359340" cy="795544"/>
            </a:xfrm>
            <a:prstGeom prst="rect">
              <a:avLst/>
            </a:prstGeom>
          </p:spPr>
        </p:pic>
        <p:pic>
          <p:nvPicPr>
            <p:cNvPr id="19" name="Picture 19"/>
            <p:cNvPicPr>
              <a:picLocks noChangeAspect="1"/>
            </p:cNvPicPr>
            <p:nvPr/>
          </p:nvPicPr>
          <p:blipFill>
            <a:blip r:embed="rId3"/>
            <a:srcRect/>
            <a:stretch>
              <a:fillRect/>
            </a:stretch>
          </p:blipFill>
          <p:spPr>
            <a:xfrm>
              <a:off x="0" y="795544"/>
              <a:ext cx="9359340" cy="795544"/>
            </a:xfrm>
            <a:prstGeom prst="rect">
              <a:avLst/>
            </a:prstGeom>
          </p:spPr>
        </p:pic>
        <p:pic>
          <p:nvPicPr>
            <p:cNvPr id="20" name="Picture 20"/>
            <p:cNvPicPr>
              <a:picLocks noChangeAspect="1"/>
            </p:cNvPicPr>
            <p:nvPr/>
          </p:nvPicPr>
          <p:blipFill>
            <a:blip r:embed="rId3"/>
            <a:srcRect/>
            <a:stretch>
              <a:fillRect/>
            </a:stretch>
          </p:blipFill>
          <p:spPr>
            <a:xfrm>
              <a:off x="0" y="1510383"/>
              <a:ext cx="9359340" cy="795544"/>
            </a:xfrm>
            <a:prstGeom prst="rect">
              <a:avLst/>
            </a:prstGeom>
          </p:spPr>
        </p:pic>
        <p:pic>
          <p:nvPicPr>
            <p:cNvPr id="21" name="Picture 21"/>
            <p:cNvPicPr>
              <a:picLocks noChangeAspect="1"/>
            </p:cNvPicPr>
            <p:nvPr/>
          </p:nvPicPr>
          <p:blipFill>
            <a:blip r:embed="rId3"/>
            <a:srcRect/>
            <a:stretch>
              <a:fillRect/>
            </a:stretch>
          </p:blipFill>
          <p:spPr>
            <a:xfrm>
              <a:off x="0" y="2305927"/>
              <a:ext cx="9359340" cy="795544"/>
            </a:xfrm>
            <a:prstGeom prst="rect">
              <a:avLst/>
            </a:prstGeom>
          </p:spPr>
        </p:pic>
      </p:grpSp>
      <p:grpSp>
        <p:nvGrpSpPr>
          <p:cNvPr id="22" name="Group 22"/>
          <p:cNvGrpSpPr/>
          <p:nvPr/>
        </p:nvGrpSpPr>
        <p:grpSpPr>
          <a:xfrm rot="-10800000">
            <a:off x="16097407" y="1028700"/>
            <a:ext cx="7019505" cy="2326103"/>
            <a:chOff x="0" y="0"/>
            <a:chExt cx="9359340" cy="3101471"/>
          </a:xfrm>
        </p:grpSpPr>
        <p:pic>
          <p:nvPicPr>
            <p:cNvPr id="23" name="Picture 23"/>
            <p:cNvPicPr>
              <a:picLocks noChangeAspect="1"/>
            </p:cNvPicPr>
            <p:nvPr/>
          </p:nvPicPr>
          <p:blipFill>
            <a:blip r:embed="rId3"/>
            <a:srcRect/>
            <a:stretch>
              <a:fillRect/>
            </a:stretch>
          </p:blipFill>
          <p:spPr>
            <a:xfrm>
              <a:off x="0" y="0"/>
              <a:ext cx="9359340" cy="795544"/>
            </a:xfrm>
            <a:prstGeom prst="rect">
              <a:avLst/>
            </a:prstGeom>
          </p:spPr>
        </p:pic>
        <p:pic>
          <p:nvPicPr>
            <p:cNvPr id="24" name="Picture 24"/>
            <p:cNvPicPr>
              <a:picLocks noChangeAspect="1"/>
            </p:cNvPicPr>
            <p:nvPr/>
          </p:nvPicPr>
          <p:blipFill>
            <a:blip r:embed="rId3"/>
            <a:srcRect/>
            <a:stretch>
              <a:fillRect/>
            </a:stretch>
          </p:blipFill>
          <p:spPr>
            <a:xfrm>
              <a:off x="0" y="795544"/>
              <a:ext cx="9359340" cy="795544"/>
            </a:xfrm>
            <a:prstGeom prst="rect">
              <a:avLst/>
            </a:prstGeom>
          </p:spPr>
        </p:pic>
        <p:pic>
          <p:nvPicPr>
            <p:cNvPr id="25" name="Picture 25"/>
            <p:cNvPicPr>
              <a:picLocks noChangeAspect="1"/>
            </p:cNvPicPr>
            <p:nvPr/>
          </p:nvPicPr>
          <p:blipFill>
            <a:blip r:embed="rId3"/>
            <a:srcRect/>
            <a:stretch>
              <a:fillRect/>
            </a:stretch>
          </p:blipFill>
          <p:spPr>
            <a:xfrm>
              <a:off x="0" y="1510383"/>
              <a:ext cx="9359340" cy="795544"/>
            </a:xfrm>
            <a:prstGeom prst="rect">
              <a:avLst/>
            </a:prstGeom>
          </p:spPr>
        </p:pic>
        <p:pic>
          <p:nvPicPr>
            <p:cNvPr id="26" name="Picture 26"/>
            <p:cNvPicPr>
              <a:picLocks noChangeAspect="1"/>
            </p:cNvPicPr>
            <p:nvPr/>
          </p:nvPicPr>
          <p:blipFill>
            <a:blip r:embed="rId3"/>
            <a:srcRect/>
            <a:stretch>
              <a:fillRect/>
            </a:stretch>
          </p:blipFill>
          <p:spPr>
            <a:xfrm>
              <a:off x="0" y="2305927"/>
              <a:ext cx="9359340" cy="795544"/>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rcRect l="480" t="697" r="1084" b="1302"/>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342814" y="2029989"/>
            <a:ext cx="13752075" cy="4344138"/>
          </a:xfrm>
          <a:prstGeom prst="rect">
            <a:avLst/>
          </a:prstGeom>
        </p:spPr>
        <p:txBody>
          <a:bodyPr lIns="0" tIns="0" rIns="0" bIns="0" rtlCol="0" anchor="t">
            <a:spAutoFit/>
          </a:bodyPr>
          <a:lstStyle/>
          <a:p>
            <a:pPr>
              <a:lnSpc>
                <a:spcPts val="17280"/>
              </a:lnSpc>
            </a:pPr>
            <a:r>
              <a:rPr lang="en-US" sz="14400" b="1" i="0" spc="431" dirty="0">
                <a:solidFill>
                  <a:srgbClr val="039DA4"/>
                </a:solidFill>
                <a:latin typeface="Glacial Indifference"/>
              </a:rPr>
              <a:t>Positive Growth</a:t>
            </a:r>
          </a:p>
        </p:txBody>
      </p:sp>
      <p:grpSp>
        <p:nvGrpSpPr>
          <p:cNvPr id="3" name="Group 3"/>
          <p:cNvGrpSpPr/>
          <p:nvPr/>
        </p:nvGrpSpPr>
        <p:grpSpPr>
          <a:xfrm>
            <a:off x="1305541" y="6709595"/>
            <a:ext cx="6338646" cy="2100482"/>
            <a:chOff x="0" y="0"/>
            <a:chExt cx="8451528" cy="2800642"/>
          </a:xfrm>
        </p:grpSpPr>
        <p:pic>
          <p:nvPicPr>
            <p:cNvPr id="4" name="Picture 4"/>
            <p:cNvPicPr>
              <a:picLocks noChangeAspect="1"/>
            </p:cNvPicPr>
            <p:nvPr/>
          </p:nvPicPr>
          <p:blipFill>
            <a:blip r:embed="rId3"/>
            <a:srcRect/>
            <a:stretch>
              <a:fillRect/>
            </a:stretch>
          </p:blipFill>
          <p:spPr>
            <a:xfrm>
              <a:off x="0" y="0"/>
              <a:ext cx="8451528" cy="718380"/>
            </a:xfrm>
            <a:prstGeom prst="rect">
              <a:avLst/>
            </a:prstGeom>
          </p:spPr>
        </p:pic>
        <p:pic>
          <p:nvPicPr>
            <p:cNvPr id="5" name="Picture 5"/>
            <p:cNvPicPr>
              <a:picLocks noChangeAspect="1"/>
            </p:cNvPicPr>
            <p:nvPr/>
          </p:nvPicPr>
          <p:blipFill>
            <a:blip r:embed="rId3"/>
            <a:srcRect/>
            <a:stretch>
              <a:fillRect/>
            </a:stretch>
          </p:blipFill>
          <p:spPr>
            <a:xfrm>
              <a:off x="0" y="718380"/>
              <a:ext cx="8451528" cy="718380"/>
            </a:xfrm>
            <a:prstGeom prst="rect">
              <a:avLst/>
            </a:prstGeom>
          </p:spPr>
        </p:pic>
        <p:pic>
          <p:nvPicPr>
            <p:cNvPr id="6" name="Picture 6"/>
            <p:cNvPicPr>
              <a:picLocks noChangeAspect="1"/>
            </p:cNvPicPr>
            <p:nvPr/>
          </p:nvPicPr>
          <p:blipFill>
            <a:blip r:embed="rId3"/>
            <a:srcRect/>
            <a:stretch>
              <a:fillRect/>
            </a:stretch>
          </p:blipFill>
          <p:spPr>
            <a:xfrm>
              <a:off x="0" y="1363883"/>
              <a:ext cx="8451528" cy="718380"/>
            </a:xfrm>
            <a:prstGeom prst="rect">
              <a:avLst/>
            </a:prstGeom>
          </p:spPr>
        </p:pic>
        <p:pic>
          <p:nvPicPr>
            <p:cNvPr id="7" name="Picture 7"/>
            <p:cNvPicPr>
              <a:picLocks noChangeAspect="1"/>
            </p:cNvPicPr>
            <p:nvPr/>
          </p:nvPicPr>
          <p:blipFill>
            <a:blip r:embed="rId3"/>
            <a:srcRect/>
            <a:stretch>
              <a:fillRect/>
            </a:stretch>
          </p:blipFill>
          <p:spPr>
            <a:xfrm>
              <a:off x="0" y="2082263"/>
              <a:ext cx="8451528" cy="718380"/>
            </a:xfrm>
            <a:prstGeom prst="rect">
              <a:avLst/>
            </a:prstGeom>
          </p:spPr>
        </p:pic>
      </p:grpSp>
      <p:grpSp>
        <p:nvGrpSpPr>
          <p:cNvPr id="8" name="Group 8"/>
          <p:cNvGrpSpPr/>
          <p:nvPr/>
        </p:nvGrpSpPr>
        <p:grpSpPr>
          <a:xfrm>
            <a:off x="0" y="5143500"/>
            <a:ext cx="5241057" cy="5232671"/>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6BC00"/>
            </a:solidFill>
          </p:spPr>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59454"/>
            <a:ext cx="5603448" cy="1088154"/>
          </a:xfrm>
          <a:prstGeom prst="rect">
            <a:avLst/>
          </a:prstGeom>
          <a:solidFill>
            <a:srgbClr val="F6BC00"/>
          </a:solidFill>
        </p:spPr>
      </p:sp>
      <p:grpSp>
        <p:nvGrpSpPr>
          <p:cNvPr id="3" name="Group 3"/>
          <p:cNvGrpSpPr/>
          <p:nvPr/>
        </p:nvGrpSpPr>
        <p:grpSpPr>
          <a:xfrm rot="-5400000">
            <a:off x="-708028" y="-2521782"/>
            <a:ext cx="7019505" cy="2326103"/>
            <a:chOff x="0" y="0"/>
            <a:chExt cx="9359340" cy="3101471"/>
          </a:xfrm>
        </p:grpSpPr>
        <p:pic>
          <p:nvPicPr>
            <p:cNvPr id="4" name="Picture 4"/>
            <p:cNvPicPr>
              <a:picLocks noChangeAspect="1"/>
            </p:cNvPicPr>
            <p:nvPr/>
          </p:nvPicPr>
          <p:blipFill>
            <a:blip r:embed="rId2"/>
            <a:srcRect/>
            <a:stretch>
              <a:fillRect/>
            </a:stretch>
          </p:blipFill>
          <p:spPr>
            <a:xfrm>
              <a:off x="0" y="0"/>
              <a:ext cx="9359340" cy="795544"/>
            </a:xfrm>
            <a:prstGeom prst="rect">
              <a:avLst/>
            </a:prstGeom>
          </p:spPr>
        </p:pic>
        <p:pic>
          <p:nvPicPr>
            <p:cNvPr id="5" name="Picture 5"/>
            <p:cNvPicPr>
              <a:picLocks noChangeAspect="1"/>
            </p:cNvPicPr>
            <p:nvPr/>
          </p:nvPicPr>
          <p:blipFill>
            <a:blip r:embed="rId2"/>
            <a:srcRect/>
            <a:stretch>
              <a:fillRect/>
            </a:stretch>
          </p:blipFill>
          <p:spPr>
            <a:xfrm>
              <a:off x="0" y="795544"/>
              <a:ext cx="9359340" cy="795544"/>
            </a:xfrm>
            <a:prstGeom prst="rect">
              <a:avLst/>
            </a:prstGeom>
          </p:spPr>
        </p:pic>
        <p:pic>
          <p:nvPicPr>
            <p:cNvPr id="6" name="Picture 6"/>
            <p:cNvPicPr>
              <a:picLocks noChangeAspect="1"/>
            </p:cNvPicPr>
            <p:nvPr/>
          </p:nvPicPr>
          <p:blipFill>
            <a:blip r:embed="rId2"/>
            <a:srcRect/>
            <a:stretch>
              <a:fillRect/>
            </a:stretch>
          </p:blipFill>
          <p:spPr>
            <a:xfrm>
              <a:off x="0" y="1510383"/>
              <a:ext cx="9359340" cy="795544"/>
            </a:xfrm>
            <a:prstGeom prst="rect">
              <a:avLst/>
            </a:prstGeom>
          </p:spPr>
        </p:pic>
        <p:pic>
          <p:nvPicPr>
            <p:cNvPr id="7" name="Picture 7"/>
            <p:cNvPicPr>
              <a:picLocks noChangeAspect="1"/>
            </p:cNvPicPr>
            <p:nvPr/>
          </p:nvPicPr>
          <p:blipFill>
            <a:blip r:embed="rId2"/>
            <a:srcRect/>
            <a:stretch>
              <a:fillRect/>
            </a:stretch>
          </p:blipFill>
          <p:spPr>
            <a:xfrm>
              <a:off x="0" y="2305927"/>
              <a:ext cx="9359340" cy="795544"/>
            </a:xfrm>
            <a:prstGeom prst="rect">
              <a:avLst/>
            </a:prstGeom>
          </p:spPr>
        </p:pic>
      </p:grpSp>
      <p:sp>
        <p:nvSpPr>
          <p:cNvPr id="8" name="AutoShape 8"/>
          <p:cNvSpPr/>
          <p:nvPr/>
        </p:nvSpPr>
        <p:spPr>
          <a:xfrm>
            <a:off x="12684552" y="9198846"/>
            <a:ext cx="5603448" cy="1088154"/>
          </a:xfrm>
          <a:prstGeom prst="rect">
            <a:avLst/>
          </a:prstGeom>
          <a:solidFill>
            <a:srgbClr val="F6BC00"/>
          </a:solidFill>
        </p:spPr>
      </p:sp>
      <p:grpSp>
        <p:nvGrpSpPr>
          <p:cNvPr id="9" name="Group 9"/>
          <p:cNvGrpSpPr/>
          <p:nvPr/>
        </p:nvGrpSpPr>
        <p:grpSpPr>
          <a:xfrm rot="-5400000">
            <a:off x="11976524" y="10506317"/>
            <a:ext cx="7019505" cy="2326103"/>
            <a:chOff x="0" y="0"/>
            <a:chExt cx="9359340" cy="3101471"/>
          </a:xfrm>
        </p:grpSpPr>
        <p:pic>
          <p:nvPicPr>
            <p:cNvPr id="10" name="Picture 10"/>
            <p:cNvPicPr>
              <a:picLocks noChangeAspect="1"/>
            </p:cNvPicPr>
            <p:nvPr/>
          </p:nvPicPr>
          <p:blipFill>
            <a:blip r:embed="rId2"/>
            <a:srcRect/>
            <a:stretch>
              <a:fillRect/>
            </a:stretch>
          </p:blipFill>
          <p:spPr>
            <a:xfrm>
              <a:off x="0" y="0"/>
              <a:ext cx="9359340" cy="795544"/>
            </a:xfrm>
            <a:prstGeom prst="rect">
              <a:avLst/>
            </a:prstGeom>
          </p:spPr>
        </p:pic>
        <p:pic>
          <p:nvPicPr>
            <p:cNvPr id="11" name="Picture 11"/>
            <p:cNvPicPr>
              <a:picLocks noChangeAspect="1"/>
            </p:cNvPicPr>
            <p:nvPr/>
          </p:nvPicPr>
          <p:blipFill>
            <a:blip r:embed="rId2"/>
            <a:srcRect/>
            <a:stretch>
              <a:fillRect/>
            </a:stretch>
          </p:blipFill>
          <p:spPr>
            <a:xfrm>
              <a:off x="0" y="795544"/>
              <a:ext cx="9359340" cy="795544"/>
            </a:xfrm>
            <a:prstGeom prst="rect">
              <a:avLst/>
            </a:prstGeom>
          </p:spPr>
        </p:pic>
        <p:pic>
          <p:nvPicPr>
            <p:cNvPr id="12" name="Picture 12"/>
            <p:cNvPicPr>
              <a:picLocks noChangeAspect="1"/>
            </p:cNvPicPr>
            <p:nvPr/>
          </p:nvPicPr>
          <p:blipFill>
            <a:blip r:embed="rId2"/>
            <a:srcRect/>
            <a:stretch>
              <a:fillRect/>
            </a:stretch>
          </p:blipFill>
          <p:spPr>
            <a:xfrm>
              <a:off x="0" y="1510383"/>
              <a:ext cx="9359340" cy="795544"/>
            </a:xfrm>
            <a:prstGeom prst="rect">
              <a:avLst/>
            </a:prstGeom>
          </p:spPr>
        </p:pic>
        <p:pic>
          <p:nvPicPr>
            <p:cNvPr id="13" name="Picture 13"/>
            <p:cNvPicPr>
              <a:picLocks noChangeAspect="1"/>
            </p:cNvPicPr>
            <p:nvPr/>
          </p:nvPicPr>
          <p:blipFill>
            <a:blip r:embed="rId2"/>
            <a:srcRect/>
            <a:stretch>
              <a:fillRect/>
            </a:stretch>
          </p:blipFill>
          <p:spPr>
            <a:xfrm>
              <a:off x="0" y="2305927"/>
              <a:ext cx="9359340" cy="795544"/>
            </a:xfrm>
            <a:prstGeom prst="rect">
              <a:avLst/>
            </a:prstGeom>
          </p:spPr>
        </p:pic>
      </p:grpSp>
      <p:grpSp>
        <p:nvGrpSpPr>
          <p:cNvPr id="40" name="Group 40"/>
          <p:cNvGrpSpPr/>
          <p:nvPr/>
        </p:nvGrpSpPr>
        <p:grpSpPr>
          <a:xfrm>
            <a:off x="10247291" y="1021556"/>
            <a:ext cx="7012009" cy="3412078"/>
            <a:chOff x="0" y="-9525"/>
            <a:chExt cx="9349345" cy="4549439"/>
          </a:xfrm>
        </p:grpSpPr>
        <p:sp>
          <p:nvSpPr>
            <p:cNvPr id="41" name="TextBox 41"/>
            <p:cNvSpPr txBox="1"/>
            <p:nvPr/>
          </p:nvSpPr>
          <p:spPr>
            <a:xfrm>
              <a:off x="0" y="-9525"/>
              <a:ext cx="9349345" cy="1533525"/>
            </a:xfrm>
            <a:prstGeom prst="rect">
              <a:avLst/>
            </a:prstGeom>
          </p:spPr>
          <p:txBody>
            <a:bodyPr lIns="0" tIns="0" rIns="0" bIns="0" rtlCol="0" anchor="t">
              <a:spAutoFit/>
            </a:bodyPr>
            <a:lstStyle/>
            <a:p>
              <a:pPr algn="r">
                <a:lnSpc>
                  <a:spcPts val="9000"/>
                </a:lnSpc>
              </a:pPr>
              <a:r>
                <a:rPr lang="en-US" sz="7500" b="1" i="0" spc="225">
                  <a:solidFill>
                    <a:srgbClr val="039DA4"/>
                  </a:solidFill>
                  <a:latin typeface="Glacial Indifference"/>
                </a:rPr>
                <a:t>Engagement</a:t>
              </a:r>
            </a:p>
          </p:txBody>
        </p:sp>
        <p:sp>
          <p:nvSpPr>
            <p:cNvPr id="42" name="TextBox 42"/>
            <p:cNvSpPr txBox="1"/>
            <p:nvPr/>
          </p:nvSpPr>
          <p:spPr>
            <a:xfrm>
              <a:off x="1394169" y="2270061"/>
              <a:ext cx="7955176" cy="2269853"/>
            </a:xfrm>
            <a:prstGeom prst="rect">
              <a:avLst/>
            </a:prstGeom>
          </p:spPr>
          <p:txBody>
            <a:bodyPr wrap="square" lIns="0" tIns="0" rIns="0" bIns="0" rtlCol="0" anchor="t">
              <a:spAutoFit/>
            </a:bodyPr>
            <a:lstStyle/>
            <a:p>
              <a:pPr algn="r">
                <a:lnSpc>
                  <a:spcPts val="4500"/>
                </a:lnSpc>
              </a:pPr>
              <a:r>
                <a:rPr lang="en-US" sz="3600" b="0" i="0" spc="30" dirty="0">
                  <a:solidFill>
                    <a:srgbClr val="039DA4"/>
                  </a:solidFill>
                  <a:latin typeface="Glacial Indifference"/>
                </a:rPr>
                <a:t>Since our major programming push in 2017, we’ve had a 71% increase number of events. </a:t>
              </a:r>
            </a:p>
          </p:txBody>
        </p:sp>
      </p:grpSp>
      <p:graphicFrame>
        <p:nvGraphicFramePr>
          <p:cNvPr id="50" name="Chart 49">
            <a:extLst>
              <a:ext uri="{FF2B5EF4-FFF2-40B4-BE49-F238E27FC236}">
                <a16:creationId xmlns:a16="http://schemas.microsoft.com/office/drawing/2014/main" id="{1FA1476B-A90A-4E99-A46B-599D95EF00C2}"/>
              </a:ext>
            </a:extLst>
          </p:cNvPr>
          <p:cNvGraphicFramePr/>
          <p:nvPr>
            <p:extLst>
              <p:ext uri="{D42A27DB-BD31-4B8C-83A1-F6EECF244321}">
                <p14:modId xmlns:p14="http://schemas.microsoft.com/office/powerpoint/2010/main" val="871291281"/>
              </p:ext>
            </p:extLst>
          </p:nvPr>
        </p:nvGraphicFramePr>
        <p:xfrm>
          <a:off x="304800" y="1562100"/>
          <a:ext cx="10539149" cy="83058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B15DC1FE-905E-4252-8737-52EFC24FB50E}"/>
              </a:ext>
            </a:extLst>
          </p:cNvPr>
          <p:cNvSpPr txBox="1"/>
          <p:nvPr/>
        </p:nvSpPr>
        <p:spPr>
          <a:xfrm>
            <a:off x="1106265" y="4212476"/>
            <a:ext cx="3368118" cy="1862048"/>
          </a:xfrm>
          <a:prstGeom prst="rect">
            <a:avLst/>
          </a:prstGeom>
          <a:noFill/>
        </p:spPr>
        <p:txBody>
          <a:bodyPr wrap="square" rtlCol="0">
            <a:spAutoFit/>
          </a:bodyPr>
          <a:lstStyle/>
          <a:p>
            <a:r>
              <a:rPr lang="en-US" sz="11500" b="1" dirty="0">
                <a:solidFill>
                  <a:schemeClr val="accent3">
                    <a:lumMod val="60000"/>
                    <a:lumOff val="40000"/>
                  </a:schemeClr>
                </a:solidFill>
              </a:rPr>
              <a:t>21</a:t>
            </a:r>
          </a:p>
        </p:txBody>
      </p:sp>
      <p:sp>
        <p:nvSpPr>
          <p:cNvPr id="19" name="TextBox 18">
            <a:extLst>
              <a:ext uri="{FF2B5EF4-FFF2-40B4-BE49-F238E27FC236}">
                <a16:creationId xmlns:a16="http://schemas.microsoft.com/office/drawing/2014/main" id="{60BA1377-1BA5-44F6-9D82-8A2A96D8ADF1}"/>
              </a:ext>
            </a:extLst>
          </p:cNvPr>
          <p:cNvSpPr txBox="1"/>
          <p:nvPr/>
        </p:nvSpPr>
        <p:spPr>
          <a:xfrm>
            <a:off x="7924800" y="1409700"/>
            <a:ext cx="3368118" cy="1862048"/>
          </a:xfrm>
          <a:prstGeom prst="rect">
            <a:avLst/>
          </a:prstGeom>
          <a:noFill/>
        </p:spPr>
        <p:txBody>
          <a:bodyPr wrap="square" rtlCol="0">
            <a:spAutoFit/>
          </a:bodyPr>
          <a:lstStyle/>
          <a:p>
            <a:r>
              <a:rPr lang="en-US" sz="11500" b="1" dirty="0">
                <a:solidFill>
                  <a:schemeClr val="accent3">
                    <a:lumMod val="60000"/>
                    <a:lumOff val="40000"/>
                  </a:schemeClr>
                </a:solidFill>
              </a:rPr>
              <a:t>36</a:t>
            </a:r>
          </a:p>
        </p:txBody>
      </p:sp>
      <p:sp>
        <p:nvSpPr>
          <p:cNvPr id="20" name="TextBox 19">
            <a:extLst>
              <a:ext uri="{FF2B5EF4-FFF2-40B4-BE49-F238E27FC236}">
                <a16:creationId xmlns:a16="http://schemas.microsoft.com/office/drawing/2014/main" id="{B9C3946F-FEB2-4DF7-9815-1BF25687A6A3}"/>
              </a:ext>
            </a:extLst>
          </p:cNvPr>
          <p:cNvSpPr txBox="1"/>
          <p:nvPr/>
        </p:nvSpPr>
        <p:spPr>
          <a:xfrm>
            <a:off x="4480482" y="3467100"/>
            <a:ext cx="3368118" cy="1862048"/>
          </a:xfrm>
          <a:prstGeom prst="rect">
            <a:avLst/>
          </a:prstGeom>
          <a:noFill/>
        </p:spPr>
        <p:txBody>
          <a:bodyPr wrap="square" rtlCol="0">
            <a:spAutoFit/>
          </a:bodyPr>
          <a:lstStyle/>
          <a:p>
            <a:r>
              <a:rPr lang="en-US" sz="11500" b="1" dirty="0">
                <a:solidFill>
                  <a:schemeClr val="accent3">
                    <a:lumMod val="60000"/>
                    <a:lumOff val="40000"/>
                  </a:schemeClr>
                </a:solidFill>
              </a:rPr>
              <a:t>25</a:t>
            </a:r>
            <a:endParaRPr lang="en-US" sz="9600" b="1" dirty="0">
              <a:solidFill>
                <a:schemeClr val="accent3">
                  <a:lumMod val="60000"/>
                  <a:lumOff val="40000"/>
                </a:schemeClr>
              </a:solidFill>
            </a:endParaRPr>
          </a:p>
        </p:txBody>
      </p:sp>
    </p:spTree>
    <p:extLst>
      <p:ext uri="{BB962C8B-B14F-4D97-AF65-F5344CB8AC3E}">
        <p14:creationId xmlns:p14="http://schemas.microsoft.com/office/powerpoint/2010/main" val="1124840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59454"/>
            <a:ext cx="5603448" cy="1088154"/>
          </a:xfrm>
          <a:prstGeom prst="rect">
            <a:avLst/>
          </a:prstGeom>
          <a:solidFill>
            <a:srgbClr val="F6BC00"/>
          </a:solidFill>
        </p:spPr>
      </p:sp>
      <p:grpSp>
        <p:nvGrpSpPr>
          <p:cNvPr id="3" name="Group 3"/>
          <p:cNvGrpSpPr/>
          <p:nvPr/>
        </p:nvGrpSpPr>
        <p:grpSpPr>
          <a:xfrm rot="-5400000">
            <a:off x="-708028" y="-2521782"/>
            <a:ext cx="7019505" cy="2326103"/>
            <a:chOff x="0" y="0"/>
            <a:chExt cx="9359340" cy="3101471"/>
          </a:xfrm>
        </p:grpSpPr>
        <p:pic>
          <p:nvPicPr>
            <p:cNvPr id="4" name="Picture 4"/>
            <p:cNvPicPr>
              <a:picLocks noChangeAspect="1"/>
            </p:cNvPicPr>
            <p:nvPr/>
          </p:nvPicPr>
          <p:blipFill>
            <a:blip r:embed="rId3"/>
            <a:srcRect/>
            <a:stretch>
              <a:fillRect/>
            </a:stretch>
          </p:blipFill>
          <p:spPr>
            <a:xfrm>
              <a:off x="0" y="0"/>
              <a:ext cx="9359340" cy="795544"/>
            </a:xfrm>
            <a:prstGeom prst="rect">
              <a:avLst/>
            </a:prstGeom>
          </p:spPr>
        </p:pic>
        <p:pic>
          <p:nvPicPr>
            <p:cNvPr id="5" name="Picture 5"/>
            <p:cNvPicPr>
              <a:picLocks noChangeAspect="1"/>
            </p:cNvPicPr>
            <p:nvPr/>
          </p:nvPicPr>
          <p:blipFill>
            <a:blip r:embed="rId3"/>
            <a:srcRect/>
            <a:stretch>
              <a:fillRect/>
            </a:stretch>
          </p:blipFill>
          <p:spPr>
            <a:xfrm>
              <a:off x="0" y="795544"/>
              <a:ext cx="9359340" cy="795544"/>
            </a:xfrm>
            <a:prstGeom prst="rect">
              <a:avLst/>
            </a:prstGeom>
          </p:spPr>
        </p:pic>
        <p:pic>
          <p:nvPicPr>
            <p:cNvPr id="6" name="Picture 6"/>
            <p:cNvPicPr>
              <a:picLocks noChangeAspect="1"/>
            </p:cNvPicPr>
            <p:nvPr/>
          </p:nvPicPr>
          <p:blipFill>
            <a:blip r:embed="rId3"/>
            <a:srcRect/>
            <a:stretch>
              <a:fillRect/>
            </a:stretch>
          </p:blipFill>
          <p:spPr>
            <a:xfrm>
              <a:off x="0" y="1510383"/>
              <a:ext cx="9359340" cy="795544"/>
            </a:xfrm>
            <a:prstGeom prst="rect">
              <a:avLst/>
            </a:prstGeom>
          </p:spPr>
        </p:pic>
        <p:pic>
          <p:nvPicPr>
            <p:cNvPr id="7" name="Picture 7"/>
            <p:cNvPicPr>
              <a:picLocks noChangeAspect="1"/>
            </p:cNvPicPr>
            <p:nvPr/>
          </p:nvPicPr>
          <p:blipFill>
            <a:blip r:embed="rId3"/>
            <a:srcRect/>
            <a:stretch>
              <a:fillRect/>
            </a:stretch>
          </p:blipFill>
          <p:spPr>
            <a:xfrm>
              <a:off x="0" y="2305927"/>
              <a:ext cx="9359340" cy="795544"/>
            </a:xfrm>
            <a:prstGeom prst="rect">
              <a:avLst/>
            </a:prstGeom>
          </p:spPr>
        </p:pic>
      </p:grpSp>
      <p:sp>
        <p:nvSpPr>
          <p:cNvPr id="8" name="AutoShape 8"/>
          <p:cNvSpPr/>
          <p:nvPr/>
        </p:nvSpPr>
        <p:spPr>
          <a:xfrm>
            <a:off x="12684552" y="9198846"/>
            <a:ext cx="5603448" cy="1088154"/>
          </a:xfrm>
          <a:prstGeom prst="rect">
            <a:avLst/>
          </a:prstGeom>
          <a:solidFill>
            <a:srgbClr val="F6BC00"/>
          </a:solidFill>
        </p:spPr>
      </p:sp>
      <p:grpSp>
        <p:nvGrpSpPr>
          <p:cNvPr id="9" name="Group 9"/>
          <p:cNvGrpSpPr/>
          <p:nvPr/>
        </p:nvGrpSpPr>
        <p:grpSpPr>
          <a:xfrm rot="-5400000">
            <a:off x="11976524" y="10506317"/>
            <a:ext cx="7019505" cy="2326103"/>
            <a:chOff x="0" y="0"/>
            <a:chExt cx="9359340" cy="3101471"/>
          </a:xfrm>
        </p:grpSpPr>
        <p:pic>
          <p:nvPicPr>
            <p:cNvPr id="10" name="Picture 10"/>
            <p:cNvPicPr>
              <a:picLocks noChangeAspect="1"/>
            </p:cNvPicPr>
            <p:nvPr/>
          </p:nvPicPr>
          <p:blipFill>
            <a:blip r:embed="rId3"/>
            <a:srcRect/>
            <a:stretch>
              <a:fillRect/>
            </a:stretch>
          </p:blipFill>
          <p:spPr>
            <a:xfrm>
              <a:off x="0" y="0"/>
              <a:ext cx="9359340" cy="795544"/>
            </a:xfrm>
            <a:prstGeom prst="rect">
              <a:avLst/>
            </a:prstGeom>
          </p:spPr>
        </p:pic>
        <p:pic>
          <p:nvPicPr>
            <p:cNvPr id="11" name="Picture 11"/>
            <p:cNvPicPr>
              <a:picLocks noChangeAspect="1"/>
            </p:cNvPicPr>
            <p:nvPr/>
          </p:nvPicPr>
          <p:blipFill>
            <a:blip r:embed="rId3"/>
            <a:srcRect/>
            <a:stretch>
              <a:fillRect/>
            </a:stretch>
          </p:blipFill>
          <p:spPr>
            <a:xfrm>
              <a:off x="0" y="795544"/>
              <a:ext cx="9359340" cy="795544"/>
            </a:xfrm>
            <a:prstGeom prst="rect">
              <a:avLst/>
            </a:prstGeom>
          </p:spPr>
        </p:pic>
        <p:pic>
          <p:nvPicPr>
            <p:cNvPr id="12" name="Picture 12"/>
            <p:cNvPicPr>
              <a:picLocks noChangeAspect="1"/>
            </p:cNvPicPr>
            <p:nvPr/>
          </p:nvPicPr>
          <p:blipFill>
            <a:blip r:embed="rId3"/>
            <a:srcRect/>
            <a:stretch>
              <a:fillRect/>
            </a:stretch>
          </p:blipFill>
          <p:spPr>
            <a:xfrm>
              <a:off x="0" y="1510383"/>
              <a:ext cx="9359340" cy="795544"/>
            </a:xfrm>
            <a:prstGeom prst="rect">
              <a:avLst/>
            </a:prstGeom>
          </p:spPr>
        </p:pic>
        <p:pic>
          <p:nvPicPr>
            <p:cNvPr id="13" name="Picture 13"/>
            <p:cNvPicPr>
              <a:picLocks noChangeAspect="1"/>
            </p:cNvPicPr>
            <p:nvPr/>
          </p:nvPicPr>
          <p:blipFill>
            <a:blip r:embed="rId3"/>
            <a:srcRect/>
            <a:stretch>
              <a:fillRect/>
            </a:stretch>
          </p:blipFill>
          <p:spPr>
            <a:xfrm>
              <a:off x="0" y="2305927"/>
              <a:ext cx="9359340" cy="795544"/>
            </a:xfrm>
            <a:prstGeom prst="rect">
              <a:avLst/>
            </a:prstGeom>
          </p:spPr>
        </p:pic>
      </p:grpSp>
      <p:grpSp>
        <p:nvGrpSpPr>
          <p:cNvPr id="40" name="Group 40"/>
          <p:cNvGrpSpPr/>
          <p:nvPr/>
        </p:nvGrpSpPr>
        <p:grpSpPr>
          <a:xfrm>
            <a:off x="10247291" y="1021556"/>
            <a:ext cx="7012010" cy="2834997"/>
            <a:chOff x="0" y="-9525"/>
            <a:chExt cx="9349347" cy="3779997"/>
          </a:xfrm>
        </p:grpSpPr>
        <p:sp>
          <p:nvSpPr>
            <p:cNvPr id="41" name="TextBox 41"/>
            <p:cNvSpPr txBox="1"/>
            <p:nvPr/>
          </p:nvSpPr>
          <p:spPr>
            <a:xfrm>
              <a:off x="0" y="-9525"/>
              <a:ext cx="9349345" cy="1533525"/>
            </a:xfrm>
            <a:prstGeom prst="rect">
              <a:avLst/>
            </a:prstGeom>
          </p:spPr>
          <p:txBody>
            <a:bodyPr lIns="0" tIns="0" rIns="0" bIns="0" rtlCol="0" anchor="t">
              <a:spAutoFit/>
            </a:bodyPr>
            <a:lstStyle/>
            <a:p>
              <a:pPr algn="r">
                <a:lnSpc>
                  <a:spcPts val="9000"/>
                </a:lnSpc>
              </a:pPr>
              <a:r>
                <a:rPr lang="en-US" sz="7500" b="1" i="0" spc="225" dirty="0">
                  <a:solidFill>
                    <a:srgbClr val="039DA4"/>
                  </a:solidFill>
                  <a:latin typeface="Glacial Indifference"/>
                </a:rPr>
                <a:t>Engagement</a:t>
              </a:r>
            </a:p>
          </p:txBody>
        </p:sp>
        <p:sp>
          <p:nvSpPr>
            <p:cNvPr id="42" name="TextBox 42"/>
            <p:cNvSpPr txBox="1"/>
            <p:nvPr/>
          </p:nvSpPr>
          <p:spPr>
            <a:xfrm>
              <a:off x="1064787" y="2270061"/>
              <a:ext cx="8284560" cy="1500411"/>
            </a:xfrm>
            <a:prstGeom prst="rect">
              <a:avLst/>
            </a:prstGeom>
          </p:spPr>
          <p:txBody>
            <a:bodyPr wrap="square" lIns="0" tIns="0" rIns="0" bIns="0" rtlCol="0" anchor="t">
              <a:spAutoFit/>
            </a:bodyPr>
            <a:lstStyle/>
            <a:p>
              <a:pPr algn="r">
                <a:lnSpc>
                  <a:spcPts val="4500"/>
                </a:lnSpc>
              </a:pPr>
              <a:r>
                <a:rPr lang="en-US" sz="3600" spc="30" dirty="0">
                  <a:solidFill>
                    <a:srgbClr val="039DA4"/>
                  </a:solidFill>
                  <a:latin typeface="Glacial Indifference"/>
                </a:rPr>
                <a:t>And </a:t>
              </a:r>
              <a:r>
                <a:rPr lang="en-US" sz="3600" b="0" i="0" spc="30" dirty="0">
                  <a:solidFill>
                    <a:srgbClr val="039DA4"/>
                  </a:solidFill>
                  <a:latin typeface="Glacial Indifference"/>
                </a:rPr>
                <a:t>we’ve seen a </a:t>
              </a:r>
              <a:r>
                <a:rPr lang="en-US" sz="3600" spc="30" dirty="0">
                  <a:solidFill>
                    <a:srgbClr val="039DA4"/>
                  </a:solidFill>
                  <a:latin typeface="Glacial Indifference"/>
                </a:rPr>
                <a:t>195</a:t>
              </a:r>
              <a:r>
                <a:rPr lang="en-US" sz="3600" b="0" i="0" spc="30" dirty="0">
                  <a:solidFill>
                    <a:srgbClr val="039DA4"/>
                  </a:solidFill>
                  <a:latin typeface="Glacial Indifference"/>
                </a:rPr>
                <a:t>% increase in attendance. </a:t>
              </a:r>
            </a:p>
          </p:txBody>
        </p:sp>
      </p:grpSp>
      <p:graphicFrame>
        <p:nvGraphicFramePr>
          <p:cNvPr id="50" name="Chart 49">
            <a:extLst>
              <a:ext uri="{FF2B5EF4-FFF2-40B4-BE49-F238E27FC236}">
                <a16:creationId xmlns:a16="http://schemas.microsoft.com/office/drawing/2014/main" id="{1FA1476B-A90A-4E99-A46B-599D95EF00C2}"/>
              </a:ext>
            </a:extLst>
          </p:cNvPr>
          <p:cNvGraphicFramePr/>
          <p:nvPr>
            <p:extLst>
              <p:ext uri="{D42A27DB-BD31-4B8C-83A1-F6EECF244321}">
                <p14:modId xmlns:p14="http://schemas.microsoft.com/office/powerpoint/2010/main" val="1988255242"/>
              </p:ext>
            </p:extLst>
          </p:nvPr>
        </p:nvGraphicFramePr>
        <p:xfrm>
          <a:off x="304800" y="1028700"/>
          <a:ext cx="10741081" cy="92583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39DA4"/>
        </a:solidFill>
        <a:effectLst/>
      </p:bgPr>
    </p:bg>
    <p:spTree>
      <p:nvGrpSpPr>
        <p:cNvPr id="1" name=""/>
        <p:cNvGrpSpPr/>
        <p:nvPr/>
      </p:nvGrpSpPr>
      <p:grpSpPr>
        <a:xfrm>
          <a:off x="0" y="0"/>
          <a:ext cx="0" cy="0"/>
          <a:chOff x="0" y="0"/>
          <a:chExt cx="0" cy="0"/>
        </a:xfrm>
      </p:grpSpPr>
      <p:sp>
        <p:nvSpPr>
          <p:cNvPr id="2" name="TextBox 2"/>
          <p:cNvSpPr txBox="1"/>
          <p:nvPr/>
        </p:nvSpPr>
        <p:spPr>
          <a:xfrm>
            <a:off x="1028700" y="1933254"/>
            <a:ext cx="16611602" cy="4440318"/>
          </a:xfrm>
          <a:prstGeom prst="rect">
            <a:avLst/>
          </a:prstGeom>
        </p:spPr>
        <p:txBody>
          <a:bodyPr wrap="square" lIns="0" tIns="0" rIns="0" bIns="0" rtlCol="0" anchor="t">
            <a:spAutoFit/>
          </a:bodyPr>
          <a:lstStyle/>
          <a:p>
            <a:pPr marL="857250" indent="-857250">
              <a:lnSpc>
                <a:spcPts val="8840"/>
              </a:lnSpc>
              <a:buFont typeface="Courier New" panose="02070309020205020404" pitchFamily="49" charset="0"/>
              <a:buChar char="o"/>
            </a:pPr>
            <a:r>
              <a:rPr lang="en-US" sz="6500" b="0" i="0" spc="65" dirty="0">
                <a:solidFill>
                  <a:srgbClr val="F9FFFF"/>
                </a:solidFill>
                <a:latin typeface="Glacial Indifference"/>
              </a:rPr>
              <a:t>Growing our approaches for assessment</a:t>
            </a:r>
          </a:p>
          <a:p>
            <a:pPr marL="857250" indent="-857250">
              <a:lnSpc>
                <a:spcPts val="8840"/>
              </a:lnSpc>
              <a:buFont typeface="Courier New" panose="02070309020205020404" pitchFamily="49" charset="0"/>
              <a:buChar char="o"/>
            </a:pPr>
            <a:r>
              <a:rPr lang="en-US" sz="6500" spc="65" dirty="0">
                <a:solidFill>
                  <a:srgbClr val="F9FFFF"/>
                </a:solidFill>
                <a:latin typeface="Glacial Indifference"/>
              </a:rPr>
              <a:t>Assessing more consistently</a:t>
            </a:r>
          </a:p>
          <a:p>
            <a:pPr marL="857250" indent="-857250">
              <a:lnSpc>
                <a:spcPts val="8840"/>
              </a:lnSpc>
              <a:buFont typeface="Courier New" panose="02070309020205020404" pitchFamily="49" charset="0"/>
              <a:buChar char="o"/>
            </a:pPr>
            <a:r>
              <a:rPr lang="en-US" sz="6500" b="0" i="0" spc="65" dirty="0">
                <a:solidFill>
                  <a:srgbClr val="F9FFFF"/>
                </a:solidFill>
                <a:latin typeface="Glacial Indifference"/>
              </a:rPr>
              <a:t>Expanding on su</a:t>
            </a:r>
            <a:r>
              <a:rPr lang="en-US" sz="6500" spc="65" dirty="0">
                <a:solidFill>
                  <a:srgbClr val="F9FFFF"/>
                </a:solidFill>
                <a:latin typeface="Glacial Indifference"/>
              </a:rPr>
              <a:t>rveys to gather community feeling and engagement</a:t>
            </a:r>
            <a:endParaRPr lang="en-US" sz="6500" b="0" i="0" spc="65" dirty="0">
              <a:solidFill>
                <a:srgbClr val="F9FFFF"/>
              </a:solidFill>
              <a:latin typeface="Glacial Indifference"/>
            </a:endParaRPr>
          </a:p>
        </p:txBody>
      </p:sp>
      <p:grpSp>
        <p:nvGrpSpPr>
          <p:cNvPr id="4" name="Group 4"/>
          <p:cNvGrpSpPr/>
          <p:nvPr/>
        </p:nvGrpSpPr>
        <p:grpSpPr>
          <a:xfrm>
            <a:off x="-841664" y="7262101"/>
            <a:ext cx="7019505" cy="2326103"/>
            <a:chOff x="0" y="0"/>
            <a:chExt cx="9359340" cy="3101471"/>
          </a:xfrm>
        </p:grpSpPr>
        <p:pic>
          <p:nvPicPr>
            <p:cNvPr id="5" name="Picture 5"/>
            <p:cNvPicPr>
              <a:picLocks noChangeAspect="1"/>
            </p:cNvPicPr>
            <p:nvPr/>
          </p:nvPicPr>
          <p:blipFill>
            <a:blip r:embed="rId3"/>
            <a:srcRect/>
            <a:stretch>
              <a:fillRect/>
            </a:stretch>
          </p:blipFill>
          <p:spPr>
            <a:xfrm>
              <a:off x="0" y="0"/>
              <a:ext cx="9359340" cy="795544"/>
            </a:xfrm>
            <a:prstGeom prst="rect">
              <a:avLst/>
            </a:prstGeom>
          </p:spPr>
        </p:pic>
        <p:pic>
          <p:nvPicPr>
            <p:cNvPr id="6" name="Picture 6"/>
            <p:cNvPicPr>
              <a:picLocks noChangeAspect="1"/>
            </p:cNvPicPr>
            <p:nvPr/>
          </p:nvPicPr>
          <p:blipFill>
            <a:blip r:embed="rId3"/>
            <a:srcRect/>
            <a:stretch>
              <a:fillRect/>
            </a:stretch>
          </p:blipFill>
          <p:spPr>
            <a:xfrm>
              <a:off x="0" y="795544"/>
              <a:ext cx="9359340" cy="795544"/>
            </a:xfrm>
            <a:prstGeom prst="rect">
              <a:avLst/>
            </a:prstGeom>
          </p:spPr>
        </p:pic>
        <p:pic>
          <p:nvPicPr>
            <p:cNvPr id="7" name="Picture 7"/>
            <p:cNvPicPr>
              <a:picLocks noChangeAspect="1"/>
            </p:cNvPicPr>
            <p:nvPr/>
          </p:nvPicPr>
          <p:blipFill>
            <a:blip r:embed="rId3"/>
            <a:srcRect/>
            <a:stretch>
              <a:fillRect/>
            </a:stretch>
          </p:blipFill>
          <p:spPr>
            <a:xfrm>
              <a:off x="0" y="1510383"/>
              <a:ext cx="9359340" cy="795544"/>
            </a:xfrm>
            <a:prstGeom prst="rect">
              <a:avLst/>
            </a:prstGeom>
          </p:spPr>
        </p:pic>
        <p:pic>
          <p:nvPicPr>
            <p:cNvPr id="8" name="Picture 8"/>
            <p:cNvPicPr>
              <a:picLocks noChangeAspect="1"/>
            </p:cNvPicPr>
            <p:nvPr/>
          </p:nvPicPr>
          <p:blipFill>
            <a:blip r:embed="rId3"/>
            <a:srcRect/>
            <a:stretch>
              <a:fillRect/>
            </a:stretch>
          </p:blipFill>
          <p:spPr>
            <a:xfrm>
              <a:off x="0" y="2305927"/>
              <a:ext cx="9359340" cy="795544"/>
            </a:xfrm>
            <a:prstGeom prst="rect">
              <a:avLst/>
            </a:prstGeom>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996CDA-8D89-3148-8AA5-73D36C7BC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Box 2"/>
          <p:cNvSpPr txBox="1"/>
          <p:nvPr/>
        </p:nvSpPr>
        <p:spPr>
          <a:xfrm>
            <a:off x="685800" y="1955127"/>
            <a:ext cx="16010843" cy="2125582"/>
          </a:xfrm>
          <a:prstGeom prst="rect">
            <a:avLst/>
          </a:prstGeom>
        </p:spPr>
        <p:txBody>
          <a:bodyPr wrap="square" lIns="0" tIns="0" rIns="0" bIns="0" rtlCol="0" anchor="t">
            <a:spAutoFit/>
          </a:bodyPr>
          <a:lstStyle/>
          <a:p>
            <a:pPr>
              <a:lnSpc>
                <a:spcPts val="17280"/>
              </a:lnSpc>
            </a:pPr>
            <a:r>
              <a:rPr lang="en-US" sz="14400" b="1" spc="431" dirty="0">
                <a:solidFill>
                  <a:srgbClr val="039DA4"/>
                </a:solidFill>
                <a:latin typeface="Glacial Indifference"/>
              </a:rPr>
              <a:t>Next Chapter</a:t>
            </a:r>
            <a:endParaRPr lang="en-US" sz="14400" b="1" i="0" spc="431" dirty="0">
              <a:solidFill>
                <a:srgbClr val="039DA4"/>
              </a:solidFill>
              <a:latin typeface="Glacial Indifference"/>
            </a:endParaRPr>
          </a:p>
        </p:txBody>
      </p:sp>
      <p:grpSp>
        <p:nvGrpSpPr>
          <p:cNvPr id="3" name="Group 3"/>
          <p:cNvGrpSpPr/>
          <p:nvPr/>
        </p:nvGrpSpPr>
        <p:grpSpPr>
          <a:xfrm>
            <a:off x="1305541" y="6709595"/>
            <a:ext cx="6338646" cy="2100482"/>
            <a:chOff x="0" y="0"/>
            <a:chExt cx="8451528" cy="2800642"/>
          </a:xfrm>
        </p:grpSpPr>
        <p:pic>
          <p:nvPicPr>
            <p:cNvPr id="4" name="Picture 4"/>
            <p:cNvPicPr>
              <a:picLocks noChangeAspect="1"/>
            </p:cNvPicPr>
            <p:nvPr/>
          </p:nvPicPr>
          <p:blipFill>
            <a:blip r:embed="rId4"/>
            <a:srcRect/>
            <a:stretch>
              <a:fillRect/>
            </a:stretch>
          </p:blipFill>
          <p:spPr>
            <a:xfrm>
              <a:off x="0" y="0"/>
              <a:ext cx="8451528" cy="718380"/>
            </a:xfrm>
            <a:prstGeom prst="rect">
              <a:avLst/>
            </a:prstGeom>
          </p:spPr>
        </p:pic>
        <p:pic>
          <p:nvPicPr>
            <p:cNvPr id="5" name="Picture 5"/>
            <p:cNvPicPr>
              <a:picLocks noChangeAspect="1"/>
            </p:cNvPicPr>
            <p:nvPr/>
          </p:nvPicPr>
          <p:blipFill>
            <a:blip r:embed="rId4"/>
            <a:srcRect/>
            <a:stretch>
              <a:fillRect/>
            </a:stretch>
          </p:blipFill>
          <p:spPr>
            <a:xfrm>
              <a:off x="0" y="718380"/>
              <a:ext cx="8451528" cy="718380"/>
            </a:xfrm>
            <a:prstGeom prst="rect">
              <a:avLst/>
            </a:prstGeom>
          </p:spPr>
        </p:pic>
        <p:pic>
          <p:nvPicPr>
            <p:cNvPr id="6" name="Picture 6"/>
            <p:cNvPicPr>
              <a:picLocks noChangeAspect="1"/>
            </p:cNvPicPr>
            <p:nvPr/>
          </p:nvPicPr>
          <p:blipFill>
            <a:blip r:embed="rId4"/>
            <a:srcRect/>
            <a:stretch>
              <a:fillRect/>
            </a:stretch>
          </p:blipFill>
          <p:spPr>
            <a:xfrm>
              <a:off x="0" y="1363883"/>
              <a:ext cx="8451528" cy="718380"/>
            </a:xfrm>
            <a:prstGeom prst="rect">
              <a:avLst/>
            </a:prstGeom>
          </p:spPr>
        </p:pic>
        <p:pic>
          <p:nvPicPr>
            <p:cNvPr id="7" name="Picture 7"/>
            <p:cNvPicPr>
              <a:picLocks noChangeAspect="1"/>
            </p:cNvPicPr>
            <p:nvPr/>
          </p:nvPicPr>
          <p:blipFill>
            <a:blip r:embed="rId4"/>
            <a:srcRect/>
            <a:stretch>
              <a:fillRect/>
            </a:stretch>
          </p:blipFill>
          <p:spPr>
            <a:xfrm>
              <a:off x="0" y="2082263"/>
              <a:ext cx="8451528" cy="718380"/>
            </a:xfrm>
            <a:prstGeom prst="rect">
              <a:avLst/>
            </a:prstGeom>
          </p:spPr>
        </p:pic>
      </p:grpSp>
      <p:grpSp>
        <p:nvGrpSpPr>
          <p:cNvPr id="8" name="Group 8"/>
          <p:cNvGrpSpPr/>
          <p:nvPr/>
        </p:nvGrpSpPr>
        <p:grpSpPr>
          <a:xfrm>
            <a:off x="0" y="5143500"/>
            <a:ext cx="5241057" cy="5232671"/>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6BC00"/>
            </a:solidFill>
          </p:spPr>
        </p:sp>
      </p:grpSp>
    </p:spTree>
    <p:extLst>
      <p:ext uri="{BB962C8B-B14F-4D97-AF65-F5344CB8AC3E}">
        <p14:creationId xmlns:p14="http://schemas.microsoft.com/office/powerpoint/2010/main" val="1651719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0299809" y="0"/>
            <a:ext cx="7988191" cy="7975410"/>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039DA4"/>
            </a:solidFill>
          </p:spPr>
          <p:txBody>
            <a:bodyPr/>
            <a:lstStyle/>
            <a:p>
              <a:endParaRPr lang="en-US" dirty="0"/>
            </a:p>
          </p:txBody>
        </p:sp>
      </p:grpSp>
      <p:sp>
        <p:nvSpPr>
          <p:cNvPr id="5" name="AutoShape 5"/>
          <p:cNvSpPr/>
          <p:nvPr/>
        </p:nvSpPr>
        <p:spPr>
          <a:xfrm>
            <a:off x="-1337965" y="7943392"/>
            <a:ext cx="6737011" cy="4687216"/>
          </a:xfrm>
          <a:prstGeom prst="rect">
            <a:avLst/>
          </a:prstGeom>
          <a:solidFill>
            <a:srgbClr val="F6BC00"/>
          </a:solidFill>
        </p:spPr>
      </p:sp>
      <p:grpSp>
        <p:nvGrpSpPr>
          <p:cNvPr id="6" name="Group 6"/>
          <p:cNvGrpSpPr/>
          <p:nvPr/>
        </p:nvGrpSpPr>
        <p:grpSpPr>
          <a:xfrm>
            <a:off x="1028700" y="7313197"/>
            <a:ext cx="7019505" cy="2326103"/>
            <a:chOff x="0" y="0"/>
            <a:chExt cx="9359340" cy="3101471"/>
          </a:xfrm>
        </p:grpSpPr>
        <p:pic>
          <p:nvPicPr>
            <p:cNvPr id="7" name="Picture 7"/>
            <p:cNvPicPr>
              <a:picLocks noChangeAspect="1"/>
            </p:cNvPicPr>
            <p:nvPr/>
          </p:nvPicPr>
          <p:blipFill>
            <a:blip r:embed="rId2"/>
            <a:srcRect/>
            <a:stretch>
              <a:fillRect/>
            </a:stretch>
          </p:blipFill>
          <p:spPr>
            <a:xfrm>
              <a:off x="0" y="0"/>
              <a:ext cx="9359340" cy="795544"/>
            </a:xfrm>
            <a:prstGeom prst="rect">
              <a:avLst/>
            </a:prstGeom>
          </p:spPr>
        </p:pic>
        <p:pic>
          <p:nvPicPr>
            <p:cNvPr id="8" name="Picture 8"/>
            <p:cNvPicPr>
              <a:picLocks noChangeAspect="1"/>
            </p:cNvPicPr>
            <p:nvPr/>
          </p:nvPicPr>
          <p:blipFill>
            <a:blip r:embed="rId2"/>
            <a:srcRect/>
            <a:stretch>
              <a:fillRect/>
            </a:stretch>
          </p:blipFill>
          <p:spPr>
            <a:xfrm>
              <a:off x="0" y="795544"/>
              <a:ext cx="9359340" cy="795544"/>
            </a:xfrm>
            <a:prstGeom prst="rect">
              <a:avLst/>
            </a:prstGeom>
          </p:spPr>
        </p:pic>
        <p:pic>
          <p:nvPicPr>
            <p:cNvPr id="9" name="Picture 9"/>
            <p:cNvPicPr>
              <a:picLocks noChangeAspect="1"/>
            </p:cNvPicPr>
            <p:nvPr/>
          </p:nvPicPr>
          <p:blipFill>
            <a:blip r:embed="rId2"/>
            <a:srcRect/>
            <a:stretch>
              <a:fillRect/>
            </a:stretch>
          </p:blipFill>
          <p:spPr>
            <a:xfrm>
              <a:off x="0" y="1510383"/>
              <a:ext cx="9359340" cy="795544"/>
            </a:xfrm>
            <a:prstGeom prst="rect">
              <a:avLst/>
            </a:prstGeom>
          </p:spPr>
        </p:pic>
        <p:pic>
          <p:nvPicPr>
            <p:cNvPr id="10" name="Picture 10"/>
            <p:cNvPicPr>
              <a:picLocks noChangeAspect="1"/>
            </p:cNvPicPr>
            <p:nvPr/>
          </p:nvPicPr>
          <p:blipFill>
            <a:blip r:embed="rId2"/>
            <a:srcRect/>
            <a:stretch>
              <a:fillRect/>
            </a:stretch>
          </p:blipFill>
          <p:spPr>
            <a:xfrm>
              <a:off x="0" y="2305927"/>
              <a:ext cx="9359340" cy="795544"/>
            </a:xfrm>
            <a:prstGeom prst="rect">
              <a:avLst/>
            </a:prstGeom>
          </p:spPr>
        </p:pic>
      </p:grpSp>
      <p:sp>
        <p:nvSpPr>
          <p:cNvPr id="12" name="TextBox 12"/>
          <p:cNvSpPr txBox="1"/>
          <p:nvPr/>
        </p:nvSpPr>
        <p:spPr>
          <a:xfrm>
            <a:off x="609600" y="1111663"/>
            <a:ext cx="12268200" cy="5981125"/>
          </a:xfrm>
          <a:prstGeom prst="rect">
            <a:avLst/>
          </a:prstGeom>
        </p:spPr>
        <p:txBody>
          <a:bodyPr wrap="square" lIns="0" tIns="0" rIns="0" bIns="0" rtlCol="0" anchor="t">
            <a:spAutoFit/>
          </a:bodyPr>
          <a:lstStyle/>
          <a:p>
            <a:pPr marL="571500" indent="-571500">
              <a:lnSpc>
                <a:spcPct val="150000"/>
              </a:lnSpc>
              <a:buFont typeface="Courier New" panose="02070309020205020404" pitchFamily="49" charset="0"/>
              <a:buChar char="o"/>
            </a:pPr>
            <a:r>
              <a:rPr lang="en-US" sz="4400" spc="30" dirty="0">
                <a:solidFill>
                  <a:srgbClr val="4999A2"/>
                </a:solidFill>
                <a:latin typeface="Glacial Indifference"/>
              </a:rPr>
              <a:t>Continuing developing programming &amp; outreach</a:t>
            </a:r>
          </a:p>
          <a:p>
            <a:pPr marL="571500" indent="-571500">
              <a:lnSpc>
                <a:spcPct val="150000"/>
              </a:lnSpc>
              <a:buFont typeface="Courier New" panose="02070309020205020404" pitchFamily="49" charset="0"/>
              <a:buChar char="o"/>
            </a:pPr>
            <a:r>
              <a:rPr lang="en-US" sz="4400" spc="30" dirty="0">
                <a:solidFill>
                  <a:srgbClr val="4999A2"/>
                </a:solidFill>
                <a:latin typeface="Glacial Indifference"/>
              </a:rPr>
              <a:t>Craft brand strategy focusing on the </a:t>
            </a:r>
            <a:r>
              <a:rPr lang="en-US" sz="4400" b="1" spc="30" dirty="0">
                <a:solidFill>
                  <a:srgbClr val="4999A2"/>
                </a:solidFill>
                <a:latin typeface="Glacial Indifference"/>
              </a:rPr>
              <a:t>perception</a:t>
            </a:r>
            <a:r>
              <a:rPr lang="en-US" sz="4400" spc="30" dirty="0">
                <a:solidFill>
                  <a:srgbClr val="4999A2"/>
                </a:solidFill>
                <a:latin typeface="Glacial Indifference"/>
              </a:rPr>
              <a:t> of the library</a:t>
            </a:r>
          </a:p>
          <a:p>
            <a:pPr marL="571500" indent="-571500">
              <a:lnSpc>
                <a:spcPct val="150000"/>
              </a:lnSpc>
              <a:buFont typeface="Courier New" panose="02070309020205020404" pitchFamily="49" charset="0"/>
              <a:buChar char="o"/>
            </a:pPr>
            <a:r>
              <a:rPr lang="en-US" sz="4400" spc="30" dirty="0">
                <a:solidFill>
                  <a:srgbClr val="4999A2"/>
                </a:solidFill>
                <a:latin typeface="Glacial Indifference"/>
              </a:rPr>
              <a:t>Focus assessment efforts to measure the positive effect of engagements</a:t>
            </a:r>
          </a:p>
        </p:txBody>
      </p:sp>
    </p:spTree>
    <p:extLst>
      <p:ext uri="{BB962C8B-B14F-4D97-AF65-F5344CB8AC3E}">
        <p14:creationId xmlns:p14="http://schemas.microsoft.com/office/powerpoint/2010/main" val="1863194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39DA4"/>
        </a:solidFill>
        <a:effectLst/>
      </p:bgPr>
    </p:bg>
    <p:spTree>
      <p:nvGrpSpPr>
        <p:cNvPr id="1" name=""/>
        <p:cNvGrpSpPr/>
        <p:nvPr/>
      </p:nvGrpSpPr>
      <p:grpSpPr>
        <a:xfrm>
          <a:off x="0" y="0"/>
          <a:ext cx="0" cy="0"/>
          <a:chOff x="0" y="0"/>
          <a:chExt cx="0" cy="0"/>
        </a:xfrm>
      </p:grpSpPr>
      <p:sp>
        <p:nvSpPr>
          <p:cNvPr id="2" name="TextBox 2"/>
          <p:cNvSpPr txBox="1"/>
          <p:nvPr/>
        </p:nvSpPr>
        <p:spPr>
          <a:xfrm>
            <a:off x="10587360" y="1019175"/>
            <a:ext cx="6671940" cy="2295525"/>
          </a:xfrm>
          <a:prstGeom prst="rect">
            <a:avLst/>
          </a:prstGeom>
        </p:spPr>
        <p:txBody>
          <a:bodyPr lIns="0" tIns="0" rIns="0" bIns="0" rtlCol="0" anchor="t">
            <a:spAutoFit/>
          </a:bodyPr>
          <a:lstStyle/>
          <a:p>
            <a:pPr algn="r">
              <a:lnSpc>
                <a:spcPts val="9000"/>
              </a:lnSpc>
            </a:pPr>
            <a:r>
              <a:rPr lang="en-US" sz="7500" b="1" i="0" spc="225">
                <a:solidFill>
                  <a:srgbClr val="FFFFFF"/>
                </a:solidFill>
                <a:latin typeface="Glacial Indifference"/>
              </a:rPr>
              <a:t>Thank you!</a:t>
            </a:r>
          </a:p>
          <a:p>
            <a:pPr algn="r">
              <a:lnSpc>
                <a:spcPts val="9000"/>
              </a:lnSpc>
            </a:pPr>
            <a:r>
              <a:rPr lang="en-US" sz="7500" b="1" i="0" spc="225">
                <a:solidFill>
                  <a:srgbClr val="FFFFFF"/>
                </a:solidFill>
                <a:latin typeface="Glacial Indifference"/>
              </a:rPr>
              <a:t>Questions?</a:t>
            </a:r>
          </a:p>
        </p:txBody>
      </p:sp>
      <p:sp>
        <p:nvSpPr>
          <p:cNvPr id="3" name="AutoShape 3"/>
          <p:cNvSpPr/>
          <p:nvPr/>
        </p:nvSpPr>
        <p:spPr>
          <a:xfrm>
            <a:off x="1028700" y="1028700"/>
            <a:ext cx="6737011" cy="4687216"/>
          </a:xfrm>
          <a:prstGeom prst="rect">
            <a:avLst/>
          </a:prstGeom>
          <a:solidFill>
            <a:srgbClr val="F6BC00"/>
          </a:solidFill>
        </p:spPr>
      </p:sp>
      <p:grpSp>
        <p:nvGrpSpPr>
          <p:cNvPr id="4" name="Group 4"/>
          <p:cNvGrpSpPr/>
          <p:nvPr/>
        </p:nvGrpSpPr>
        <p:grpSpPr>
          <a:xfrm>
            <a:off x="2810218" y="2256475"/>
            <a:ext cx="7019505" cy="2326103"/>
            <a:chOff x="0" y="0"/>
            <a:chExt cx="9359340" cy="3101471"/>
          </a:xfrm>
        </p:grpSpPr>
        <p:pic>
          <p:nvPicPr>
            <p:cNvPr id="5" name="Picture 5"/>
            <p:cNvPicPr>
              <a:picLocks noChangeAspect="1"/>
            </p:cNvPicPr>
            <p:nvPr/>
          </p:nvPicPr>
          <p:blipFill>
            <a:blip r:embed="rId2"/>
            <a:srcRect/>
            <a:stretch>
              <a:fillRect/>
            </a:stretch>
          </p:blipFill>
          <p:spPr>
            <a:xfrm>
              <a:off x="0" y="0"/>
              <a:ext cx="9359340" cy="795544"/>
            </a:xfrm>
            <a:prstGeom prst="rect">
              <a:avLst/>
            </a:prstGeom>
          </p:spPr>
        </p:pic>
        <p:pic>
          <p:nvPicPr>
            <p:cNvPr id="6" name="Picture 6"/>
            <p:cNvPicPr>
              <a:picLocks noChangeAspect="1"/>
            </p:cNvPicPr>
            <p:nvPr/>
          </p:nvPicPr>
          <p:blipFill>
            <a:blip r:embed="rId2"/>
            <a:srcRect/>
            <a:stretch>
              <a:fillRect/>
            </a:stretch>
          </p:blipFill>
          <p:spPr>
            <a:xfrm>
              <a:off x="0" y="795544"/>
              <a:ext cx="9359340" cy="795544"/>
            </a:xfrm>
            <a:prstGeom prst="rect">
              <a:avLst/>
            </a:prstGeom>
          </p:spPr>
        </p:pic>
        <p:pic>
          <p:nvPicPr>
            <p:cNvPr id="7" name="Picture 7"/>
            <p:cNvPicPr>
              <a:picLocks noChangeAspect="1"/>
            </p:cNvPicPr>
            <p:nvPr/>
          </p:nvPicPr>
          <p:blipFill>
            <a:blip r:embed="rId2"/>
            <a:srcRect/>
            <a:stretch>
              <a:fillRect/>
            </a:stretch>
          </p:blipFill>
          <p:spPr>
            <a:xfrm>
              <a:off x="0" y="1510383"/>
              <a:ext cx="9359340" cy="795544"/>
            </a:xfrm>
            <a:prstGeom prst="rect">
              <a:avLst/>
            </a:prstGeom>
          </p:spPr>
        </p:pic>
        <p:pic>
          <p:nvPicPr>
            <p:cNvPr id="8" name="Picture 8"/>
            <p:cNvPicPr>
              <a:picLocks noChangeAspect="1"/>
            </p:cNvPicPr>
            <p:nvPr/>
          </p:nvPicPr>
          <p:blipFill>
            <a:blip r:embed="rId2"/>
            <a:srcRect/>
            <a:stretch>
              <a:fillRect/>
            </a:stretch>
          </p:blipFill>
          <p:spPr>
            <a:xfrm>
              <a:off x="0" y="2305927"/>
              <a:ext cx="9359340" cy="795544"/>
            </a:xfrm>
            <a:prstGeom prst="rect">
              <a:avLst/>
            </a:prstGeom>
          </p:spPr>
        </p:pic>
      </p:grpSp>
      <p:grpSp>
        <p:nvGrpSpPr>
          <p:cNvPr id="9" name="Group 9"/>
          <p:cNvGrpSpPr/>
          <p:nvPr/>
        </p:nvGrpSpPr>
        <p:grpSpPr>
          <a:xfrm rot="5400000">
            <a:off x="-5471" y="5471"/>
            <a:ext cx="6839052" cy="6828110"/>
            <a:chOff x="0" y="0"/>
            <a:chExt cx="6350000" cy="6339840"/>
          </a:xfrm>
        </p:grpSpPr>
        <p:sp>
          <p:nvSpPr>
            <p:cNvPr id="10" name="Freeform 10"/>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FFF"/>
            </a:solidFill>
            <a:ln>
              <a:noFill/>
            </a:ln>
          </p:spPr>
        </p:sp>
      </p:grpSp>
      <p:sp>
        <p:nvSpPr>
          <p:cNvPr id="11" name="TextBox 11"/>
          <p:cNvSpPr txBox="1"/>
          <p:nvPr/>
        </p:nvSpPr>
        <p:spPr>
          <a:xfrm>
            <a:off x="7097263" y="2723245"/>
            <a:ext cx="10162037" cy="762693"/>
          </a:xfrm>
          <a:prstGeom prst="rect">
            <a:avLst/>
          </a:prstGeom>
        </p:spPr>
        <p:txBody>
          <a:bodyPr lIns="0" tIns="0" rIns="0" bIns="0" rtlCol="0" anchor="t">
            <a:spAutoFit/>
          </a:bodyPr>
          <a:lstStyle/>
          <a:p>
            <a:pPr algn="r">
              <a:lnSpc>
                <a:spcPts val="6218"/>
              </a:lnSpc>
            </a:pPr>
            <a:endParaRPr/>
          </a:p>
        </p:txBody>
      </p:sp>
      <p:sp>
        <p:nvSpPr>
          <p:cNvPr id="12" name="TextBox 12"/>
          <p:cNvSpPr txBox="1"/>
          <p:nvPr/>
        </p:nvSpPr>
        <p:spPr>
          <a:xfrm>
            <a:off x="5798925" y="6330322"/>
            <a:ext cx="10162037" cy="874586"/>
          </a:xfrm>
          <a:prstGeom prst="rect">
            <a:avLst/>
          </a:prstGeom>
        </p:spPr>
        <p:txBody>
          <a:bodyPr lIns="0" tIns="0" rIns="0" bIns="0" rtlCol="0" anchor="t">
            <a:spAutoFit/>
          </a:bodyPr>
          <a:lstStyle/>
          <a:p>
            <a:pPr algn="r">
              <a:lnSpc>
                <a:spcPts val="7200"/>
              </a:lnSpc>
            </a:pPr>
            <a:r>
              <a:rPr lang="en-US" sz="4800" b="0" i="0" spc="48" dirty="0">
                <a:solidFill>
                  <a:srgbClr val="F9FFFF"/>
                </a:solidFill>
                <a:latin typeface="Glacial Indifference"/>
              </a:rPr>
              <a:t>jcrossfieldmcintosh@otterbein.edu</a:t>
            </a:r>
          </a:p>
        </p:txBody>
      </p:sp>
      <p:sp>
        <p:nvSpPr>
          <p:cNvPr id="13" name="TextBox 13"/>
          <p:cNvSpPr txBox="1"/>
          <p:nvPr/>
        </p:nvSpPr>
        <p:spPr>
          <a:xfrm>
            <a:off x="6980025" y="7357018"/>
            <a:ext cx="8980937" cy="874586"/>
          </a:xfrm>
          <a:prstGeom prst="rect">
            <a:avLst/>
          </a:prstGeom>
        </p:spPr>
        <p:txBody>
          <a:bodyPr lIns="0" tIns="0" rIns="0" bIns="0" rtlCol="0" anchor="t">
            <a:spAutoFit/>
          </a:bodyPr>
          <a:lstStyle/>
          <a:p>
            <a:pPr algn="r">
              <a:lnSpc>
                <a:spcPts val="7200"/>
              </a:lnSpc>
            </a:pPr>
            <a:r>
              <a:rPr lang="en-US" sz="4800" b="0" i="0" spc="48">
                <a:solidFill>
                  <a:srgbClr val="F9FFFF"/>
                </a:solidFill>
                <a:latin typeface="Glacial Indifference"/>
              </a:rPr>
              <a:t>@JessCMcIntosh</a:t>
            </a:r>
          </a:p>
        </p:txBody>
      </p:sp>
      <p:pic>
        <p:nvPicPr>
          <p:cNvPr id="14" name="Picture 14"/>
          <p:cNvPicPr>
            <a:picLocks noChangeAspect="1"/>
          </p:cNvPicPr>
          <p:nvPr/>
        </p:nvPicPr>
        <p:blipFill>
          <a:blip r:embed="rId3">
            <a:duotone>
              <a:prstClr val="black"/>
              <a:srgbClr val="FFD6EA">
                <a:tint val="45000"/>
                <a:satMod val="400000"/>
              </a:srgbClr>
            </a:duotone>
          </a:blip>
          <a:srcRect/>
          <a:stretch>
            <a:fillRect/>
          </a:stretch>
        </p:blipFill>
        <p:spPr>
          <a:xfrm>
            <a:off x="16094826" y="6315692"/>
            <a:ext cx="1046721" cy="1046721"/>
          </a:xfrm>
          <a:prstGeom prst="rect">
            <a:avLst/>
          </a:prstGeom>
        </p:spPr>
      </p:pic>
      <p:pic>
        <p:nvPicPr>
          <p:cNvPr id="15" name="Picture 15"/>
          <p:cNvPicPr>
            <a:picLocks noChangeAspect="1"/>
          </p:cNvPicPr>
          <p:nvPr/>
        </p:nvPicPr>
        <p:blipFill>
          <a:blip r:embed="rId4">
            <a:duotone>
              <a:prstClr val="black"/>
              <a:srgbClr val="D9C3A5">
                <a:tint val="50000"/>
                <a:satMod val="180000"/>
              </a:srgbClr>
            </a:duotone>
          </a:blip>
          <a:srcRect/>
          <a:stretch>
            <a:fillRect/>
          </a:stretch>
        </p:blipFill>
        <p:spPr>
          <a:xfrm>
            <a:off x="16247625" y="7631294"/>
            <a:ext cx="741123" cy="600310"/>
          </a:xfrm>
          <a:prstGeom prst="rect">
            <a:avLst/>
          </a:prstGeom>
        </p:spPr>
      </p:pic>
      <p:sp>
        <p:nvSpPr>
          <p:cNvPr id="17" name="TextBox 16">
            <a:extLst>
              <a:ext uri="{FF2B5EF4-FFF2-40B4-BE49-F238E27FC236}">
                <a16:creationId xmlns:a16="http://schemas.microsoft.com/office/drawing/2014/main" id="{498EB956-4EFA-41E2-8EBC-76622EC5792C}"/>
              </a:ext>
            </a:extLst>
          </p:cNvPr>
          <p:cNvSpPr txBox="1"/>
          <p:nvPr/>
        </p:nvSpPr>
        <p:spPr>
          <a:xfrm>
            <a:off x="9601200" y="8383156"/>
            <a:ext cx="8980936" cy="830997"/>
          </a:xfrm>
          <a:prstGeom prst="rect">
            <a:avLst/>
          </a:prstGeom>
          <a:noFill/>
        </p:spPr>
        <p:txBody>
          <a:bodyPr wrap="square" rtlCol="0">
            <a:spAutoFit/>
          </a:bodyPr>
          <a:lstStyle/>
          <a:p>
            <a:r>
              <a:rPr lang="en-US" sz="4800" dirty="0">
                <a:solidFill>
                  <a:schemeClr val="bg1"/>
                </a:solidFill>
                <a:latin typeface="Glacial Indifference" panose="020B0604020202020204" charset="0"/>
              </a:rPr>
              <a:t>bit.ly/alao2019partnerships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9DA4"/>
        </a:solidFill>
        <a:effectLst/>
      </p:bgPr>
    </p:bg>
    <p:spTree>
      <p:nvGrpSpPr>
        <p:cNvPr id="1" name=""/>
        <p:cNvGrpSpPr/>
        <p:nvPr/>
      </p:nvGrpSpPr>
      <p:grpSpPr>
        <a:xfrm>
          <a:off x="0" y="0"/>
          <a:ext cx="0" cy="0"/>
          <a:chOff x="0" y="0"/>
          <a:chExt cx="0" cy="0"/>
        </a:xfrm>
      </p:grpSpPr>
      <p:sp>
        <p:nvSpPr>
          <p:cNvPr id="2" name="AutoShape 2"/>
          <p:cNvSpPr/>
          <p:nvPr/>
        </p:nvSpPr>
        <p:spPr>
          <a:xfrm rot="-10800000">
            <a:off x="10522289" y="1028700"/>
            <a:ext cx="6737011" cy="4687216"/>
          </a:xfrm>
          <a:prstGeom prst="rect">
            <a:avLst/>
          </a:prstGeom>
          <a:solidFill>
            <a:srgbClr val="F6BC00"/>
          </a:solidFill>
        </p:spPr>
      </p:sp>
      <p:grpSp>
        <p:nvGrpSpPr>
          <p:cNvPr id="3" name="Group 3"/>
          <p:cNvGrpSpPr/>
          <p:nvPr/>
        </p:nvGrpSpPr>
        <p:grpSpPr>
          <a:xfrm rot="-10800000">
            <a:off x="8458277" y="2162038"/>
            <a:ext cx="7019505" cy="2326103"/>
            <a:chOff x="0" y="0"/>
            <a:chExt cx="9359340" cy="3101471"/>
          </a:xfrm>
        </p:grpSpPr>
        <p:pic>
          <p:nvPicPr>
            <p:cNvPr id="4" name="Picture 4"/>
            <p:cNvPicPr>
              <a:picLocks noChangeAspect="1"/>
            </p:cNvPicPr>
            <p:nvPr/>
          </p:nvPicPr>
          <p:blipFill>
            <a:blip r:embed="rId3"/>
            <a:srcRect/>
            <a:stretch>
              <a:fillRect/>
            </a:stretch>
          </p:blipFill>
          <p:spPr>
            <a:xfrm>
              <a:off x="0" y="0"/>
              <a:ext cx="9359340" cy="795544"/>
            </a:xfrm>
            <a:prstGeom prst="rect">
              <a:avLst/>
            </a:prstGeom>
          </p:spPr>
        </p:pic>
        <p:pic>
          <p:nvPicPr>
            <p:cNvPr id="5" name="Picture 5"/>
            <p:cNvPicPr>
              <a:picLocks noChangeAspect="1"/>
            </p:cNvPicPr>
            <p:nvPr/>
          </p:nvPicPr>
          <p:blipFill>
            <a:blip r:embed="rId3"/>
            <a:srcRect/>
            <a:stretch>
              <a:fillRect/>
            </a:stretch>
          </p:blipFill>
          <p:spPr>
            <a:xfrm>
              <a:off x="0" y="795544"/>
              <a:ext cx="9359340" cy="795544"/>
            </a:xfrm>
            <a:prstGeom prst="rect">
              <a:avLst/>
            </a:prstGeom>
          </p:spPr>
        </p:pic>
        <p:pic>
          <p:nvPicPr>
            <p:cNvPr id="6" name="Picture 6"/>
            <p:cNvPicPr>
              <a:picLocks noChangeAspect="1"/>
            </p:cNvPicPr>
            <p:nvPr/>
          </p:nvPicPr>
          <p:blipFill>
            <a:blip r:embed="rId3"/>
            <a:srcRect/>
            <a:stretch>
              <a:fillRect/>
            </a:stretch>
          </p:blipFill>
          <p:spPr>
            <a:xfrm>
              <a:off x="0" y="1510383"/>
              <a:ext cx="9359340" cy="795544"/>
            </a:xfrm>
            <a:prstGeom prst="rect">
              <a:avLst/>
            </a:prstGeom>
          </p:spPr>
        </p:pic>
        <p:pic>
          <p:nvPicPr>
            <p:cNvPr id="7" name="Picture 7"/>
            <p:cNvPicPr>
              <a:picLocks noChangeAspect="1"/>
            </p:cNvPicPr>
            <p:nvPr/>
          </p:nvPicPr>
          <p:blipFill>
            <a:blip r:embed="rId3"/>
            <a:srcRect/>
            <a:stretch>
              <a:fillRect/>
            </a:stretch>
          </p:blipFill>
          <p:spPr>
            <a:xfrm>
              <a:off x="0" y="2305927"/>
              <a:ext cx="9359340" cy="795544"/>
            </a:xfrm>
            <a:prstGeom prst="rect">
              <a:avLst/>
            </a:prstGeom>
          </p:spPr>
        </p:pic>
      </p:grpSp>
      <p:grpSp>
        <p:nvGrpSpPr>
          <p:cNvPr id="8" name="Group 8"/>
          <p:cNvGrpSpPr/>
          <p:nvPr/>
        </p:nvGrpSpPr>
        <p:grpSpPr>
          <a:xfrm rot="-10800000">
            <a:off x="11448948" y="0"/>
            <a:ext cx="6839052" cy="6828110"/>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FFF"/>
            </a:solidFill>
            <a:ln>
              <a:noFill/>
            </a:ln>
          </p:spPr>
        </p:sp>
      </p:grpSp>
      <p:sp>
        <p:nvSpPr>
          <p:cNvPr id="10" name="TextBox 10"/>
          <p:cNvSpPr txBox="1"/>
          <p:nvPr/>
        </p:nvSpPr>
        <p:spPr>
          <a:xfrm>
            <a:off x="1028700" y="1009513"/>
            <a:ext cx="6445227" cy="1152525"/>
          </a:xfrm>
          <a:prstGeom prst="rect">
            <a:avLst/>
          </a:prstGeom>
        </p:spPr>
        <p:txBody>
          <a:bodyPr lIns="0" tIns="0" rIns="0" bIns="0" rtlCol="0" anchor="t">
            <a:spAutoFit/>
          </a:bodyPr>
          <a:lstStyle/>
          <a:p>
            <a:pPr>
              <a:lnSpc>
                <a:spcPts val="9000"/>
              </a:lnSpc>
            </a:pPr>
            <a:r>
              <a:rPr lang="en-US" sz="7500" b="1" i="0" spc="225">
                <a:solidFill>
                  <a:srgbClr val="FFFFFF"/>
                </a:solidFill>
                <a:latin typeface="Glacial Indifference"/>
              </a:rPr>
              <a:t>Why?</a:t>
            </a:r>
          </a:p>
        </p:txBody>
      </p:sp>
      <p:sp>
        <p:nvSpPr>
          <p:cNvPr id="11" name="TextBox 11"/>
          <p:cNvSpPr txBox="1"/>
          <p:nvPr/>
        </p:nvSpPr>
        <p:spPr>
          <a:xfrm>
            <a:off x="10303967" y="6419850"/>
            <a:ext cx="6955333" cy="2838450"/>
          </a:xfrm>
          <a:prstGeom prst="rect">
            <a:avLst/>
          </a:prstGeom>
        </p:spPr>
        <p:txBody>
          <a:bodyPr lIns="0" tIns="0" rIns="0" bIns="0" rtlCol="0" anchor="t">
            <a:spAutoFit/>
          </a:bodyPr>
          <a:lstStyle/>
          <a:p>
            <a:pPr algn="r">
              <a:lnSpc>
                <a:spcPts val="4500"/>
              </a:lnSpc>
            </a:pPr>
            <a:r>
              <a:rPr lang="en-US" sz="3000" b="0" i="0" spc="30">
                <a:solidFill>
                  <a:srgbClr val="F9FFFF"/>
                </a:solidFill>
                <a:latin typeface="Glacial Indifference"/>
              </a:rPr>
              <a:t>We also know that engagement on campus helps with student retention. When students develop relationships in our department, we are aiding in their academic success </a:t>
            </a:r>
          </a:p>
        </p:txBody>
      </p:sp>
      <p:sp>
        <p:nvSpPr>
          <p:cNvPr id="12" name="TextBox 12"/>
          <p:cNvSpPr txBox="1"/>
          <p:nvPr/>
        </p:nvSpPr>
        <p:spPr>
          <a:xfrm>
            <a:off x="773647" y="2518705"/>
            <a:ext cx="6955333" cy="1695450"/>
          </a:xfrm>
          <a:prstGeom prst="rect">
            <a:avLst/>
          </a:prstGeom>
        </p:spPr>
        <p:txBody>
          <a:bodyPr lIns="0" tIns="0" rIns="0" bIns="0" rtlCol="0" anchor="t">
            <a:spAutoFit/>
          </a:bodyPr>
          <a:lstStyle/>
          <a:p>
            <a:pPr>
              <a:lnSpc>
                <a:spcPts val="4500"/>
              </a:lnSpc>
            </a:pPr>
            <a:r>
              <a:rPr lang="en-US" sz="3000" b="0" i="0" spc="30" dirty="0">
                <a:solidFill>
                  <a:srgbClr val="F9FFFF"/>
                </a:solidFill>
                <a:latin typeface="Glacial Indifference"/>
              </a:rPr>
              <a:t>2017 Strategic plan study emphasized the importance of the library as space and the desire for more engagement </a:t>
            </a:r>
          </a:p>
        </p:txBody>
      </p:sp>
      <p:sp>
        <p:nvSpPr>
          <p:cNvPr id="13" name="TextBox 13"/>
          <p:cNvSpPr txBox="1"/>
          <p:nvPr/>
        </p:nvSpPr>
        <p:spPr>
          <a:xfrm>
            <a:off x="10413128" y="9625965"/>
            <a:ext cx="6955333" cy="451485"/>
          </a:xfrm>
          <a:prstGeom prst="rect">
            <a:avLst/>
          </a:prstGeom>
        </p:spPr>
        <p:txBody>
          <a:bodyPr lIns="0" tIns="0" rIns="0" bIns="0" rtlCol="0" anchor="t">
            <a:spAutoFit/>
          </a:bodyPr>
          <a:lstStyle/>
          <a:p>
            <a:pPr algn="r">
              <a:lnSpc>
                <a:spcPts val="3600"/>
              </a:lnSpc>
            </a:pPr>
            <a:r>
              <a:rPr lang="en-US" sz="2400" b="0" i="0" spc="24">
                <a:solidFill>
                  <a:srgbClr val="F9FFFF"/>
                </a:solidFill>
                <a:latin typeface="Glacial Indifference"/>
              </a:rPr>
              <a:t>Source: ACRL Impact report</a:t>
            </a:r>
          </a:p>
        </p:txBody>
      </p:sp>
      <p:pic>
        <p:nvPicPr>
          <p:cNvPr id="14" name="Picture 14"/>
          <p:cNvPicPr>
            <a:picLocks noChangeAspect="1"/>
          </p:cNvPicPr>
          <p:nvPr/>
        </p:nvPicPr>
        <p:blipFill>
          <a:blip r:embed="rId4"/>
          <a:srcRect/>
          <a:stretch>
            <a:fillRect/>
          </a:stretch>
        </p:blipFill>
        <p:spPr>
          <a:xfrm>
            <a:off x="745945" y="4591056"/>
            <a:ext cx="6727982" cy="447410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3098" y="895350"/>
            <a:ext cx="8900902" cy="1459421"/>
          </a:xfrm>
          <a:prstGeom prst="rect">
            <a:avLst/>
          </a:prstGeom>
        </p:spPr>
        <p:txBody>
          <a:bodyPr lIns="0" tIns="0" rIns="0" bIns="0" rtlCol="0" anchor="t">
            <a:spAutoFit/>
          </a:bodyPr>
          <a:lstStyle/>
          <a:p>
            <a:pPr algn="ctr">
              <a:lnSpc>
                <a:spcPts val="6300"/>
              </a:lnSpc>
            </a:pPr>
            <a:r>
              <a:rPr lang="en-US" sz="4200" b="1" i="0" spc="42">
                <a:solidFill>
                  <a:srgbClr val="039DA4"/>
                </a:solidFill>
                <a:latin typeface="Glacial Indifference"/>
              </a:rPr>
              <a:t>Goal</a:t>
            </a:r>
          </a:p>
          <a:p>
            <a:pPr algn="ctr">
              <a:lnSpc>
                <a:spcPts val="5400"/>
              </a:lnSpc>
            </a:pPr>
            <a:r>
              <a:rPr lang="en-US" sz="3600" b="0" i="0" spc="36">
                <a:solidFill>
                  <a:srgbClr val="039DA4"/>
                </a:solidFill>
                <a:latin typeface="Glacial Indifference"/>
              </a:rPr>
              <a:t>Foster relationships within our community</a:t>
            </a:r>
          </a:p>
        </p:txBody>
      </p:sp>
      <p:sp>
        <p:nvSpPr>
          <p:cNvPr id="3" name="TextBox 3"/>
          <p:cNvSpPr txBox="1"/>
          <p:nvPr/>
        </p:nvSpPr>
        <p:spPr>
          <a:xfrm>
            <a:off x="2240853" y="3832617"/>
            <a:ext cx="11877070" cy="1573596"/>
          </a:xfrm>
          <a:prstGeom prst="rect">
            <a:avLst/>
          </a:prstGeom>
        </p:spPr>
        <p:txBody>
          <a:bodyPr lIns="0" tIns="0" rIns="0" bIns="0" rtlCol="0" anchor="t">
            <a:spAutoFit/>
          </a:bodyPr>
          <a:lstStyle/>
          <a:p>
            <a:pPr algn="ctr">
              <a:lnSpc>
                <a:spcPts val="6300"/>
              </a:lnSpc>
            </a:pPr>
            <a:r>
              <a:rPr lang="en-US" sz="4200" b="1" i="0" spc="42">
                <a:solidFill>
                  <a:srgbClr val="039DA4"/>
                </a:solidFill>
                <a:latin typeface="Glacial Indifference"/>
              </a:rPr>
              <a:t>Strategy</a:t>
            </a:r>
          </a:p>
          <a:p>
            <a:pPr algn="ctr">
              <a:lnSpc>
                <a:spcPts val="6300"/>
              </a:lnSpc>
            </a:pPr>
            <a:r>
              <a:rPr lang="en-US" sz="4200" b="0" i="0" spc="42">
                <a:solidFill>
                  <a:srgbClr val="039DA4"/>
                </a:solidFill>
                <a:latin typeface="Glacial Indifference"/>
              </a:rPr>
              <a:t>Form, grow, and sustain external partnerships</a:t>
            </a:r>
          </a:p>
        </p:txBody>
      </p:sp>
      <p:sp>
        <p:nvSpPr>
          <p:cNvPr id="4" name="AutoShape 4"/>
          <p:cNvSpPr/>
          <p:nvPr/>
        </p:nvSpPr>
        <p:spPr>
          <a:xfrm>
            <a:off x="12882925" y="8516"/>
            <a:ext cx="5405075" cy="2363412"/>
          </a:xfrm>
          <a:prstGeom prst="rect">
            <a:avLst/>
          </a:prstGeom>
          <a:solidFill>
            <a:srgbClr val="F6BC00"/>
          </a:solidFill>
        </p:spPr>
      </p:sp>
      <p:grpSp>
        <p:nvGrpSpPr>
          <p:cNvPr id="5" name="Group 5"/>
          <p:cNvGrpSpPr/>
          <p:nvPr/>
        </p:nvGrpSpPr>
        <p:grpSpPr>
          <a:xfrm>
            <a:off x="10947295" y="1150878"/>
            <a:ext cx="7019505" cy="2326103"/>
            <a:chOff x="0" y="0"/>
            <a:chExt cx="9359340" cy="3101471"/>
          </a:xfrm>
        </p:grpSpPr>
        <p:pic>
          <p:nvPicPr>
            <p:cNvPr id="6" name="Picture 6"/>
            <p:cNvPicPr>
              <a:picLocks noChangeAspect="1"/>
            </p:cNvPicPr>
            <p:nvPr/>
          </p:nvPicPr>
          <p:blipFill>
            <a:blip r:embed="rId2"/>
            <a:srcRect/>
            <a:stretch>
              <a:fillRect/>
            </a:stretch>
          </p:blipFill>
          <p:spPr>
            <a:xfrm>
              <a:off x="0" y="0"/>
              <a:ext cx="9359340" cy="795544"/>
            </a:xfrm>
            <a:prstGeom prst="rect">
              <a:avLst/>
            </a:prstGeom>
          </p:spPr>
        </p:pic>
        <p:pic>
          <p:nvPicPr>
            <p:cNvPr id="7" name="Picture 7"/>
            <p:cNvPicPr>
              <a:picLocks noChangeAspect="1"/>
            </p:cNvPicPr>
            <p:nvPr/>
          </p:nvPicPr>
          <p:blipFill>
            <a:blip r:embed="rId2"/>
            <a:srcRect/>
            <a:stretch>
              <a:fillRect/>
            </a:stretch>
          </p:blipFill>
          <p:spPr>
            <a:xfrm>
              <a:off x="0" y="795544"/>
              <a:ext cx="9359340" cy="795544"/>
            </a:xfrm>
            <a:prstGeom prst="rect">
              <a:avLst/>
            </a:prstGeom>
          </p:spPr>
        </p:pic>
        <p:pic>
          <p:nvPicPr>
            <p:cNvPr id="8" name="Picture 8"/>
            <p:cNvPicPr>
              <a:picLocks noChangeAspect="1"/>
            </p:cNvPicPr>
            <p:nvPr/>
          </p:nvPicPr>
          <p:blipFill>
            <a:blip r:embed="rId2"/>
            <a:srcRect/>
            <a:stretch>
              <a:fillRect/>
            </a:stretch>
          </p:blipFill>
          <p:spPr>
            <a:xfrm>
              <a:off x="0" y="1510383"/>
              <a:ext cx="9359340" cy="795544"/>
            </a:xfrm>
            <a:prstGeom prst="rect">
              <a:avLst/>
            </a:prstGeom>
          </p:spPr>
        </p:pic>
        <p:pic>
          <p:nvPicPr>
            <p:cNvPr id="9" name="Picture 9"/>
            <p:cNvPicPr>
              <a:picLocks noChangeAspect="1"/>
            </p:cNvPicPr>
            <p:nvPr/>
          </p:nvPicPr>
          <p:blipFill>
            <a:blip r:embed="rId2"/>
            <a:srcRect/>
            <a:stretch>
              <a:fillRect/>
            </a:stretch>
          </p:blipFill>
          <p:spPr>
            <a:xfrm>
              <a:off x="0" y="2305927"/>
              <a:ext cx="9359340" cy="795544"/>
            </a:xfrm>
            <a:prstGeom prst="rect">
              <a:avLst/>
            </a:prstGeom>
          </p:spPr>
        </p:pic>
      </p:grpSp>
      <p:sp>
        <p:nvSpPr>
          <p:cNvPr id="10" name="TextBox 10"/>
          <p:cNvSpPr txBox="1"/>
          <p:nvPr/>
        </p:nvSpPr>
        <p:spPr>
          <a:xfrm>
            <a:off x="3379960" y="6911458"/>
            <a:ext cx="15860126" cy="3173861"/>
          </a:xfrm>
          <a:prstGeom prst="rect">
            <a:avLst/>
          </a:prstGeom>
        </p:spPr>
        <p:txBody>
          <a:bodyPr lIns="0" tIns="0" rIns="0" bIns="0" rtlCol="0" anchor="t">
            <a:spAutoFit/>
          </a:bodyPr>
          <a:lstStyle/>
          <a:p>
            <a:pPr algn="ctr">
              <a:lnSpc>
                <a:spcPts val="6300"/>
              </a:lnSpc>
            </a:pPr>
            <a:r>
              <a:rPr lang="en-US" sz="4200" b="1" i="0" spc="42">
                <a:solidFill>
                  <a:srgbClr val="039DA4"/>
                </a:solidFill>
                <a:latin typeface="Glacial Indifference"/>
              </a:rPr>
              <a:t>Tactic </a:t>
            </a:r>
          </a:p>
          <a:p>
            <a:pPr algn="ctr">
              <a:lnSpc>
                <a:spcPts val="6300"/>
              </a:lnSpc>
            </a:pPr>
            <a:r>
              <a:rPr lang="en-US" sz="4200" b="0" i="0" spc="42">
                <a:solidFill>
                  <a:srgbClr val="039DA4"/>
                </a:solidFill>
                <a:latin typeface="Glacial Indifference"/>
              </a:rPr>
              <a:t>Develop programming calendar to appeal to all audiences</a:t>
            </a:r>
          </a:p>
          <a:p>
            <a:pPr algn="ctr">
              <a:lnSpc>
                <a:spcPts val="6300"/>
              </a:lnSpc>
            </a:pPr>
            <a:r>
              <a:rPr lang="en-US" sz="4200" b="0" i="0" spc="42">
                <a:solidFill>
                  <a:srgbClr val="039DA4"/>
                </a:solidFill>
                <a:latin typeface="Glacial Indifference"/>
              </a:rPr>
              <a:t>Partner with Westerville Public Library</a:t>
            </a:r>
          </a:p>
          <a:p>
            <a:pPr algn="ctr">
              <a:lnSpc>
                <a:spcPts val="6300"/>
              </a:lnSpc>
            </a:pPr>
            <a:endParaRPr lang="en-US" sz="4200" b="0" i="0" spc="42">
              <a:solidFill>
                <a:srgbClr val="039DA4"/>
              </a:solidFill>
              <a:latin typeface="Glacial Indifference"/>
            </a:endParaRPr>
          </a:p>
        </p:txBody>
      </p:sp>
      <p:pic>
        <p:nvPicPr>
          <p:cNvPr id="11" name="Picture 11"/>
          <p:cNvPicPr>
            <a:picLocks noChangeAspect="1"/>
          </p:cNvPicPr>
          <p:nvPr/>
        </p:nvPicPr>
        <p:blipFill>
          <a:blip r:embed="rId3"/>
          <a:srcRect/>
          <a:stretch>
            <a:fillRect/>
          </a:stretch>
        </p:blipFill>
        <p:spPr>
          <a:xfrm rot="2076441">
            <a:off x="4661480" y="3004152"/>
            <a:ext cx="2426679" cy="643070"/>
          </a:xfrm>
          <a:prstGeom prst="rect">
            <a:avLst/>
          </a:prstGeom>
        </p:spPr>
      </p:pic>
      <p:pic>
        <p:nvPicPr>
          <p:cNvPr id="12" name="Picture 12"/>
          <p:cNvPicPr>
            <a:picLocks noChangeAspect="1"/>
          </p:cNvPicPr>
          <p:nvPr/>
        </p:nvPicPr>
        <p:blipFill>
          <a:blip r:embed="rId3"/>
          <a:srcRect/>
          <a:stretch>
            <a:fillRect/>
          </a:stretch>
        </p:blipFill>
        <p:spPr>
          <a:xfrm rot="2076441">
            <a:off x="8147320" y="6038437"/>
            <a:ext cx="2426679" cy="64307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3CE2819-8B12-2F45-AEC5-594A40CC4E7D}"/>
              </a:ext>
            </a:extLst>
          </p:cNvPr>
          <p:cNvPicPr>
            <a:picLocks noChangeAspect="1"/>
          </p:cNvPicPr>
          <p:nvPr/>
        </p:nvPicPr>
        <p:blipFill rotWithShape="1">
          <a:blip r:embed="rId3">
            <a:extLst>
              <a:ext uri="{28A0092B-C50C-407E-A947-70E740481C1C}">
                <a14:useLocalDpi xmlns:a14="http://schemas.microsoft.com/office/drawing/2010/main" val="0"/>
              </a:ext>
            </a:extLst>
          </a:blip>
          <a:srcRect t="10962"/>
          <a:stretch/>
        </p:blipFill>
        <p:spPr>
          <a:xfrm>
            <a:off x="16933" y="-1"/>
            <a:ext cx="18271067" cy="12201167"/>
          </a:xfrm>
          <a:prstGeom prst="rect">
            <a:avLst/>
          </a:prstGeom>
        </p:spPr>
      </p:pic>
      <p:sp>
        <p:nvSpPr>
          <p:cNvPr id="2" name="TextBox 2"/>
          <p:cNvSpPr txBox="1"/>
          <p:nvPr/>
        </p:nvSpPr>
        <p:spPr>
          <a:xfrm>
            <a:off x="609600" y="446168"/>
            <a:ext cx="16010843" cy="4001095"/>
          </a:xfrm>
          <a:prstGeom prst="rect">
            <a:avLst/>
          </a:prstGeom>
        </p:spPr>
        <p:txBody>
          <a:bodyPr wrap="square" lIns="0" tIns="0" rIns="0" bIns="0" rtlCol="0" anchor="t">
            <a:spAutoFit/>
          </a:bodyPr>
          <a:lstStyle/>
          <a:p>
            <a:r>
              <a:rPr lang="en-US" sz="13000" b="1" i="0" spc="431" dirty="0">
                <a:solidFill>
                  <a:srgbClr val="039DA4"/>
                </a:solidFill>
                <a:latin typeface="Glacial Indifference"/>
              </a:rPr>
              <a:t>Create life-long library users</a:t>
            </a:r>
          </a:p>
        </p:txBody>
      </p:sp>
      <p:grpSp>
        <p:nvGrpSpPr>
          <p:cNvPr id="3" name="Group 3"/>
          <p:cNvGrpSpPr/>
          <p:nvPr/>
        </p:nvGrpSpPr>
        <p:grpSpPr>
          <a:xfrm>
            <a:off x="1295400" y="6438900"/>
            <a:ext cx="6338646" cy="2100482"/>
            <a:chOff x="0" y="0"/>
            <a:chExt cx="8451528" cy="2800642"/>
          </a:xfrm>
        </p:grpSpPr>
        <p:pic>
          <p:nvPicPr>
            <p:cNvPr id="4" name="Picture 4"/>
            <p:cNvPicPr>
              <a:picLocks noChangeAspect="1"/>
            </p:cNvPicPr>
            <p:nvPr/>
          </p:nvPicPr>
          <p:blipFill>
            <a:blip r:embed="rId4"/>
            <a:srcRect/>
            <a:stretch>
              <a:fillRect/>
            </a:stretch>
          </p:blipFill>
          <p:spPr>
            <a:xfrm>
              <a:off x="0" y="0"/>
              <a:ext cx="8451528" cy="718380"/>
            </a:xfrm>
            <a:prstGeom prst="rect">
              <a:avLst/>
            </a:prstGeom>
          </p:spPr>
        </p:pic>
        <p:pic>
          <p:nvPicPr>
            <p:cNvPr id="5" name="Picture 5"/>
            <p:cNvPicPr>
              <a:picLocks noChangeAspect="1"/>
            </p:cNvPicPr>
            <p:nvPr/>
          </p:nvPicPr>
          <p:blipFill>
            <a:blip r:embed="rId4"/>
            <a:srcRect/>
            <a:stretch>
              <a:fillRect/>
            </a:stretch>
          </p:blipFill>
          <p:spPr>
            <a:xfrm>
              <a:off x="0" y="718380"/>
              <a:ext cx="8451528" cy="718380"/>
            </a:xfrm>
            <a:prstGeom prst="rect">
              <a:avLst/>
            </a:prstGeom>
          </p:spPr>
        </p:pic>
        <p:pic>
          <p:nvPicPr>
            <p:cNvPr id="6" name="Picture 6"/>
            <p:cNvPicPr>
              <a:picLocks noChangeAspect="1"/>
            </p:cNvPicPr>
            <p:nvPr/>
          </p:nvPicPr>
          <p:blipFill>
            <a:blip r:embed="rId4"/>
            <a:srcRect/>
            <a:stretch>
              <a:fillRect/>
            </a:stretch>
          </p:blipFill>
          <p:spPr>
            <a:xfrm>
              <a:off x="0" y="1363883"/>
              <a:ext cx="8451528" cy="718380"/>
            </a:xfrm>
            <a:prstGeom prst="rect">
              <a:avLst/>
            </a:prstGeom>
          </p:spPr>
        </p:pic>
        <p:pic>
          <p:nvPicPr>
            <p:cNvPr id="7" name="Picture 7"/>
            <p:cNvPicPr>
              <a:picLocks noChangeAspect="1"/>
            </p:cNvPicPr>
            <p:nvPr/>
          </p:nvPicPr>
          <p:blipFill>
            <a:blip r:embed="rId4"/>
            <a:srcRect/>
            <a:stretch>
              <a:fillRect/>
            </a:stretch>
          </p:blipFill>
          <p:spPr>
            <a:xfrm>
              <a:off x="0" y="2082263"/>
              <a:ext cx="8451528" cy="718380"/>
            </a:xfrm>
            <a:prstGeom prst="rect">
              <a:avLst/>
            </a:prstGeom>
          </p:spPr>
        </p:pic>
      </p:grpSp>
      <p:grpSp>
        <p:nvGrpSpPr>
          <p:cNvPr id="8" name="Group 8"/>
          <p:cNvGrpSpPr/>
          <p:nvPr/>
        </p:nvGrpSpPr>
        <p:grpSpPr>
          <a:xfrm>
            <a:off x="0" y="5143500"/>
            <a:ext cx="5241057" cy="5232671"/>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6BC00"/>
            </a:solidFill>
          </p:spPr>
        </p:sp>
      </p:grpSp>
    </p:spTree>
    <p:extLst>
      <p:ext uri="{BB962C8B-B14F-4D97-AF65-F5344CB8AC3E}">
        <p14:creationId xmlns:p14="http://schemas.microsoft.com/office/powerpoint/2010/main" val="2502912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39DA4"/>
        </a:solidFill>
        <a:effectLst/>
      </p:bgPr>
    </p:bg>
    <p:spTree>
      <p:nvGrpSpPr>
        <p:cNvPr id="1" name=""/>
        <p:cNvGrpSpPr/>
        <p:nvPr/>
      </p:nvGrpSpPr>
      <p:grpSpPr>
        <a:xfrm>
          <a:off x="0" y="0"/>
          <a:ext cx="0" cy="0"/>
          <a:chOff x="0" y="0"/>
          <a:chExt cx="0" cy="0"/>
        </a:xfrm>
      </p:grpSpPr>
      <p:sp>
        <p:nvSpPr>
          <p:cNvPr id="3" name="AutoShape 3"/>
          <p:cNvSpPr/>
          <p:nvPr/>
        </p:nvSpPr>
        <p:spPr>
          <a:xfrm>
            <a:off x="-1337965" y="7943392"/>
            <a:ext cx="6737011" cy="4687216"/>
          </a:xfrm>
          <a:prstGeom prst="rect">
            <a:avLst/>
          </a:prstGeom>
          <a:solidFill>
            <a:srgbClr val="F6BC00"/>
          </a:solidFill>
        </p:spPr>
      </p:sp>
      <p:grpSp>
        <p:nvGrpSpPr>
          <p:cNvPr id="4" name="Group 4"/>
          <p:cNvGrpSpPr/>
          <p:nvPr/>
        </p:nvGrpSpPr>
        <p:grpSpPr>
          <a:xfrm>
            <a:off x="1085378" y="6780341"/>
            <a:ext cx="7019505" cy="2326103"/>
            <a:chOff x="0" y="0"/>
            <a:chExt cx="9359340" cy="3101471"/>
          </a:xfrm>
        </p:grpSpPr>
        <p:pic>
          <p:nvPicPr>
            <p:cNvPr id="5" name="Picture 5"/>
            <p:cNvPicPr>
              <a:picLocks noChangeAspect="1"/>
            </p:cNvPicPr>
            <p:nvPr/>
          </p:nvPicPr>
          <p:blipFill>
            <a:blip r:embed="rId3"/>
            <a:srcRect/>
            <a:stretch>
              <a:fillRect/>
            </a:stretch>
          </p:blipFill>
          <p:spPr>
            <a:xfrm>
              <a:off x="0" y="0"/>
              <a:ext cx="9359340" cy="795544"/>
            </a:xfrm>
            <a:prstGeom prst="rect">
              <a:avLst/>
            </a:prstGeom>
          </p:spPr>
        </p:pic>
        <p:pic>
          <p:nvPicPr>
            <p:cNvPr id="6" name="Picture 6"/>
            <p:cNvPicPr>
              <a:picLocks noChangeAspect="1"/>
            </p:cNvPicPr>
            <p:nvPr/>
          </p:nvPicPr>
          <p:blipFill>
            <a:blip r:embed="rId3"/>
            <a:srcRect/>
            <a:stretch>
              <a:fillRect/>
            </a:stretch>
          </p:blipFill>
          <p:spPr>
            <a:xfrm>
              <a:off x="0" y="795544"/>
              <a:ext cx="9359340" cy="795544"/>
            </a:xfrm>
            <a:prstGeom prst="rect">
              <a:avLst/>
            </a:prstGeom>
          </p:spPr>
        </p:pic>
        <p:pic>
          <p:nvPicPr>
            <p:cNvPr id="7" name="Picture 7"/>
            <p:cNvPicPr>
              <a:picLocks noChangeAspect="1"/>
            </p:cNvPicPr>
            <p:nvPr/>
          </p:nvPicPr>
          <p:blipFill>
            <a:blip r:embed="rId3"/>
            <a:srcRect/>
            <a:stretch>
              <a:fillRect/>
            </a:stretch>
          </p:blipFill>
          <p:spPr>
            <a:xfrm>
              <a:off x="0" y="1510383"/>
              <a:ext cx="9359340" cy="795544"/>
            </a:xfrm>
            <a:prstGeom prst="rect">
              <a:avLst/>
            </a:prstGeom>
          </p:spPr>
        </p:pic>
        <p:pic>
          <p:nvPicPr>
            <p:cNvPr id="8" name="Picture 8"/>
            <p:cNvPicPr>
              <a:picLocks noChangeAspect="1"/>
            </p:cNvPicPr>
            <p:nvPr/>
          </p:nvPicPr>
          <p:blipFill>
            <a:blip r:embed="rId3"/>
            <a:srcRect/>
            <a:stretch>
              <a:fillRect/>
            </a:stretch>
          </p:blipFill>
          <p:spPr>
            <a:xfrm>
              <a:off x="0" y="2305927"/>
              <a:ext cx="9359340" cy="795544"/>
            </a:xfrm>
            <a:prstGeom prst="rect">
              <a:avLst/>
            </a:prstGeom>
          </p:spPr>
        </p:pic>
      </p:grpSp>
      <p:grpSp>
        <p:nvGrpSpPr>
          <p:cNvPr id="9" name="Group 9"/>
          <p:cNvGrpSpPr/>
          <p:nvPr/>
        </p:nvGrpSpPr>
        <p:grpSpPr>
          <a:xfrm>
            <a:off x="662939" y="1467343"/>
            <a:ext cx="16701868" cy="4414162"/>
            <a:chOff x="114577" y="185309"/>
            <a:chExt cx="10250430" cy="5885549"/>
          </a:xfrm>
        </p:grpSpPr>
        <p:sp>
          <p:nvSpPr>
            <p:cNvPr id="10" name="TextBox 10"/>
            <p:cNvSpPr txBox="1"/>
            <p:nvPr/>
          </p:nvSpPr>
          <p:spPr>
            <a:xfrm>
              <a:off x="146594" y="3559318"/>
              <a:ext cx="10218413" cy="737235"/>
            </a:xfrm>
            <a:prstGeom prst="rect">
              <a:avLst/>
            </a:prstGeom>
          </p:spPr>
          <p:txBody>
            <a:bodyPr lIns="0" tIns="0" rIns="0" bIns="0" rtlCol="0" anchor="t">
              <a:spAutoFit/>
            </a:bodyPr>
            <a:lstStyle/>
            <a:p>
              <a:pPr>
                <a:lnSpc>
                  <a:spcPts val="4620"/>
                </a:lnSpc>
              </a:pPr>
              <a:r>
                <a:rPr lang="en-US" sz="3600" spc="429" dirty="0">
                  <a:solidFill>
                    <a:srgbClr val="FFFFFF"/>
                  </a:solidFill>
                  <a:latin typeface="Glacial Indifference"/>
                </a:rPr>
                <a:t>BUILDING ON STRENGTHS</a:t>
              </a:r>
              <a:endParaRPr lang="en-US" sz="3600" b="0" i="0" spc="429" dirty="0">
                <a:solidFill>
                  <a:srgbClr val="FFFFFF"/>
                </a:solidFill>
                <a:latin typeface="Glacial Indifference"/>
              </a:endParaRPr>
            </a:p>
          </p:txBody>
        </p:sp>
        <p:sp>
          <p:nvSpPr>
            <p:cNvPr id="11" name="TextBox 11"/>
            <p:cNvSpPr txBox="1"/>
            <p:nvPr/>
          </p:nvSpPr>
          <p:spPr>
            <a:xfrm>
              <a:off x="128607" y="4596095"/>
              <a:ext cx="10218413" cy="1474763"/>
            </a:xfrm>
            <a:prstGeom prst="rect">
              <a:avLst/>
            </a:prstGeom>
          </p:spPr>
          <p:txBody>
            <a:bodyPr lIns="0" tIns="0" rIns="0" bIns="0" rtlCol="0" anchor="t">
              <a:spAutoFit/>
            </a:bodyPr>
            <a:lstStyle/>
            <a:p>
              <a:pPr>
                <a:lnSpc>
                  <a:spcPts val="4500"/>
                </a:lnSpc>
              </a:pPr>
              <a:r>
                <a:rPr lang="en-US" sz="3200" b="0" i="0" spc="30" dirty="0">
                  <a:solidFill>
                    <a:srgbClr val="F9FFFF"/>
                  </a:solidFill>
                  <a:latin typeface="Glacial Indifference"/>
                </a:rPr>
                <a:t>Otterbein University has grown their ties to the community over the years</a:t>
              </a:r>
            </a:p>
            <a:p>
              <a:pPr>
                <a:lnSpc>
                  <a:spcPts val="4500"/>
                </a:lnSpc>
              </a:pPr>
              <a:r>
                <a:rPr lang="en-US" sz="3200" spc="30" dirty="0">
                  <a:solidFill>
                    <a:srgbClr val="F9FFFF"/>
                  </a:solidFill>
                  <a:latin typeface="Glacial Indifference"/>
                </a:rPr>
                <a:t>This cemented the fact that the library wanted to be a part of that growth</a:t>
              </a:r>
              <a:endParaRPr lang="en-US" sz="3200" b="0" i="0" spc="30" dirty="0">
                <a:solidFill>
                  <a:srgbClr val="F9FFFF"/>
                </a:solidFill>
                <a:latin typeface="Glacial Indifference"/>
              </a:endParaRPr>
            </a:p>
          </p:txBody>
        </p:sp>
        <p:sp>
          <p:nvSpPr>
            <p:cNvPr id="12" name="TextBox 12"/>
            <p:cNvSpPr txBox="1"/>
            <p:nvPr/>
          </p:nvSpPr>
          <p:spPr>
            <a:xfrm>
              <a:off x="119254" y="185309"/>
              <a:ext cx="10218413" cy="743793"/>
            </a:xfrm>
            <a:prstGeom prst="rect">
              <a:avLst/>
            </a:prstGeom>
          </p:spPr>
          <p:txBody>
            <a:bodyPr lIns="0" tIns="0" rIns="0" bIns="0" rtlCol="0" anchor="t">
              <a:spAutoFit/>
            </a:bodyPr>
            <a:lstStyle/>
            <a:p>
              <a:pPr>
                <a:lnSpc>
                  <a:spcPts val="4620"/>
                </a:lnSpc>
              </a:pPr>
              <a:r>
                <a:rPr lang="en-US" sz="3600" b="0" i="0" spc="429" dirty="0">
                  <a:solidFill>
                    <a:srgbClr val="FFFFFF"/>
                  </a:solidFill>
                  <a:latin typeface="Glacial Indifference"/>
                </a:rPr>
                <a:t>NATURAL PARTNERS</a:t>
              </a:r>
            </a:p>
          </p:txBody>
        </p:sp>
        <p:sp>
          <p:nvSpPr>
            <p:cNvPr id="13" name="TextBox 13"/>
            <p:cNvSpPr txBox="1"/>
            <p:nvPr/>
          </p:nvSpPr>
          <p:spPr>
            <a:xfrm>
              <a:off x="114577" y="1050390"/>
              <a:ext cx="10218413" cy="1483312"/>
            </a:xfrm>
            <a:prstGeom prst="rect">
              <a:avLst/>
            </a:prstGeom>
          </p:spPr>
          <p:txBody>
            <a:bodyPr lIns="0" tIns="0" rIns="0" bIns="0" rtlCol="0" anchor="t">
              <a:spAutoFit/>
            </a:bodyPr>
            <a:lstStyle/>
            <a:p>
              <a:pPr>
                <a:lnSpc>
                  <a:spcPts val="4500"/>
                </a:lnSpc>
              </a:pPr>
              <a:r>
                <a:rPr lang="en-US" sz="3200" b="0" i="0" spc="30" dirty="0">
                  <a:solidFill>
                    <a:srgbClr val="F9FFFF"/>
                  </a:solidFill>
                  <a:latin typeface="Glacial Indifference"/>
                </a:rPr>
                <a:t>Westerville Public Library is a 5-star award winning public library less tha</a:t>
              </a:r>
              <a:r>
                <a:rPr lang="en-US" sz="3200" spc="30" dirty="0">
                  <a:solidFill>
                    <a:srgbClr val="F9FFFF"/>
                  </a:solidFill>
                  <a:latin typeface="Glacial Indifference"/>
                </a:rPr>
                <a:t>n a mile from our campus</a:t>
              </a:r>
              <a:endParaRPr lang="en-US" sz="3200" b="0" i="0" spc="30" dirty="0">
                <a:solidFill>
                  <a:srgbClr val="F9FFFF"/>
                </a:solidFill>
                <a:latin typeface="Glacial Indifference"/>
              </a:endParaRPr>
            </a:p>
          </p:txBody>
        </p:sp>
      </p:grpSp>
    </p:spTree>
    <p:extLst>
      <p:ext uri="{BB962C8B-B14F-4D97-AF65-F5344CB8AC3E}">
        <p14:creationId xmlns:p14="http://schemas.microsoft.com/office/powerpoint/2010/main" val="858815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89966" y="3342334"/>
            <a:ext cx="13845268" cy="3248966"/>
            <a:chOff x="0" y="1739696"/>
            <a:chExt cx="18460358" cy="4331954"/>
          </a:xfrm>
        </p:grpSpPr>
        <p:sp>
          <p:nvSpPr>
            <p:cNvPr id="3" name="TextBox 3"/>
            <p:cNvSpPr txBox="1"/>
            <p:nvPr/>
          </p:nvSpPr>
          <p:spPr>
            <a:xfrm>
              <a:off x="183775" y="1739696"/>
              <a:ext cx="18276583" cy="1538883"/>
            </a:xfrm>
            <a:prstGeom prst="rect">
              <a:avLst/>
            </a:prstGeom>
          </p:spPr>
          <p:txBody>
            <a:bodyPr lIns="0" tIns="0" rIns="0" bIns="0" rtlCol="0" anchor="t">
              <a:spAutoFit/>
            </a:bodyPr>
            <a:lstStyle/>
            <a:p>
              <a:pPr algn="ctr">
                <a:lnSpc>
                  <a:spcPts val="9000"/>
                </a:lnSpc>
              </a:pPr>
              <a:r>
                <a:rPr lang="en-US" sz="7500" b="1" i="0" spc="225" dirty="0">
                  <a:solidFill>
                    <a:srgbClr val="039DA4"/>
                  </a:solidFill>
                  <a:latin typeface="Glacial Indifference"/>
                </a:rPr>
                <a:t>Get a Partner in mind</a:t>
              </a:r>
            </a:p>
          </p:txBody>
        </p:sp>
        <p:sp>
          <p:nvSpPr>
            <p:cNvPr id="4" name="TextBox 4"/>
            <p:cNvSpPr txBox="1"/>
            <p:nvPr/>
          </p:nvSpPr>
          <p:spPr>
            <a:xfrm>
              <a:off x="0" y="3767601"/>
              <a:ext cx="18276587" cy="2304049"/>
            </a:xfrm>
            <a:prstGeom prst="rect">
              <a:avLst/>
            </a:prstGeom>
          </p:spPr>
          <p:txBody>
            <a:bodyPr lIns="0" tIns="0" rIns="0" bIns="0" rtlCol="0" anchor="t">
              <a:spAutoFit/>
            </a:bodyPr>
            <a:lstStyle/>
            <a:p>
              <a:pPr algn="ctr">
                <a:lnSpc>
                  <a:spcPts val="4620"/>
                </a:lnSpc>
              </a:pPr>
              <a:r>
                <a:rPr lang="en-US" sz="3300" b="0" i="0" spc="429" dirty="0">
                  <a:solidFill>
                    <a:srgbClr val="039DA4"/>
                  </a:solidFill>
                  <a:latin typeface="Glacial Indifference"/>
                </a:rPr>
                <a:t>CHOOSE A CURRENT PARTNERSHIP OR ONE YOU THINK YOU WANT TO START. WRITE DOWN SHARED GOALS OR POSSIBLE OBJECTIVES.</a:t>
              </a:r>
            </a:p>
          </p:txBody>
        </p:sp>
      </p:grpSp>
      <p:sp>
        <p:nvSpPr>
          <p:cNvPr id="11" name="AutoShape 11"/>
          <p:cNvSpPr/>
          <p:nvPr/>
        </p:nvSpPr>
        <p:spPr>
          <a:xfrm>
            <a:off x="12684552" y="9198846"/>
            <a:ext cx="5603448" cy="1088154"/>
          </a:xfrm>
          <a:prstGeom prst="rect">
            <a:avLst/>
          </a:prstGeom>
          <a:solidFill>
            <a:srgbClr val="F6BC00"/>
          </a:solidFill>
        </p:spPr>
      </p:sp>
      <p:grpSp>
        <p:nvGrpSpPr>
          <p:cNvPr id="12" name="Group 12"/>
          <p:cNvGrpSpPr/>
          <p:nvPr/>
        </p:nvGrpSpPr>
        <p:grpSpPr>
          <a:xfrm rot="-5400000">
            <a:off x="11976524" y="10506317"/>
            <a:ext cx="7019505" cy="2326103"/>
            <a:chOff x="0" y="0"/>
            <a:chExt cx="9359340" cy="3101471"/>
          </a:xfrm>
        </p:grpSpPr>
        <p:pic>
          <p:nvPicPr>
            <p:cNvPr id="13" name="Picture 13"/>
            <p:cNvPicPr>
              <a:picLocks noChangeAspect="1"/>
            </p:cNvPicPr>
            <p:nvPr/>
          </p:nvPicPr>
          <p:blipFill>
            <a:blip r:embed="rId3"/>
            <a:srcRect/>
            <a:stretch>
              <a:fillRect/>
            </a:stretch>
          </p:blipFill>
          <p:spPr>
            <a:xfrm>
              <a:off x="0" y="0"/>
              <a:ext cx="9359340" cy="795544"/>
            </a:xfrm>
            <a:prstGeom prst="rect">
              <a:avLst/>
            </a:prstGeom>
          </p:spPr>
        </p:pic>
        <p:pic>
          <p:nvPicPr>
            <p:cNvPr id="14" name="Picture 14"/>
            <p:cNvPicPr>
              <a:picLocks noChangeAspect="1"/>
            </p:cNvPicPr>
            <p:nvPr/>
          </p:nvPicPr>
          <p:blipFill>
            <a:blip r:embed="rId3"/>
            <a:srcRect/>
            <a:stretch>
              <a:fillRect/>
            </a:stretch>
          </p:blipFill>
          <p:spPr>
            <a:xfrm>
              <a:off x="0" y="795544"/>
              <a:ext cx="9359340" cy="795544"/>
            </a:xfrm>
            <a:prstGeom prst="rect">
              <a:avLst/>
            </a:prstGeom>
          </p:spPr>
        </p:pic>
        <p:pic>
          <p:nvPicPr>
            <p:cNvPr id="15" name="Picture 15"/>
            <p:cNvPicPr>
              <a:picLocks noChangeAspect="1"/>
            </p:cNvPicPr>
            <p:nvPr/>
          </p:nvPicPr>
          <p:blipFill>
            <a:blip r:embed="rId3"/>
            <a:srcRect/>
            <a:stretch>
              <a:fillRect/>
            </a:stretch>
          </p:blipFill>
          <p:spPr>
            <a:xfrm>
              <a:off x="0" y="1510383"/>
              <a:ext cx="9359340" cy="795544"/>
            </a:xfrm>
            <a:prstGeom prst="rect">
              <a:avLst/>
            </a:prstGeom>
          </p:spPr>
        </p:pic>
        <p:pic>
          <p:nvPicPr>
            <p:cNvPr id="16" name="Picture 16"/>
            <p:cNvPicPr>
              <a:picLocks noChangeAspect="1"/>
            </p:cNvPicPr>
            <p:nvPr/>
          </p:nvPicPr>
          <p:blipFill>
            <a:blip r:embed="rId3"/>
            <a:srcRect/>
            <a:stretch>
              <a:fillRect/>
            </a:stretch>
          </p:blipFill>
          <p:spPr>
            <a:xfrm>
              <a:off x="0" y="2305927"/>
              <a:ext cx="9359340" cy="795544"/>
            </a:xfrm>
            <a:prstGeom prst="rect">
              <a:avLst/>
            </a:prstGeom>
          </p:spPr>
        </p:pic>
      </p:grpSp>
      <p:grpSp>
        <p:nvGrpSpPr>
          <p:cNvPr id="17" name="Group 17"/>
          <p:cNvGrpSpPr/>
          <p:nvPr/>
        </p:nvGrpSpPr>
        <p:grpSpPr>
          <a:xfrm rot="-10800000">
            <a:off x="-4783861" y="6932197"/>
            <a:ext cx="7019505" cy="2326103"/>
            <a:chOff x="0" y="0"/>
            <a:chExt cx="9359340" cy="3101471"/>
          </a:xfrm>
        </p:grpSpPr>
        <p:pic>
          <p:nvPicPr>
            <p:cNvPr id="18" name="Picture 18"/>
            <p:cNvPicPr>
              <a:picLocks noChangeAspect="1"/>
            </p:cNvPicPr>
            <p:nvPr/>
          </p:nvPicPr>
          <p:blipFill>
            <a:blip r:embed="rId3"/>
            <a:srcRect/>
            <a:stretch>
              <a:fillRect/>
            </a:stretch>
          </p:blipFill>
          <p:spPr>
            <a:xfrm>
              <a:off x="0" y="0"/>
              <a:ext cx="9359340" cy="795544"/>
            </a:xfrm>
            <a:prstGeom prst="rect">
              <a:avLst/>
            </a:prstGeom>
          </p:spPr>
        </p:pic>
        <p:pic>
          <p:nvPicPr>
            <p:cNvPr id="19" name="Picture 19"/>
            <p:cNvPicPr>
              <a:picLocks noChangeAspect="1"/>
            </p:cNvPicPr>
            <p:nvPr/>
          </p:nvPicPr>
          <p:blipFill>
            <a:blip r:embed="rId3"/>
            <a:srcRect/>
            <a:stretch>
              <a:fillRect/>
            </a:stretch>
          </p:blipFill>
          <p:spPr>
            <a:xfrm>
              <a:off x="0" y="795544"/>
              <a:ext cx="9359340" cy="795544"/>
            </a:xfrm>
            <a:prstGeom prst="rect">
              <a:avLst/>
            </a:prstGeom>
          </p:spPr>
        </p:pic>
        <p:pic>
          <p:nvPicPr>
            <p:cNvPr id="20" name="Picture 20"/>
            <p:cNvPicPr>
              <a:picLocks noChangeAspect="1"/>
            </p:cNvPicPr>
            <p:nvPr/>
          </p:nvPicPr>
          <p:blipFill>
            <a:blip r:embed="rId3"/>
            <a:srcRect/>
            <a:stretch>
              <a:fillRect/>
            </a:stretch>
          </p:blipFill>
          <p:spPr>
            <a:xfrm>
              <a:off x="0" y="1510383"/>
              <a:ext cx="9359340" cy="795544"/>
            </a:xfrm>
            <a:prstGeom prst="rect">
              <a:avLst/>
            </a:prstGeom>
          </p:spPr>
        </p:pic>
        <p:pic>
          <p:nvPicPr>
            <p:cNvPr id="21" name="Picture 21"/>
            <p:cNvPicPr>
              <a:picLocks noChangeAspect="1"/>
            </p:cNvPicPr>
            <p:nvPr/>
          </p:nvPicPr>
          <p:blipFill>
            <a:blip r:embed="rId3"/>
            <a:srcRect/>
            <a:stretch>
              <a:fillRect/>
            </a:stretch>
          </p:blipFill>
          <p:spPr>
            <a:xfrm>
              <a:off x="0" y="2305927"/>
              <a:ext cx="9359340" cy="795544"/>
            </a:xfrm>
            <a:prstGeom prst="rect">
              <a:avLst/>
            </a:prstGeom>
          </p:spPr>
        </p:pic>
      </p:grpSp>
      <p:grpSp>
        <p:nvGrpSpPr>
          <p:cNvPr id="22" name="Group 22"/>
          <p:cNvGrpSpPr/>
          <p:nvPr/>
        </p:nvGrpSpPr>
        <p:grpSpPr>
          <a:xfrm rot="-10800000">
            <a:off x="15719172" y="1673949"/>
            <a:ext cx="7019505" cy="2326103"/>
            <a:chOff x="0" y="0"/>
            <a:chExt cx="9359340" cy="3101471"/>
          </a:xfrm>
        </p:grpSpPr>
        <p:pic>
          <p:nvPicPr>
            <p:cNvPr id="23" name="Picture 23"/>
            <p:cNvPicPr>
              <a:picLocks noChangeAspect="1"/>
            </p:cNvPicPr>
            <p:nvPr/>
          </p:nvPicPr>
          <p:blipFill>
            <a:blip r:embed="rId3"/>
            <a:srcRect/>
            <a:stretch>
              <a:fillRect/>
            </a:stretch>
          </p:blipFill>
          <p:spPr>
            <a:xfrm>
              <a:off x="0" y="0"/>
              <a:ext cx="9359340" cy="795544"/>
            </a:xfrm>
            <a:prstGeom prst="rect">
              <a:avLst/>
            </a:prstGeom>
          </p:spPr>
        </p:pic>
        <p:pic>
          <p:nvPicPr>
            <p:cNvPr id="24" name="Picture 24"/>
            <p:cNvPicPr>
              <a:picLocks noChangeAspect="1"/>
            </p:cNvPicPr>
            <p:nvPr/>
          </p:nvPicPr>
          <p:blipFill>
            <a:blip r:embed="rId3"/>
            <a:srcRect/>
            <a:stretch>
              <a:fillRect/>
            </a:stretch>
          </p:blipFill>
          <p:spPr>
            <a:xfrm>
              <a:off x="0" y="795544"/>
              <a:ext cx="9359340" cy="795544"/>
            </a:xfrm>
            <a:prstGeom prst="rect">
              <a:avLst/>
            </a:prstGeom>
          </p:spPr>
        </p:pic>
        <p:pic>
          <p:nvPicPr>
            <p:cNvPr id="25" name="Picture 25"/>
            <p:cNvPicPr>
              <a:picLocks noChangeAspect="1"/>
            </p:cNvPicPr>
            <p:nvPr/>
          </p:nvPicPr>
          <p:blipFill>
            <a:blip r:embed="rId3"/>
            <a:srcRect/>
            <a:stretch>
              <a:fillRect/>
            </a:stretch>
          </p:blipFill>
          <p:spPr>
            <a:xfrm>
              <a:off x="0" y="1510383"/>
              <a:ext cx="9359340" cy="795544"/>
            </a:xfrm>
            <a:prstGeom prst="rect">
              <a:avLst/>
            </a:prstGeom>
          </p:spPr>
        </p:pic>
        <p:pic>
          <p:nvPicPr>
            <p:cNvPr id="26" name="Picture 26"/>
            <p:cNvPicPr>
              <a:picLocks noChangeAspect="1"/>
            </p:cNvPicPr>
            <p:nvPr/>
          </p:nvPicPr>
          <p:blipFill>
            <a:blip r:embed="rId3"/>
            <a:srcRect/>
            <a:stretch>
              <a:fillRect/>
            </a:stretch>
          </p:blipFill>
          <p:spPr>
            <a:xfrm>
              <a:off x="0" y="2305927"/>
              <a:ext cx="9359340" cy="795544"/>
            </a:xfrm>
            <a:prstGeom prst="rect">
              <a:avLst/>
            </a:prstGeom>
          </p:spPr>
        </p:pic>
      </p:grpSp>
      <p:pic>
        <p:nvPicPr>
          <p:cNvPr id="30" name="Graphic 29" descr="Group brainstorm">
            <a:extLst>
              <a:ext uri="{FF2B5EF4-FFF2-40B4-BE49-F238E27FC236}">
                <a16:creationId xmlns:a16="http://schemas.microsoft.com/office/drawing/2014/main" id="{E411ABE1-9FE0-41E5-BB3B-C63DECE583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291452" y="1938021"/>
            <a:ext cx="1371600" cy="1371600"/>
          </a:xfrm>
          <a:prstGeom prst="rect">
            <a:avLst/>
          </a:prstGeom>
        </p:spPr>
      </p:pic>
      <p:sp>
        <p:nvSpPr>
          <p:cNvPr id="31" name="AutoShape 5">
            <a:extLst>
              <a:ext uri="{FF2B5EF4-FFF2-40B4-BE49-F238E27FC236}">
                <a16:creationId xmlns:a16="http://schemas.microsoft.com/office/drawing/2014/main" id="{ED9D7221-F45A-4988-BF2B-4F2F8AC7AB73}"/>
              </a:ext>
            </a:extLst>
          </p:cNvPr>
          <p:cNvSpPr/>
          <p:nvPr/>
        </p:nvSpPr>
        <p:spPr>
          <a:xfrm>
            <a:off x="0" y="-19229"/>
            <a:ext cx="8291452" cy="1200329"/>
          </a:xfrm>
          <a:prstGeom prst="rect">
            <a:avLst/>
          </a:prstGeom>
          <a:solidFill>
            <a:srgbClr val="F6BC00"/>
          </a:solidFill>
        </p:spPr>
      </p:sp>
      <p:grpSp>
        <p:nvGrpSpPr>
          <p:cNvPr id="32" name="Group 6">
            <a:extLst>
              <a:ext uri="{FF2B5EF4-FFF2-40B4-BE49-F238E27FC236}">
                <a16:creationId xmlns:a16="http://schemas.microsoft.com/office/drawing/2014/main" id="{E2DB89CF-3394-4CA4-824C-BC457D688758}"/>
              </a:ext>
            </a:extLst>
          </p:cNvPr>
          <p:cNvGrpSpPr/>
          <p:nvPr/>
        </p:nvGrpSpPr>
        <p:grpSpPr>
          <a:xfrm rot="-5400000">
            <a:off x="-1934332" y="-1348999"/>
            <a:ext cx="7019505" cy="2326103"/>
            <a:chOff x="0" y="0"/>
            <a:chExt cx="9359340" cy="3101471"/>
          </a:xfrm>
        </p:grpSpPr>
        <p:pic>
          <p:nvPicPr>
            <p:cNvPr id="33" name="Picture 7">
              <a:extLst>
                <a:ext uri="{FF2B5EF4-FFF2-40B4-BE49-F238E27FC236}">
                  <a16:creationId xmlns:a16="http://schemas.microsoft.com/office/drawing/2014/main" id="{5D911DDF-1491-4EC3-AAA9-676E1D4AB1C1}"/>
                </a:ext>
              </a:extLst>
            </p:cNvPr>
            <p:cNvPicPr>
              <a:picLocks noChangeAspect="1"/>
            </p:cNvPicPr>
            <p:nvPr/>
          </p:nvPicPr>
          <p:blipFill>
            <a:blip r:embed="rId3"/>
            <a:srcRect/>
            <a:stretch>
              <a:fillRect/>
            </a:stretch>
          </p:blipFill>
          <p:spPr>
            <a:xfrm>
              <a:off x="0" y="0"/>
              <a:ext cx="9359340" cy="795544"/>
            </a:xfrm>
            <a:prstGeom prst="rect">
              <a:avLst/>
            </a:prstGeom>
          </p:spPr>
        </p:pic>
        <p:pic>
          <p:nvPicPr>
            <p:cNvPr id="34" name="Picture 8">
              <a:extLst>
                <a:ext uri="{FF2B5EF4-FFF2-40B4-BE49-F238E27FC236}">
                  <a16:creationId xmlns:a16="http://schemas.microsoft.com/office/drawing/2014/main" id="{EE281419-0465-4789-8CF5-169C2204E646}"/>
                </a:ext>
              </a:extLst>
            </p:cNvPr>
            <p:cNvPicPr>
              <a:picLocks noChangeAspect="1"/>
            </p:cNvPicPr>
            <p:nvPr/>
          </p:nvPicPr>
          <p:blipFill>
            <a:blip r:embed="rId3"/>
            <a:srcRect/>
            <a:stretch>
              <a:fillRect/>
            </a:stretch>
          </p:blipFill>
          <p:spPr>
            <a:xfrm>
              <a:off x="0" y="795544"/>
              <a:ext cx="9359340" cy="795544"/>
            </a:xfrm>
            <a:prstGeom prst="rect">
              <a:avLst/>
            </a:prstGeom>
          </p:spPr>
        </p:pic>
        <p:pic>
          <p:nvPicPr>
            <p:cNvPr id="35" name="Picture 9">
              <a:extLst>
                <a:ext uri="{FF2B5EF4-FFF2-40B4-BE49-F238E27FC236}">
                  <a16:creationId xmlns:a16="http://schemas.microsoft.com/office/drawing/2014/main" id="{4831AFC0-3396-499B-91CC-08AA825D44E0}"/>
                </a:ext>
              </a:extLst>
            </p:cNvPr>
            <p:cNvPicPr>
              <a:picLocks noChangeAspect="1"/>
            </p:cNvPicPr>
            <p:nvPr/>
          </p:nvPicPr>
          <p:blipFill>
            <a:blip r:embed="rId3"/>
            <a:srcRect/>
            <a:stretch>
              <a:fillRect/>
            </a:stretch>
          </p:blipFill>
          <p:spPr>
            <a:xfrm>
              <a:off x="0" y="1510383"/>
              <a:ext cx="9359340" cy="795544"/>
            </a:xfrm>
            <a:prstGeom prst="rect">
              <a:avLst/>
            </a:prstGeom>
          </p:spPr>
        </p:pic>
        <p:pic>
          <p:nvPicPr>
            <p:cNvPr id="36" name="Picture 10">
              <a:extLst>
                <a:ext uri="{FF2B5EF4-FFF2-40B4-BE49-F238E27FC236}">
                  <a16:creationId xmlns:a16="http://schemas.microsoft.com/office/drawing/2014/main" id="{C13C6178-F95E-49ED-81C0-0042082FB99F}"/>
                </a:ext>
              </a:extLst>
            </p:cNvPr>
            <p:cNvPicPr>
              <a:picLocks noChangeAspect="1"/>
            </p:cNvPicPr>
            <p:nvPr/>
          </p:nvPicPr>
          <p:blipFill>
            <a:blip r:embed="rId3"/>
            <a:srcRect/>
            <a:stretch>
              <a:fillRect/>
            </a:stretch>
          </p:blipFill>
          <p:spPr>
            <a:xfrm>
              <a:off x="0" y="2305927"/>
              <a:ext cx="9359340" cy="795544"/>
            </a:xfrm>
            <a:prstGeom prst="rect">
              <a:avLst/>
            </a:prstGeom>
          </p:spPr>
        </p:pic>
      </p:grpSp>
      <p:sp>
        <p:nvSpPr>
          <p:cNvPr id="37" name="TextBox 36">
            <a:extLst>
              <a:ext uri="{FF2B5EF4-FFF2-40B4-BE49-F238E27FC236}">
                <a16:creationId xmlns:a16="http://schemas.microsoft.com/office/drawing/2014/main" id="{1CEE039B-A2F9-40C3-8353-075DD06F8EAD}"/>
              </a:ext>
            </a:extLst>
          </p:cNvPr>
          <p:cNvSpPr txBox="1"/>
          <p:nvPr/>
        </p:nvSpPr>
        <p:spPr>
          <a:xfrm>
            <a:off x="2812710" y="190500"/>
            <a:ext cx="9448800" cy="830997"/>
          </a:xfrm>
          <a:prstGeom prst="rect">
            <a:avLst/>
          </a:prstGeom>
          <a:noFill/>
        </p:spPr>
        <p:txBody>
          <a:bodyPr wrap="square" rtlCol="0">
            <a:spAutoFit/>
          </a:bodyPr>
          <a:lstStyle/>
          <a:p>
            <a:r>
              <a:rPr lang="en-US" sz="4800" i="1" spc="225" dirty="0">
                <a:solidFill>
                  <a:schemeClr val="bg1"/>
                </a:solidFill>
                <a:latin typeface="Glacial Indifference"/>
              </a:rPr>
              <a:t>Think-Pair-Share</a:t>
            </a:r>
          </a:p>
        </p:txBody>
      </p:sp>
    </p:spTree>
    <p:extLst>
      <p:ext uri="{BB962C8B-B14F-4D97-AF65-F5344CB8AC3E}">
        <p14:creationId xmlns:p14="http://schemas.microsoft.com/office/powerpoint/2010/main" val="2432248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rcRect b="16044"/>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305541" y="3896889"/>
            <a:ext cx="10312934" cy="2194560"/>
          </a:xfrm>
          <a:prstGeom prst="rect">
            <a:avLst/>
          </a:prstGeom>
        </p:spPr>
        <p:txBody>
          <a:bodyPr lIns="0" tIns="0" rIns="0" bIns="0" rtlCol="0" anchor="t">
            <a:spAutoFit/>
          </a:bodyPr>
          <a:lstStyle/>
          <a:p>
            <a:pPr>
              <a:lnSpc>
                <a:spcPts val="17280"/>
              </a:lnSpc>
            </a:pPr>
            <a:r>
              <a:rPr lang="en-US" sz="14400" b="1" i="0" spc="431">
                <a:solidFill>
                  <a:srgbClr val="039DA4"/>
                </a:solidFill>
                <a:latin typeface="Glacial Indifference"/>
              </a:rPr>
              <a:t>First Steps</a:t>
            </a:r>
          </a:p>
        </p:txBody>
      </p:sp>
      <p:grpSp>
        <p:nvGrpSpPr>
          <p:cNvPr id="3" name="Group 3"/>
          <p:cNvGrpSpPr/>
          <p:nvPr/>
        </p:nvGrpSpPr>
        <p:grpSpPr>
          <a:xfrm>
            <a:off x="1305541" y="6709595"/>
            <a:ext cx="6338646" cy="2100482"/>
            <a:chOff x="0" y="0"/>
            <a:chExt cx="8451528" cy="2800642"/>
          </a:xfrm>
        </p:grpSpPr>
        <p:pic>
          <p:nvPicPr>
            <p:cNvPr id="4" name="Picture 4"/>
            <p:cNvPicPr>
              <a:picLocks noChangeAspect="1"/>
            </p:cNvPicPr>
            <p:nvPr/>
          </p:nvPicPr>
          <p:blipFill>
            <a:blip r:embed="rId4"/>
            <a:srcRect/>
            <a:stretch>
              <a:fillRect/>
            </a:stretch>
          </p:blipFill>
          <p:spPr>
            <a:xfrm>
              <a:off x="0" y="0"/>
              <a:ext cx="8451528" cy="718380"/>
            </a:xfrm>
            <a:prstGeom prst="rect">
              <a:avLst/>
            </a:prstGeom>
          </p:spPr>
        </p:pic>
        <p:pic>
          <p:nvPicPr>
            <p:cNvPr id="5" name="Picture 5"/>
            <p:cNvPicPr>
              <a:picLocks noChangeAspect="1"/>
            </p:cNvPicPr>
            <p:nvPr/>
          </p:nvPicPr>
          <p:blipFill>
            <a:blip r:embed="rId4"/>
            <a:srcRect/>
            <a:stretch>
              <a:fillRect/>
            </a:stretch>
          </p:blipFill>
          <p:spPr>
            <a:xfrm>
              <a:off x="0" y="718380"/>
              <a:ext cx="8451528" cy="718380"/>
            </a:xfrm>
            <a:prstGeom prst="rect">
              <a:avLst/>
            </a:prstGeom>
          </p:spPr>
        </p:pic>
        <p:pic>
          <p:nvPicPr>
            <p:cNvPr id="6" name="Picture 6"/>
            <p:cNvPicPr>
              <a:picLocks noChangeAspect="1"/>
            </p:cNvPicPr>
            <p:nvPr/>
          </p:nvPicPr>
          <p:blipFill>
            <a:blip r:embed="rId4"/>
            <a:srcRect/>
            <a:stretch>
              <a:fillRect/>
            </a:stretch>
          </p:blipFill>
          <p:spPr>
            <a:xfrm>
              <a:off x="0" y="1363883"/>
              <a:ext cx="8451528" cy="718380"/>
            </a:xfrm>
            <a:prstGeom prst="rect">
              <a:avLst/>
            </a:prstGeom>
          </p:spPr>
        </p:pic>
        <p:pic>
          <p:nvPicPr>
            <p:cNvPr id="7" name="Picture 7"/>
            <p:cNvPicPr>
              <a:picLocks noChangeAspect="1"/>
            </p:cNvPicPr>
            <p:nvPr/>
          </p:nvPicPr>
          <p:blipFill>
            <a:blip r:embed="rId4"/>
            <a:srcRect/>
            <a:stretch>
              <a:fillRect/>
            </a:stretch>
          </p:blipFill>
          <p:spPr>
            <a:xfrm>
              <a:off x="0" y="2082263"/>
              <a:ext cx="8451528" cy="718380"/>
            </a:xfrm>
            <a:prstGeom prst="rect">
              <a:avLst/>
            </a:prstGeom>
          </p:spPr>
        </p:pic>
      </p:grpSp>
      <p:grpSp>
        <p:nvGrpSpPr>
          <p:cNvPr id="8" name="Group 8"/>
          <p:cNvGrpSpPr/>
          <p:nvPr/>
        </p:nvGrpSpPr>
        <p:grpSpPr>
          <a:xfrm>
            <a:off x="0" y="5143500"/>
            <a:ext cx="5241057" cy="5232671"/>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6BC00"/>
            </a:solid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2628</TotalTime>
  <Words>1827</Words>
  <Application>Microsoft Office PowerPoint</Application>
  <PresentationFormat>Custom</PresentationFormat>
  <Paragraphs>258</Paragraphs>
  <Slides>36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Glacial Indifference</vt:lpstr>
      <vt:lpstr>Calibri</vt:lpstr>
      <vt:lpstr>Wingdings</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Jess- ALAO presentation</dc:title>
  <dc:creator>Crossfield McIntosh, Jessica</dc:creator>
  <cp:lastModifiedBy>Christina Beis</cp:lastModifiedBy>
  <cp:revision>87</cp:revision>
  <dcterms:created xsi:type="dcterms:W3CDTF">2006-08-16T00:00:00Z</dcterms:created>
  <dcterms:modified xsi:type="dcterms:W3CDTF">2019-10-29T16:49:00Z</dcterms:modified>
  <dc:identifier>DADhEQ9HyYI</dc:identifier>
</cp:coreProperties>
</file>