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Lato Light" panose="020B0604020202020204" charset="0"/>
      <p:regular r:id="rId38"/>
      <p:bold r:id="rId39"/>
      <p:italic r:id="rId40"/>
      <p:boldItalic r:id="rId41"/>
    </p:embeddedFont>
    <p:embeddedFont>
      <p:font typeface="Lato" panose="020B0604020202020204" charset="0"/>
      <p:regular r:id="rId42"/>
      <p:bold r:id="rId43"/>
      <p:italic r:id="rId44"/>
      <p:boldItalic r:id="rId45"/>
    </p:embeddedFont>
    <p:embeddedFont>
      <p:font typeface="Lato Black" panose="020B0604020202020204" charset="0"/>
      <p:bold r:id="rId46"/>
      <p:boldItalic r:id="rId47"/>
    </p:embeddedFont>
    <p:embeddedFont>
      <p:font typeface="Roboto Black" panose="020B0604020202020204"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d6a2344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d6a2344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3d6a2344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3d6a2344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3d6a2344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3d6a2344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6a2344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6a2344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6a2344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6a2344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523c671a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523c671a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523c671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523c671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523c671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523c671a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523c671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523c671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Average increase of 211</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523c671a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523c671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3d6a2344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3d6a234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523c671a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523c671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523c671a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523c671a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Flow of the week and the semester didn’t change. Only the overall number of chat interactions did.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523c671a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523c671a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523c671a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523c671a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523c671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523c671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523c671a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523c671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523c671a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523c671a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523c671a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523c671a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523c671a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523c671a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Slight uptick in many of the terms, but nothing to really indicate that proactive chat had an impact on the percentage of chats that could be termed “reference” interactions.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523c671a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523c671a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3d6a2344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3d6a2344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523c671a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523c671a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523c671a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523c671a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523c671a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523c671a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523c671a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523c671a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523c671a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523c671a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523c671a5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523c671a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3d6a2344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3d6a2344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3d6a234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3d6a234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3d6a2344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3d6a2344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3d6a2344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3d6a2344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d6a2344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d6a2344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3d6a2344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3d6a2344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voyant-tools.org/?corpus=4cb93fdf4ff3a84352bc09b5adc1a682"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voyant-tools.org/?corpus=77f262002b83f4812d8b63b6db31d4a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08/RSR-11-2015-0049"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Do You Need Help?</a:t>
            </a:r>
            <a:endParaRPr/>
          </a:p>
        </p:txBody>
      </p:sp>
      <p:sp>
        <p:nvSpPr>
          <p:cNvPr id="55" name="Google Shape;55;p13"/>
          <p:cNvSpPr txBox="1">
            <a:spLocks noGrp="1"/>
          </p:cNvSpPr>
          <p:nvPr>
            <p:ph type="subTitle" idx="1"/>
          </p:nvPr>
        </p:nvSpPr>
        <p:spPr>
          <a:xfrm>
            <a:off x="311700" y="2834125"/>
            <a:ext cx="8520600" cy="147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Implementation of Proactive Chat and its Effect on the Quantity and Quality of Reference Interactions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p:nvPr/>
        </p:nvSpPr>
        <p:spPr>
          <a:xfrm>
            <a:off x="523575" y="439850"/>
            <a:ext cx="7417200" cy="32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CC0000"/>
                </a:solidFill>
                <a:latin typeface="Lato Light"/>
                <a:ea typeface="Lato Light"/>
                <a:cs typeface="Lato Light"/>
                <a:sym typeface="Lato Light"/>
              </a:rPr>
              <a:t>#3</a:t>
            </a:r>
            <a:endParaRPr sz="4800">
              <a:solidFill>
                <a:srgbClr val="CC0000"/>
              </a:solidFill>
              <a:latin typeface="Lato Light"/>
              <a:ea typeface="Lato Light"/>
              <a:cs typeface="Lato Light"/>
              <a:sym typeface="Lato Light"/>
            </a:endParaRPr>
          </a:p>
          <a:p>
            <a:pPr marL="0" lvl="0" indent="0" algn="l" rtl="0">
              <a:spcBef>
                <a:spcPts val="0"/>
              </a:spcBef>
              <a:spcAft>
                <a:spcPts val="0"/>
              </a:spcAft>
              <a:buNone/>
            </a:pPr>
            <a:r>
              <a:rPr lang="en" sz="4800">
                <a:solidFill>
                  <a:schemeClr val="dk1"/>
                </a:solidFill>
                <a:latin typeface="Lato Light"/>
                <a:ea typeface="Lato Light"/>
                <a:cs typeface="Lato Light"/>
                <a:sym typeface="Lato Light"/>
              </a:rPr>
              <a:t>Where to put the widget?</a:t>
            </a:r>
            <a:endParaRPr sz="4800">
              <a:solidFill>
                <a:schemeClr val="dk1"/>
              </a:solidFill>
              <a:latin typeface="Lato Light"/>
              <a:ea typeface="Lato Light"/>
              <a:cs typeface="Lato Light"/>
              <a:sym typeface="Lato Light"/>
            </a:endParaRPr>
          </a:p>
          <a:p>
            <a:pPr marL="0" lvl="0" indent="0" algn="l" rtl="0">
              <a:spcBef>
                <a:spcPts val="0"/>
              </a:spcBef>
              <a:spcAft>
                <a:spcPts val="0"/>
              </a:spcAft>
              <a:buNone/>
            </a:pPr>
            <a:endParaRPr sz="2400">
              <a:latin typeface="Roboto Black"/>
              <a:ea typeface="Roboto Black"/>
              <a:cs typeface="Roboto Black"/>
              <a:sym typeface="Roboto Black"/>
            </a:endParaRPr>
          </a:p>
          <a:p>
            <a:pPr marL="0" lvl="0" indent="0" algn="l" rtl="0">
              <a:spcBef>
                <a:spcPts val="0"/>
              </a:spcBef>
              <a:spcAft>
                <a:spcPts val="0"/>
              </a:spcAft>
              <a:buNone/>
            </a:pPr>
            <a:r>
              <a:rPr lang="en" sz="3000">
                <a:latin typeface="Lato Black"/>
                <a:ea typeface="Lato Black"/>
                <a:cs typeface="Lato Black"/>
                <a:sym typeface="Lato Black"/>
              </a:rPr>
              <a:t>We return to our web analytics.</a:t>
            </a:r>
            <a:endParaRPr sz="3000">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3"/>
          <p:cNvPicPr preferRelativeResize="0"/>
          <p:nvPr/>
        </p:nvPicPr>
        <p:blipFill>
          <a:blip r:embed="rId3">
            <a:alphaModFix/>
          </a:blip>
          <a:stretch>
            <a:fillRect/>
          </a:stretch>
        </p:blipFill>
        <p:spPr>
          <a:xfrm>
            <a:off x="771451" y="1352825"/>
            <a:ext cx="7667751" cy="4396100"/>
          </a:xfrm>
          <a:prstGeom prst="rect">
            <a:avLst/>
          </a:prstGeom>
          <a:noFill/>
          <a:ln>
            <a:noFill/>
          </a:ln>
        </p:spPr>
      </p:pic>
      <p:sp>
        <p:nvSpPr>
          <p:cNvPr id="115" name="Google Shape;115;p23"/>
          <p:cNvSpPr txBox="1"/>
          <p:nvPr/>
        </p:nvSpPr>
        <p:spPr>
          <a:xfrm>
            <a:off x="0" y="194950"/>
            <a:ext cx="9144000" cy="8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dk1"/>
                </a:solidFill>
                <a:latin typeface="Lato Light"/>
                <a:ea typeface="Lato Light"/>
                <a:cs typeface="Lato Light"/>
                <a:sym typeface="Lato Light"/>
              </a:rPr>
              <a:t>Again, what are students doing?</a:t>
            </a:r>
            <a:endParaRPr sz="4200">
              <a:solidFill>
                <a:schemeClr val="dk1"/>
              </a:solidFill>
              <a:latin typeface="Lato Light"/>
              <a:ea typeface="Lato Light"/>
              <a:cs typeface="Lato Light"/>
              <a:sym typeface="Lato Light"/>
            </a:endParaRPr>
          </a:p>
        </p:txBody>
      </p:sp>
      <p:sp>
        <p:nvSpPr>
          <p:cNvPr id="116" name="Google Shape;116;p23"/>
          <p:cNvSpPr/>
          <p:nvPr/>
        </p:nvSpPr>
        <p:spPr>
          <a:xfrm>
            <a:off x="1273925" y="3354125"/>
            <a:ext cx="3464100" cy="14769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cxnSp>
        <p:nvCxnSpPr>
          <p:cNvPr id="121" name="Google Shape;121;p24"/>
          <p:cNvCxnSpPr/>
          <p:nvPr/>
        </p:nvCxnSpPr>
        <p:spPr>
          <a:xfrm>
            <a:off x="2575875" y="469075"/>
            <a:ext cx="0" cy="4369800"/>
          </a:xfrm>
          <a:prstGeom prst="straightConnector1">
            <a:avLst/>
          </a:prstGeom>
          <a:noFill/>
          <a:ln w="9525" cap="flat" cmpd="sng">
            <a:solidFill>
              <a:schemeClr val="dk2"/>
            </a:solidFill>
            <a:prstDash val="solid"/>
            <a:round/>
            <a:headEnd type="none" w="med" len="med"/>
            <a:tailEnd type="none" w="med" len="med"/>
          </a:ln>
        </p:spPr>
      </p:cxnSp>
      <p:sp>
        <p:nvSpPr>
          <p:cNvPr id="122" name="Google Shape;122;p24"/>
          <p:cNvSpPr txBox="1"/>
          <p:nvPr/>
        </p:nvSpPr>
        <p:spPr>
          <a:xfrm>
            <a:off x="2962650" y="320950"/>
            <a:ext cx="5892000" cy="8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CC0000"/>
                </a:solidFill>
              </a:rPr>
              <a:t>LibGuide page views</a:t>
            </a:r>
            <a:r>
              <a:rPr lang="en" sz="1800" b="1"/>
              <a:t> tell a different story.</a:t>
            </a:r>
            <a:endParaRPr sz="1800" b="1"/>
          </a:p>
          <a:p>
            <a:pPr marL="0" lvl="0" indent="0" algn="l" rtl="0">
              <a:spcBef>
                <a:spcPts val="0"/>
              </a:spcBef>
              <a:spcAft>
                <a:spcPts val="0"/>
              </a:spcAft>
              <a:buNone/>
            </a:pPr>
            <a:r>
              <a:rPr lang="en" sz="1800" b="1"/>
              <a:t>Now they are spending time with the material.</a:t>
            </a:r>
            <a:endParaRPr sz="1800" b="1"/>
          </a:p>
        </p:txBody>
      </p:sp>
      <p:sp>
        <p:nvSpPr>
          <p:cNvPr id="123" name="Google Shape;123;p24"/>
          <p:cNvSpPr txBox="1"/>
          <p:nvPr/>
        </p:nvSpPr>
        <p:spPr>
          <a:xfrm>
            <a:off x="315275" y="257550"/>
            <a:ext cx="2040900" cy="46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Lato Light"/>
                <a:ea typeface="Lato Light"/>
                <a:cs typeface="Lato Light"/>
                <a:sym typeface="Lato Light"/>
              </a:rPr>
              <a:t>How long they are staying?</a:t>
            </a:r>
            <a:endParaRPr sz="3600">
              <a:solidFill>
                <a:schemeClr val="dk1"/>
              </a:solidFill>
              <a:latin typeface="Lato Light"/>
              <a:ea typeface="Lato Light"/>
              <a:cs typeface="Lato Light"/>
              <a:sym typeface="Lato Light"/>
            </a:endParaRPr>
          </a:p>
          <a:p>
            <a:pPr marL="0" lvl="0" indent="0" algn="l" rtl="0">
              <a:spcBef>
                <a:spcPts val="0"/>
              </a:spcBef>
              <a:spcAft>
                <a:spcPts val="0"/>
              </a:spcAft>
              <a:buNone/>
            </a:pPr>
            <a:endParaRPr sz="3600">
              <a:solidFill>
                <a:schemeClr val="dk1"/>
              </a:solidFill>
              <a:latin typeface="Lato Light"/>
              <a:ea typeface="Lato Light"/>
              <a:cs typeface="Lato Light"/>
              <a:sym typeface="Lato Light"/>
            </a:endParaRPr>
          </a:p>
          <a:p>
            <a:pPr marL="0" lvl="0" indent="0" algn="l" rtl="0">
              <a:spcBef>
                <a:spcPts val="0"/>
              </a:spcBef>
              <a:spcAft>
                <a:spcPts val="0"/>
              </a:spcAft>
              <a:buNone/>
            </a:pPr>
            <a:r>
              <a:rPr lang="en" sz="1800">
                <a:solidFill>
                  <a:schemeClr val="dk1"/>
                </a:solidFill>
                <a:latin typeface="Lato Black"/>
                <a:ea typeface="Lato Black"/>
                <a:cs typeface="Lato Black"/>
                <a:sym typeface="Lato Black"/>
              </a:rPr>
              <a:t>Take two</a:t>
            </a:r>
            <a:endParaRPr sz="1800">
              <a:solidFill>
                <a:schemeClr val="dk1"/>
              </a:solidFill>
              <a:latin typeface="Lato Black"/>
              <a:ea typeface="Lato Black"/>
              <a:cs typeface="Lato Black"/>
              <a:sym typeface="Lato Black"/>
            </a:endParaRPr>
          </a:p>
        </p:txBody>
      </p:sp>
      <p:pic>
        <p:nvPicPr>
          <p:cNvPr id="124" name="Google Shape;124;p24" title="Chart"/>
          <p:cNvPicPr preferRelativeResize="0"/>
          <p:nvPr/>
        </p:nvPicPr>
        <p:blipFill>
          <a:blip r:embed="rId3">
            <a:alphaModFix/>
          </a:blip>
          <a:stretch>
            <a:fillRect/>
          </a:stretch>
        </p:blipFill>
        <p:spPr>
          <a:xfrm>
            <a:off x="2962650" y="1235475"/>
            <a:ext cx="5827350" cy="3603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1015475" y="881375"/>
            <a:ext cx="6226500" cy="31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dk1"/>
                </a:solidFill>
                <a:latin typeface="Lato Light"/>
                <a:ea typeface="Lato Light"/>
                <a:cs typeface="Lato Light"/>
                <a:sym typeface="Lato Light"/>
              </a:rPr>
              <a:t>“What if I don’t want proactive chat on my LibGuide?”</a:t>
            </a:r>
            <a:endParaRPr sz="3000">
              <a:latin typeface="Lato Black"/>
              <a:ea typeface="Lato Black"/>
              <a:cs typeface="Lato Black"/>
              <a:sym typeface="Lato Black"/>
            </a:endParaRPr>
          </a:p>
        </p:txBody>
      </p:sp>
      <p:sp>
        <p:nvSpPr>
          <p:cNvPr id="130" name="Google Shape;130;p25"/>
          <p:cNvSpPr/>
          <p:nvPr/>
        </p:nvSpPr>
        <p:spPr>
          <a:xfrm>
            <a:off x="670900" y="509800"/>
            <a:ext cx="6479100" cy="3138300"/>
          </a:xfrm>
          <a:prstGeom prst="wedgeRoundRectCallout">
            <a:avLst>
              <a:gd name="adj1" fmla="val -420"/>
              <a:gd name="adj2" fmla="val 77951"/>
              <a:gd name="adj3" fmla="val 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35" name="Google Shape;135;p26"/>
          <p:cNvCxnSpPr/>
          <p:nvPr/>
        </p:nvCxnSpPr>
        <p:spPr>
          <a:xfrm>
            <a:off x="2575875" y="469075"/>
            <a:ext cx="0" cy="4369800"/>
          </a:xfrm>
          <a:prstGeom prst="straightConnector1">
            <a:avLst/>
          </a:prstGeom>
          <a:noFill/>
          <a:ln w="9525" cap="flat" cmpd="sng">
            <a:solidFill>
              <a:schemeClr val="dk2"/>
            </a:solidFill>
            <a:prstDash val="solid"/>
            <a:round/>
            <a:headEnd type="none" w="med" len="med"/>
            <a:tailEnd type="none" w="med" len="med"/>
          </a:ln>
        </p:spPr>
      </p:cxnSp>
      <p:sp>
        <p:nvSpPr>
          <p:cNvPr id="136" name="Google Shape;136;p26"/>
          <p:cNvSpPr txBox="1"/>
          <p:nvPr/>
        </p:nvSpPr>
        <p:spPr>
          <a:xfrm>
            <a:off x="315275" y="363025"/>
            <a:ext cx="2040900" cy="45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dk1"/>
                </a:solidFill>
                <a:latin typeface="Lato Light"/>
                <a:ea typeface="Lato Light"/>
                <a:cs typeface="Lato Light"/>
                <a:sym typeface="Lato Light"/>
              </a:rPr>
              <a:t>LibGuides allows for multiple templates</a:t>
            </a:r>
            <a:endParaRPr sz="3300">
              <a:solidFill>
                <a:schemeClr val="dk1"/>
              </a:solidFill>
              <a:latin typeface="Lato Light"/>
              <a:ea typeface="Lato Light"/>
              <a:cs typeface="Lato Light"/>
              <a:sym typeface="Lato Light"/>
            </a:endParaRPr>
          </a:p>
        </p:txBody>
      </p:sp>
      <p:pic>
        <p:nvPicPr>
          <p:cNvPr id="137" name="Google Shape;137;p26"/>
          <p:cNvPicPr preferRelativeResize="0"/>
          <p:nvPr/>
        </p:nvPicPr>
        <p:blipFill>
          <a:blip r:embed="rId3">
            <a:alphaModFix/>
          </a:blip>
          <a:stretch>
            <a:fillRect/>
          </a:stretch>
        </p:blipFill>
        <p:spPr>
          <a:xfrm>
            <a:off x="2899692" y="688875"/>
            <a:ext cx="5999609" cy="3930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Effect of Proactive Chat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Spring 2018 vs. Spring 2019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Big Numbers</a:t>
            </a:r>
            <a:endParaRPr/>
          </a:p>
        </p:txBody>
      </p:sp>
      <p:sp>
        <p:nvSpPr>
          <p:cNvPr id="153" name="Google Shape;153;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800">
                <a:solidFill>
                  <a:srgbClr val="FF0000"/>
                </a:solidFill>
              </a:rPr>
              <a:t>2018: 581 Total Chat Interactions</a:t>
            </a:r>
            <a:endParaRPr sz="4800">
              <a:solidFill>
                <a:srgbClr val="FF0000"/>
              </a:solidFill>
            </a:endParaRPr>
          </a:p>
        </p:txBody>
      </p:sp>
      <p:sp>
        <p:nvSpPr>
          <p:cNvPr id="154" name="Google Shape;154;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800">
                <a:solidFill>
                  <a:srgbClr val="0000FF"/>
                </a:solidFill>
              </a:rPr>
              <a:t>2019: 1,635 Total Chat Interactions</a:t>
            </a:r>
            <a:endParaRPr sz="4800">
              <a:solidFill>
                <a:srgbClr val="0000FF"/>
              </a:solidFill>
            </a:endParaRPr>
          </a:p>
        </p:txBody>
      </p:sp>
      <p:sp>
        <p:nvSpPr>
          <p:cNvPr id="155" name="Google Shape;155;p29"/>
          <p:cNvSpPr txBox="1"/>
          <p:nvPr/>
        </p:nvSpPr>
        <p:spPr>
          <a:xfrm>
            <a:off x="1575300" y="3913550"/>
            <a:ext cx="5993400" cy="10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accent5"/>
                </a:solidFill>
              </a:rPr>
              <a:t>Increase of 1,054 chats, or 181%</a:t>
            </a:r>
            <a:endParaRPr sz="360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Number of Chat Interactions 2018 vs. 2019 by Month</a:t>
            </a:r>
            <a:endParaRPr/>
          </a:p>
        </p:txBody>
      </p:sp>
      <p:sp>
        <p:nvSpPr>
          <p:cNvPr id="161" name="Google Shape;16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2" name="Google Shape;162;p30" title="Chart"/>
          <p:cNvPicPr preferRelativeResize="0"/>
          <p:nvPr/>
        </p:nvPicPr>
        <p:blipFill>
          <a:blip r:embed="rId3">
            <a:alphaModFix/>
          </a:blip>
          <a:stretch>
            <a:fillRect/>
          </a:stretch>
        </p:blipFill>
        <p:spPr>
          <a:xfrm>
            <a:off x="1546984" y="1152475"/>
            <a:ext cx="6050025" cy="374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Chats by Day	</a:t>
            </a:r>
            <a:endParaRPr/>
          </a:p>
        </p:txBody>
      </p:sp>
      <p:pic>
        <p:nvPicPr>
          <p:cNvPr id="168" name="Google Shape;168;p31" title="Chart"/>
          <p:cNvPicPr preferRelativeResize="0"/>
          <p:nvPr/>
        </p:nvPicPr>
        <p:blipFill>
          <a:blip r:embed="rId3">
            <a:alphaModFix/>
          </a:blip>
          <a:stretch>
            <a:fillRect/>
          </a:stretch>
        </p:blipFill>
        <p:spPr>
          <a:xfrm>
            <a:off x="1235789" y="1017725"/>
            <a:ext cx="6672423" cy="4125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662725" y="615425"/>
            <a:ext cx="7629300" cy="29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chemeClr val="dk1"/>
                </a:solidFill>
                <a:latin typeface="Lato Light"/>
                <a:ea typeface="Lato Light"/>
                <a:cs typeface="Lato Light"/>
                <a:sym typeface="Lato Light"/>
              </a:rPr>
              <a:t>Helpful </a:t>
            </a:r>
            <a:endParaRPr sz="6000">
              <a:solidFill>
                <a:schemeClr val="dk1"/>
              </a:solidFill>
              <a:latin typeface="Lato Light"/>
              <a:ea typeface="Lato Light"/>
              <a:cs typeface="Lato Light"/>
              <a:sym typeface="Lato Light"/>
            </a:endParaRPr>
          </a:p>
          <a:p>
            <a:pPr marL="0" lvl="0" indent="0" algn="l" rtl="0">
              <a:spcBef>
                <a:spcPts val="0"/>
              </a:spcBef>
              <a:spcAft>
                <a:spcPts val="0"/>
              </a:spcAft>
              <a:buNone/>
            </a:pPr>
            <a:r>
              <a:rPr lang="en" sz="6000">
                <a:solidFill>
                  <a:schemeClr val="dk1"/>
                </a:solidFill>
                <a:latin typeface="Lato Light"/>
                <a:ea typeface="Lato Light"/>
                <a:cs typeface="Lato Light"/>
                <a:sym typeface="Lato Light"/>
              </a:rPr>
              <a:t>Not Annoying</a:t>
            </a:r>
            <a:endParaRPr sz="6000">
              <a:solidFill>
                <a:schemeClr val="dk1"/>
              </a:solidFill>
              <a:latin typeface="Lato Light"/>
              <a:ea typeface="Lato Light"/>
              <a:cs typeface="Lato Light"/>
              <a:sym typeface="Lato Light"/>
            </a:endParaRPr>
          </a:p>
          <a:p>
            <a:pPr marL="0" lvl="0" indent="0" algn="l" rtl="0">
              <a:spcBef>
                <a:spcPts val="0"/>
              </a:spcBef>
              <a:spcAft>
                <a:spcPts val="0"/>
              </a:spcAft>
              <a:buNone/>
            </a:pPr>
            <a:endParaRPr sz="2400">
              <a:latin typeface="Roboto Black"/>
              <a:ea typeface="Roboto Black"/>
              <a:cs typeface="Roboto Black"/>
              <a:sym typeface="Roboto Black"/>
            </a:endParaRPr>
          </a:p>
          <a:p>
            <a:pPr marL="0" lvl="0" indent="0" algn="l" rtl="0">
              <a:spcBef>
                <a:spcPts val="0"/>
              </a:spcBef>
              <a:spcAft>
                <a:spcPts val="0"/>
              </a:spcAft>
              <a:buNone/>
            </a:pPr>
            <a:r>
              <a:rPr lang="en" sz="3600">
                <a:latin typeface="Lato Black"/>
                <a:ea typeface="Lato Black"/>
                <a:cs typeface="Lato Black"/>
                <a:sym typeface="Lato Black"/>
              </a:rPr>
              <a:t>3 considerations </a:t>
            </a:r>
            <a:endParaRPr sz="3600">
              <a:latin typeface="Lato Black"/>
              <a:ea typeface="Lato Black"/>
              <a:cs typeface="Lato Black"/>
              <a:sym typeface="Lato Black"/>
            </a:endParaRPr>
          </a:p>
          <a:p>
            <a:pPr marL="0" lvl="0" indent="0" algn="l" rtl="0">
              <a:spcBef>
                <a:spcPts val="0"/>
              </a:spcBef>
              <a:spcAft>
                <a:spcPts val="0"/>
              </a:spcAft>
              <a:buNone/>
            </a:pPr>
            <a:r>
              <a:rPr lang="en" sz="3600">
                <a:latin typeface="Lato Black"/>
                <a:ea typeface="Lato Black"/>
                <a:cs typeface="Lato Black"/>
                <a:sym typeface="Lato Black"/>
              </a:rPr>
              <a:t>for proactive chat</a:t>
            </a:r>
            <a:endParaRPr sz="3600">
              <a:latin typeface="Lato Black"/>
              <a:ea typeface="Lato Black"/>
              <a:cs typeface="Lato Black"/>
              <a:sym typeface="La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Percent Increase by Day</a:t>
            </a:r>
            <a:endParaRPr/>
          </a:p>
        </p:txBody>
      </p:sp>
      <p:pic>
        <p:nvPicPr>
          <p:cNvPr id="174" name="Google Shape;174;p32" title="Chart"/>
          <p:cNvPicPr preferRelativeResize="0"/>
          <p:nvPr/>
        </p:nvPicPr>
        <p:blipFill>
          <a:blip r:embed="rId3">
            <a:alphaModFix/>
          </a:blip>
          <a:stretch>
            <a:fillRect/>
          </a:stretch>
        </p:blipFill>
        <p:spPr>
          <a:xfrm>
            <a:off x="1288137" y="1017725"/>
            <a:ext cx="6567726" cy="4061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2018 vs. 2019 by Day</a:t>
            </a:r>
            <a:endParaRPr/>
          </a:p>
        </p:txBody>
      </p:sp>
      <p:pic>
        <p:nvPicPr>
          <p:cNvPr id="180" name="Google Shape;180;p33" title="Chart"/>
          <p:cNvPicPr preferRelativeResize="0"/>
          <p:nvPr/>
        </p:nvPicPr>
        <p:blipFill>
          <a:blip r:embed="rId3">
            <a:alphaModFix/>
          </a:blip>
          <a:stretch>
            <a:fillRect/>
          </a:stretch>
        </p:blipFill>
        <p:spPr>
          <a:xfrm>
            <a:off x="101855" y="1494288"/>
            <a:ext cx="4419576" cy="2732764"/>
          </a:xfrm>
          <a:prstGeom prst="rect">
            <a:avLst/>
          </a:prstGeom>
          <a:noFill/>
          <a:ln>
            <a:noFill/>
          </a:ln>
        </p:spPr>
      </p:pic>
      <p:pic>
        <p:nvPicPr>
          <p:cNvPr id="181" name="Google Shape;181;p33" title="Chart"/>
          <p:cNvPicPr preferRelativeResize="0"/>
          <p:nvPr/>
        </p:nvPicPr>
        <p:blipFill>
          <a:blip r:embed="rId4">
            <a:alphaModFix/>
          </a:blip>
          <a:stretch>
            <a:fillRect/>
          </a:stretch>
        </p:blipFill>
        <p:spPr>
          <a:xfrm>
            <a:off x="4622557" y="1494288"/>
            <a:ext cx="4419576" cy="27327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from and how Long</a:t>
            </a:r>
            <a:endParaRPr/>
          </a:p>
        </p:txBody>
      </p:sp>
      <p:sp>
        <p:nvSpPr>
          <p:cNvPr id="187" name="Google Shape;18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Referrer</a:t>
            </a:r>
            <a:endParaRPr/>
          </a:p>
          <a:p>
            <a:pPr marL="914400" lvl="1" indent="-317500" algn="l" rtl="0">
              <a:spcBef>
                <a:spcPts val="0"/>
              </a:spcBef>
              <a:spcAft>
                <a:spcPts val="0"/>
              </a:spcAft>
              <a:buSzPts val="1400"/>
              <a:buChar char="○"/>
            </a:pPr>
            <a:r>
              <a:rPr lang="en"/>
              <a:t>In 2019, 577 chats came from the proactive chat widget. In 2018, we only had 581 chats total.</a:t>
            </a:r>
            <a:endParaRPr/>
          </a:p>
          <a:p>
            <a:pPr marL="914400" lvl="1" indent="-317500" algn="l" rtl="0">
              <a:spcBef>
                <a:spcPts val="0"/>
              </a:spcBef>
              <a:spcAft>
                <a:spcPts val="0"/>
              </a:spcAft>
              <a:buSzPts val="1400"/>
              <a:buChar char="○"/>
            </a:pPr>
            <a:r>
              <a:rPr lang="en"/>
              <a:t>45% (477) of the increase in chat volume came through other methods. </a:t>
            </a:r>
            <a:endParaRPr/>
          </a:p>
          <a:p>
            <a:pPr marL="457200" lvl="0" indent="-342900" algn="l" rtl="0">
              <a:spcBef>
                <a:spcPts val="0"/>
              </a:spcBef>
              <a:spcAft>
                <a:spcPts val="0"/>
              </a:spcAft>
              <a:buSzPts val="1800"/>
              <a:buChar char="●"/>
            </a:pPr>
            <a:r>
              <a:rPr lang="en"/>
              <a:t>Chat Duration: </a:t>
            </a:r>
            <a:endParaRPr/>
          </a:p>
          <a:p>
            <a:pPr marL="914400" lvl="1" indent="-317500" algn="l" rtl="0">
              <a:spcBef>
                <a:spcPts val="1600"/>
              </a:spcBef>
              <a:spcAft>
                <a:spcPts val="0"/>
              </a:spcAft>
              <a:buSzPts val="1400"/>
              <a:buChar char="○"/>
            </a:pPr>
            <a:r>
              <a:rPr lang="en"/>
              <a:t>Pre-Proactive-425.83 Seconds</a:t>
            </a:r>
            <a:endParaRPr/>
          </a:p>
          <a:p>
            <a:pPr marL="914400" lvl="1" indent="-317500" algn="l" rtl="0">
              <a:spcBef>
                <a:spcPts val="1600"/>
              </a:spcBef>
              <a:spcAft>
                <a:spcPts val="0"/>
              </a:spcAft>
              <a:buSzPts val="1400"/>
              <a:buChar char="○"/>
            </a:pPr>
            <a:r>
              <a:rPr lang="en"/>
              <a:t>Proactive-437.12 Seconds</a:t>
            </a: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Chat Contents 2018 vs. 2019</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Analysis</a:t>
            </a:r>
            <a:endParaRPr/>
          </a:p>
        </p:txBody>
      </p:sp>
      <p:sp>
        <p:nvSpPr>
          <p:cNvPr id="198" name="Google Shape;19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used Voyant Tools to analyze the contents of chat transactions</a:t>
            </a:r>
            <a:endParaRPr/>
          </a:p>
          <a:p>
            <a:pPr marL="457200" lvl="0" indent="-342900" algn="l" rtl="0">
              <a:spcBef>
                <a:spcPts val="0"/>
              </a:spcBef>
              <a:spcAft>
                <a:spcPts val="0"/>
              </a:spcAft>
              <a:buSzPts val="1800"/>
              <a:buChar char="●"/>
            </a:pPr>
            <a:r>
              <a:rPr lang="en"/>
              <a:t>The data that we entered into the tool is the initial question of each transition</a:t>
            </a:r>
            <a:endParaRPr/>
          </a:p>
          <a:p>
            <a:pPr marL="914400" lvl="1" indent="-317500" algn="l" rtl="0">
              <a:spcBef>
                <a:spcPts val="0"/>
              </a:spcBef>
              <a:spcAft>
                <a:spcPts val="0"/>
              </a:spcAft>
              <a:buSzPts val="1400"/>
              <a:buChar char="○"/>
            </a:pPr>
            <a:r>
              <a:rPr lang="en"/>
              <a:t>The entire transcripts produced a data set that was difficult with which to work.</a:t>
            </a:r>
            <a:endParaRPr/>
          </a:p>
          <a:p>
            <a:pPr marL="457200" lvl="0" indent="-342900" algn="l" rtl="0">
              <a:spcBef>
                <a:spcPts val="0"/>
              </a:spcBef>
              <a:spcAft>
                <a:spcPts val="0"/>
              </a:spcAft>
              <a:buSzPts val="1800"/>
              <a:buChar char="●"/>
            </a:pPr>
            <a:r>
              <a:rPr lang="en"/>
              <a:t>We used a commons set of word to identify transactions that could be termed “reference” interactions and then used Voyant’s Relative Frequency measure to compare the appearance of these words in Spring 2018 and Spring 2019.</a:t>
            </a:r>
            <a:endParaRPr/>
          </a:p>
          <a:p>
            <a:pPr marL="457200" lvl="0" indent="-342900" algn="l" rtl="0">
              <a:spcBef>
                <a:spcPts val="0"/>
              </a:spcBef>
              <a:spcAft>
                <a:spcPts val="0"/>
              </a:spcAft>
              <a:buSzPts val="1800"/>
              <a:buChar char="●"/>
            </a:pPr>
            <a:r>
              <a:rPr lang="en"/>
              <a:t>We then narrowed the terms to identify the type of help requested (article, book, printing, citation, textbook).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common word 2018 vs. 2019</a:t>
            </a:r>
            <a:endParaRPr/>
          </a:p>
        </p:txBody>
      </p:sp>
      <p:sp>
        <p:nvSpPr>
          <p:cNvPr id="204" name="Google Shape;204;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2018</a:t>
            </a:r>
            <a:endParaRPr/>
          </a:p>
        </p:txBody>
      </p:sp>
      <p:sp>
        <p:nvSpPr>
          <p:cNvPr id="205" name="Google Shape;205;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2019</a:t>
            </a:r>
            <a:endParaRPr/>
          </a:p>
        </p:txBody>
      </p:sp>
      <p:pic>
        <p:nvPicPr>
          <p:cNvPr id="206" name="Google Shape;206;p37"/>
          <p:cNvPicPr preferRelativeResize="0"/>
          <p:nvPr/>
        </p:nvPicPr>
        <p:blipFill>
          <a:blip r:embed="rId3">
            <a:alphaModFix/>
          </a:blip>
          <a:stretch>
            <a:fillRect/>
          </a:stretch>
        </p:blipFill>
        <p:spPr>
          <a:xfrm>
            <a:off x="528898" y="1510698"/>
            <a:ext cx="3565500" cy="2857125"/>
          </a:xfrm>
          <a:prstGeom prst="rect">
            <a:avLst/>
          </a:prstGeom>
          <a:noFill/>
          <a:ln>
            <a:noFill/>
          </a:ln>
        </p:spPr>
      </p:pic>
      <p:pic>
        <p:nvPicPr>
          <p:cNvPr id="207" name="Google Shape;207;p37"/>
          <p:cNvPicPr preferRelativeResize="0"/>
          <p:nvPr/>
        </p:nvPicPr>
        <p:blipFill>
          <a:blip r:embed="rId4">
            <a:alphaModFix/>
          </a:blip>
          <a:stretch>
            <a:fillRect/>
          </a:stretch>
        </p:blipFill>
        <p:spPr>
          <a:xfrm>
            <a:off x="4865425" y="1653200"/>
            <a:ext cx="3933825" cy="2714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Words I used to identify reference transactions</a:t>
            </a:r>
            <a:endParaRPr/>
          </a:p>
        </p:txBody>
      </p:sp>
      <p:sp>
        <p:nvSpPr>
          <p:cNvPr id="213" name="Google Shape;213;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Article*</a:t>
            </a:r>
            <a:endParaRPr sz="1800"/>
          </a:p>
          <a:p>
            <a:pPr marL="457200" lvl="0" indent="-342900" algn="l" rtl="0">
              <a:spcBef>
                <a:spcPts val="0"/>
              </a:spcBef>
              <a:spcAft>
                <a:spcPts val="0"/>
              </a:spcAft>
              <a:buSzPts val="1800"/>
              <a:buChar char="●"/>
            </a:pPr>
            <a:r>
              <a:rPr lang="en" sz="1800"/>
              <a:t>Access*</a:t>
            </a:r>
            <a:endParaRPr sz="1800"/>
          </a:p>
          <a:p>
            <a:pPr marL="457200" lvl="0" indent="-342900" algn="l" rtl="0">
              <a:spcBef>
                <a:spcPts val="0"/>
              </a:spcBef>
              <a:spcAft>
                <a:spcPts val="0"/>
              </a:spcAft>
              <a:buSzPts val="1800"/>
              <a:buChar char="●"/>
            </a:pPr>
            <a:r>
              <a:rPr lang="en" sz="1800"/>
              <a:t>Help*</a:t>
            </a:r>
            <a:endParaRPr sz="1800"/>
          </a:p>
          <a:p>
            <a:pPr marL="457200" lvl="0" indent="-342900" algn="l" rtl="0">
              <a:spcBef>
                <a:spcPts val="0"/>
              </a:spcBef>
              <a:spcAft>
                <a:spcPts val="0"/>
              </a:spcAft>
              <a:buSzPts val="1800"/>
              <a:buChar char="●"/>
            </a:pPr>
            <a:r>
              <a:rPr lang="en" sz="1800"/>
              <a:t>Book*</a:t>
            </a:r>
            <a:endParaRPr sz="1800"/>
          </a:p>
          <a:p>
            <a:pPr marL="457200" lvl="0" indent="-342900" algn="l" rtl="0">
              <a:spcBef>
                <a:spcPts val="0"/>
              </a:spcBef>
              <a:spcAft>
                <a:spcPts val="0"/>
              </a:spcAft>
              <a:buSzPts val="1800"/>
              <a:buChar char="●"/>
            </a:pPr>
            <a:r>
              <a:rPr lang="en" sz="1800"/>
              <a:t>Journal*</a:t>
            </a:r>
            <a:endParaRPr sz="1800"/>
          </a:p>
          <a:p>
            <a:pPr marL="457200" lvl="0" indent="-342900" algn="l" rtl="0">
              <a:spcBef>
                <a:spcPts val="0"/>
              </a:spcBef>
              <a:spcAft>
                <a:spcPts val="0"/>
              </a:spcAft>
              <a:buSzPts val="1800"/>
              <a:buChar char="●"/>
            </a:pPr>
            <a:r>
              <a:rPr lang="en" sz="1800"/>
              <a:t>Peer review*</a:t>
            </a:r>
            <a:endParaRPr sz="1800"/>
          </a:p>
          <a:p>
            <a:pPr marL="457200" lvl="0" indent="-342900" algn="l" rtl="0">
              <a:spcBef>
                <a:spcPts val="0"/>
              </a:spcBef>
              <a:spcAft>
                <a:spcPts val="0"/>
              </a:spcAft>
              <a:buSzPts val="1800"/>
              <a:buChar char="●"/>
            </a:pPr>
            <a:r>
              <a:rPr lang="en" sz="1800"/>
              <a:t>Database*</a:t>
            </a:r>
            <a:endParaRPr sz="1800"/>
          </a:p>
          <a:p>
            <a:pPr marL="457200" lvl="0" indent="-342900" algn="l" rtl="0">
              <a:spcBef>
                <a:spcPts val="0"/>
              </a:spcBef>
              <a:spcAft>
                <a:spcPts val="0"/>
              </a:spcAft>
              <a:buSzPts val="1800"/>
              <a:buChar char="●"/>
            </a:pPr>
            <a:r>
              <a:rPr lang="en" sz="1800"/>
              <a:t>Search*</a:t>
            </a:r>
            <a:endParaRPr sz="1800"/>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214" name="Google Shape;214;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Voyant Corpuses</a:t>
            </a:r>
            <a:endParaRPr/>
          </a:p>
        </p:txBody>
      </p:sp>
      <p:sp>
        <p:nvSpPr>
          <p:cNvPr id="220" name="Google Shape;220;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2018</a:t>
            </a:r>
            <a:endParaRPr/>
          </a:p>
          <a:p>
            <a:pPr marL="0" lvl="0" indent="0" algn="l" rtl="0">
              <a:spcBef>
                <a:spcPts val="1600"/>
              </a:spcBef>
              <a:spcAft>
                <a:spcPts val="1600"/>
              </a:spcAft>
              <a:buNone/>
            </a:pPr>
            <a:r>
              <a:rPr lang="en" sz="1100" u="sng">
                <a:solidFill>
                  <a:schemeClr val="hlink"/>
                </a:solidFill>
                <a:hlinkClick r:id="rId3"/>
              </a:rPr>
              <a:t>https://voyant-tools.org/?corpus=4cb93fdf4ff3a84352bc09b5adc1a682</a:t>
            </a:r>
            <a:endParaRPr/>
          </a:p>
        </p:txBody>
      </p:sp>
      <p:sp>
        <p:nvSpPr>
          <p:cNvPr id="221" name="Google Shape;221;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2019</a:t>
            </a:r>
            <a:endParaRPr/>
          </a:p>
          <a:p>
            <a:pPr marL="0" lvl="0" indent="0" algn="l" rtl="0">
              <a:spcBef>
                <a:spcPts val="1600"/>
              </a:spcBef>
              <a:spcAft>
                <a:spcPts val="1600"/>
              </a:spcAft>
              <a:buNone/>
            </a:pPr>
            <a:r>
              <a:rPr lang="en" sz="1100" u="sng">
                <a:solidFill>
                  <a:schemeClr val="hlink"/>
                </a:solidFill>
                <a:hlinkClick r:id="rId4"/>
              </a:rPr>
              <a:t>https://voyant-tools.org/?corpus=77f262002b83f4812d8b63b6db31d4a5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Terms</a:t>
            </a:r>
            <a:endParaRPr/>
          </a:p>
        </p:txBody>
      </p:sp>
      <p:sp>
        <p:nvSpPr>
          <p:cNvPr id="227" name="Google Shape;227;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2018</a:t>
            </a:r>
            <a:endParaRPr/>
          </a:p>
          <a:p>
            <a:pPr marL="0" lvl="0" indent="0" algn="l" rtl="0">
              <a:spcBef>
                <a:spcPts val="1600"/>
              </a:spcBef>
              <a:spcAft>
                <a:spcPts val="1600"/>
              </a:spcAft>
              <a:buNone/>
            </a:pPr>
            <a:endParaRPr/>
          </a:p>
        </p:txBody>
      </p:sp>
      <p:sp>
        <p:nvSpPr>
          <p:cNvPr id="228" name="Google Shape;228;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2019</a:t>
            </a:r>
            <a:endParaRPr/>
          </a:p>
        </p:txBody>
      </p:sp>
      <p:pic>
        <p:nvPicPr>
          <p:cNvPr id="229" name="Google Shape;229;p40"/>
          <p:cNvPicPr preferRelativeResize="0"/>
          <p:nvPr/>
        </p:nvPicPr>
        <p:blipFill>
          <a:blip r:embed="rId3">
            <a:alphaModFix/>
          </a:blip>
          <a:stretch>
            <a:fillRect/>
          </a:stretch>
        </p:blipFill>
        <p:spPr>
          <a:xfrm>
            <a:off x="4676550" y="1751462"/>
            <a:ext cx="4311601" cy="2218417"/>
          </a:xfrm>
          <a:prstGeom prst="rect">
            <a:avLst/>
          </a:prstGeom>
          <a:noFill/>
          <a:ln>
            <a:noFill/>
          </a:ln>
        </p:spPr>
      </p:pic>
      <p:pic>
        <p:nvPicPr>
          <p:cNvPr id="230" name="Google Shape;230;p40"/>
          <p:cNvPicPr preferRelativeResize="0"/>
          <p:nvPr/>
        </p:nvPicPr>
        <p:blipFill>
          <a:blip r:embed="rId4">
            <a:alphaModFix/>
          </a:blip>
          <a:stretch>
            <a:fillRect/>
          </a:stretch>
        </p:blipFill>
        <p:spPr>
          <a:xfrm>
            <a:off x="71000" y="1751450"/>
            <a:ext cx="3999901" cy="18047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Words that Indicate an Article Search</a:t>
            </a:r>
            <a:endParaRPr/>
          </a:p>
        </p:txBody>
      </p:sp>
      <p:sp>
        <p:nvSpPr>
          <p:cNvPr id="236" name="Google Shape;236;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2018</a:t>
            </a:r>
            <a:endParaRPr/>
          </a:p>
        </p:txBody>
      </p:sp>
      <p:sp>
        <p:nvSpPr>
          <p:cNvPr id="237" name="Google Shape;237;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2019</a:t>
            </a:r>
            <a:endParaRPr/>
          </a:p>
        </p:txBody>
      </p:sp>
      <p:pic>
        <p:nvPicPr>
          <p:cNvPr id="238" name="Google Shape;238;p41"/>
          <p:cNvPicPr preferRelativeResize="0"/>
          <p:nvPr/>
        </p:nvPicPr>
        <p:blipFill>
          <a:blip r:embed="rId3">
            <a:alphaModFix/>
          </a:blip>
          <a:stretch>
            <a:fillRect/>
          </a:stretch>
        </p:blipFill>
        <p:spPr>
          <a:xfrm>
            <a:off x="5144098" y="1545461"/>
            <a:ext cx="3999900" cy="2630415"/>
          </a:xfrm>
          <a:prstGeom prst="rect">
            <a:avLst/>
          </a:prstGeom>
          <a:noFill/>
          <a:ln>
            <a:noFill/>
          </a:ln>
        </p:spPr>
      </p:pic>
      <p:pic>
        <p:nvPicPr>
          <p:cNvPr id="239" name="Google Shape;239;p41"/>
          <p:cNvPicPr preferRelativeResize="0"/>
          <p:nvPr/>
        </p:nvPicPr>
        <p:blipFill>
          <a:blip r:embed="rId4">
            <a:alphaModFix/>
          </a:blip>
          <a:stretch>
            <a:fillRect/>
          </a:stretch>
        </p:blipFill>
        <p:spPr>
          <a:xfrm>
            <a:off x="-3614" y="1554850"/>
            <a:ext cx="4630525" cy="261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510325" y="386825"/>
            <a:ext cx="6731700" cy="24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CC0000"/>
                </a:solidFill>
                <a:latin typeface="Lato Light"/>
                <a:ea typeface="Lato Light"/>
                <a:cs typeface="Lato Light"/>
                <a:sym typeface="Lato Light"/>
              </a:rPr>
              <a:t>#1</a:t>
            </a:r>
            <a:endParaRPr sz="4800">
              <a:solidFill>
                <a:srgbClr val="CC0000"/>
              </a:solidFill>
              <a:latin typeface="Lato Light"/>
              <a:ea typeface="Lato Light"/>
              <a:cs typeface="Lato Light"/>
              <a:sym typeface="Lato Light"/>
            </a:endParaRPr>
          </a:p>
          <a:p>
            <a:pPr marL="0" lvl="0" indent="0" algn="l" rtl="0">
              <a:spcBef>
                <a:spcPts val="0"/>
              </a:spcBef>
              <a:spcAft>
                <a:spcPts val="0"/>
              </a:spcAft>
              <a:buNone/>
            </a:pPr>
            <a:r>
              <a:rPr lang="en" sz="4800">
                <a:solidFill>
                  <a:schemeClr val="dk1"/>
                </a:solidFill>
                <a:latin typeface="Lato Light"/>
                <a:ea typeface="Lato Light"/>
                <a:cs typeface="Lato Light"/>
                <a:sym typeface="Lato Light"/>
              </a:rPr>
              <a:t>Proactive Chat Timing</a:t>
            </a:r>
            <a:endParaRPr sz="4800">
              <a:solidFill>
                <a:schemeClr val="dk1"/>
              </a:solidFill>
              <a:latin typeface="Lato Light"/>
              <a:ea typeface="Lato Light"/>
              <a:cs typeface="Lato Light"/>
              <a:sym typeface="Lato Light"/>
            </a:endParaRPr>
          </a:p>
          <a:p>
            <a:pPr marL="0" lvl="0" indent="0" algn="l" rtl="0">
              <a:spcBef>
                <a:spcPts val="0"/>
              </a:spcBef>
              <a:spcAft>
                <a:spcPts val="0"/>
              </a:spcAft>
              <a:buNone/>
            </a:pPr>
            <a:endParaRPr sz="2400">
              <a:latin typeface="Roboto Black"/>
              <a:ea typeface="Roboto Black"/>
              <a:cs typeface="Roboto Black"/>
              <a:sym typeface="Roboto Black"/>
            </a:endParaRPr>
          </a:p>
          <a:p>
            <a:pPr marL="0" lvl="0" indent="0" algn="l" rtl="0">
              <a:spcBef>
                <a:spcPts val="0"/>
              </a:spcBef>
              <a:spcAft>
                <a:spcPts val="0"/>
              </a:spcAft>
              <a:buNone/>
            </a:pPr>
            <a:r>
              <a:rPr lang="en" sz="3000">
                <a:latin typeface="Lato Black"/>
                <a:ea typeface="Lato Black"/>
                <a:cs typeface="Lato Black"/>
                <a:sym typeface="Lato Black"/>
              </a:rPr>
              <a:t>We chose 45 seconds</a:t>
            </a:r>
            <a:endParaRPr sz="3000">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Words that Indicate Help with Citation</a:t>
            </a:r>
            <a:endParaRPr/>
          </a:p>
        </p:txBody>
      </p:sp>
      <p:sp>
        <p:nvSpPr>
          <p:cNvPr id="245" name="Google Shape;245;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2018</a:t>
            </a:r>
            <a:endParaRPr/>
          </a:p>
        </p:txBody>
      </p:sp>
      <p:sp>
        <p:nvSpPr>
          <p:cNvPr id="246" name="Google Shape;246;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2019</a:t>
            </a:r>
            <a:endParaRPr/>
          </a:p>
        </p:txBody>
      </p:sp>
      <p:pic>
        <p:nvPicPr>
          <p:cNvPr id="247" name="Google Shape;247;p42"/>
          <p:cNvPicPr preferRelativeResize="0"/>
          <p:nvPr/>
        </p:nvPicPr>
        <p:blipFill>
          <a:blip r:embed="rId3">
            <a:alphaModFix/>
          </a:blip>
          <a:stretch>
            <a:fillRect/>
          </a:stretch>
        </p:blipFill>
        <p:spPr>
          <a:xfrm>
            <a:off x="4832398" y="1762400"/>
            <a:ext cx="3999900" cy="2505157"/>
          </a:xfrm>
          <a:prstGeom prst="rect">
            <a:avLst/>
          </a:prstGeom>
          <a:noFill/>
          <a:ln>
            <a:noFill/>
          </a:ln>
        </p:spPr>
      </p:pic>
      <p:pic>
        <p:nvPicPr>
          <p:cNvPr id="248" name="Google Shape;248;p42"/>
          <p:cNvPicPr preferRelativeResize="0"/>
          <p:nvPr/>
        </p:nvPicPr>
        <p:blipFill>
          <a:blip r:embed="rId4">
            <a:alphaModFix/>
          </a:blip>
          <a:stretch>
            <a:fillRect/>
          </a:stretch>
        </p:blipFill>
        <p:spPr>
          <a:xfrm>
            <a:off x="169300" y="1738086"/>
            <a:ext cx="4508600" cy="25537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Words that Indicate a Book Search</a:t>
            </a:r>
            <a:endParaRPr/>
          </a:p>
        </p:txBody>
      </p:sp>
      <p:sp>
        <p:nvSpPr>
          <p:cNvPr id="254" name="Google Shape;254;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2018</a:t>
            </a:r>
            <a:endParaRPr/>
          </a:p>
        </p:txBody>
      </p:sp>
      <p:sp>
        <p:nvSpPr>
          <p:cNvPr id="255" name="Google Shape;255;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2019</a:t>
            </a:r>
            <a:endParaRPr/>
          </a:p>
        </p:txBody>
      </p:sp>
      <p:pic>
        <p:nvPicPr>
          <p:cNvPr id="256" name="Google Shape;256;p43"/>
          <p:cNvPicPr preferRelativeResize="0"/>
          <p:nvPr/>
        </p:nvPicPr>
        <p:blipFill>
          <a:blip r:embed="rId3">
            <a:alphaModFix/>
          </a:blip>
          <a:stretch>
            <a:fillRect/>
          </a:stretch>
        </p:blipFill>
        <p:spPr>
          <a:xfrm>
            <a:off x="-2" y="1655575"/>
            <a:ext cx="4509875" cy="2548700"/>
          </a:xfrm>
          <a:prstGeom prst="rect">
            <a:avLst/>
          </a:prstGeom>
          <a:noFill/>
          <a:ln>
            <a:noFill/>
          </a:ln>
        </p:spPr>
      </p:pic>
      <p:pic>
        <p:nvPicPr>
          <p:cNvPr id="257" name="Google Shape;257;p43"/>
          <p:cNvPicPr preferRelativeResize="0"/>
          <p:nvPr/>
        </p:nvPicPr>
        <p:blipFill>
          <a:blip r:embed="rId4">
            <a:alphaModFix/>
          </a:blip>
          <a:stretch>
            <a:fillRect/>
          </a:stretch>
        </p:blipFill>
        <p:spPr>
          <a:xfrm>
            <a:off x="4817221" y="1573350"/>
            <a:ext cx="4030253" cy="2574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 in Printing Questions</a:t>
            </a:r>
            <a:endParaRPr/>
          </a:p>
        </p:txBody>
      </p:sp>
      <p:sp>
        <p:nvSpPr>
          <p:cNvPr id="263" name="Google Shape;263;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2018: 3 (198 Relative)</a:t>
            </a:r>
            <a:endParaRPr sz="2400"/>
          </a:p>
          <a:p>
            <a:pPr marL="0" lvl="0" indent="0" algn="l" rtl="0">
              <a:spcBef>
                <a:spcPts val="1600"/>
              </a:spcBef>
              <a:spcAft>
                <a:spcPts val="1600"/>
              </a:spcAft>
              <a:buNone/>
            </a:pPr>
            <a:r>
              <a:rPr lang="en" sz="2400"/>
              <a:t>2019: 22 (512 Relative)</a:t>
            </a:r>
            <a:endParaRPr sz="2400"/>
          </a:p>
        </p:txBody>
      </p:sp>
      <p:sp>
        <p:nvSpPr>
          <p:cNvPr id="264" name="Google Shape;264;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5" name="Google Shape;265;p44"/>
          <p:cNvPicPr preferRelativeResize="0"/>
          <p:nvPr/>
        </p:nvPicPr>
        <p:blipFill>
          <a:blip r:embed="rId3">
            <a:alphaModFix/>
          </a:blip>
          <a:stretch>
            <a:fillRect/>
          </a:stretch>
        </p:blipFill>
        <p:spPr>
          <a:xfrm>
            <a:off x="4832388" y="889000"/>
            <a:ext cx="4162425" cy="3943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 in Textbook Questions</a:t>
            </a:r>
            <a:endParaRPr/>
          </a:p>
        </p:txBody>
      </p:sp>
      <p:sp>
        <p:nvSpPr>
          <p:cNvPr id="271" name="Google Shape;271;p4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72" name="Google Shape;272;p4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2018: 4 (264 Relative)</a:t>
            </a:r>
            <a:endParaRPr sz="2400"/>
          </a:p>
          <a:p>
            <a:pPr marL="0" lvl="0" indent="0" algn="l" rtl="0">
              <a:spcBef>
                <a:spcPts val="1600"/>
              </a:spcBef>
              <a:spcAft>
                <a:spcPts val="1600"/>
              </a:spcAft>
              <a:buNone/>
            </a:pPr>
            <a:r>
              <a:rPr lang="en" sz="2400"/>
              <a:t>2019: 22 (512 Relative)</a:t>
            </a:r>
            <a:endParaRPr sz="2400"/>
          </a:p>
        </p:txBody>
      </p:sp>
      <p:pic>
        <p:nvPicPr>
          <p:cNvPr id="273" name="Google Shape;273;p45"/>
          <p:cNvPicPr preferRelativeResize="0"/>
          <p:nvPr/>
        </p:nvPicPr>
        <p:blipFill>
          <a:blip r:embed="rId3">
            <a:alphaModFix/>
          </a:blip>
          <a:stretch>
            <a:fillRect/>
          </a:stretch>
        </p:blipFill>
        <p:spPr>
          <a:xfrm>
            <a:off x="406650" y="1589075"/>
            <a:ext cx="3810000" cy="2543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79" name="Google Shape;279;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Proactive chat increases the number of chats dramatically, but it does not affect the quality of the chat interactions. So, proactive chat increases the number of reference interactions between librarians and the university community.</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411105" y="4421565"/>
            <a:ext cx="7092300" cy="5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Imler, B. B., Garcia, K. R., &amp; Clements, N. (2016). Are reference pop-up widgets welcome or annoying? A usability study. </a:t>
            </a:r>
            <a:r>
              <a:rPr lang="en" sz="1200" i="1"/>
              <a:t>Reference Services Review</a:t>
            </a:r>
            <a:r>
              <a:rPr lang="en" sz="1200"/>
              <a:t>. </a:t>
            </a:r>
            <a:r>
              <a:rPr lang="en" sz="1200" u="sng">
                <a:solidFill>
                  <a:schemeClr val="hlink"/>
                </a:solidFill>
                <a:hlinkClick r:id="rId3"/>
              </a:rPr>
              <a:t>https://doi.org/10.1108/RSR-11-2015-0049</a:t>
            </a:r>
            <a:endParaRPr/>
          </a:p>
        </p:txBody>
      </p:sp>
      <p:sp>
        <p:nvSpPr>
          <p:cNvPr id="71" name="Google Shape;71;p16"/>
          <p:cNvSpPr txBox="1"/>
          <p:nvPr/>
        </p:nvSpPr>
        <p:spPr>
          <a:xfrm>
            <a:off x="503900" y="317200"/>
            <a:ext cx="5660400" cy="72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Lato Light"/>
                <a:ea typeface="Lato Light"/>
                <a:cs typeface="Lato Light"/>
                <a:sym typeface="Lato Light"/>
              </a:rPr>
              <a:t>Pop up after 14 seconds?</a:t>
            </a:r>
            <a:endParaRPr sz="3600">
              <a:solidFill>
                <a:schemeClr val="dk1"/>
              </a:solidFill>
              <a:latin typeface="Lato Light"/>
              <a:ea typeface="Lato Light"/>
              <a:cs typeface="Lato Light"/>
              <a:sym typeface="Lato Light"/>
            </a:endParaRPr>
          </a:p>
        </p:txBody>
      </p:sp>
      <p:sp>
        <p:nvSpPr>
          <p:cNvPr id="72" name="Google Shape;72;p16"/>
          <p:cNvSpPr txBox="1"/>
          <p:nvPr/>
        </p:nvSpPr>
        <p:spPr>
          <a:xfrm>
            <a:off x="503900" y="1169900"/>
            <a:ext cx="6525300" cy="27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Lato Black"/>
                <a:ea typeface="Lato Black"/>
                <a:cs typeface="Lato Black"/>
                <a:sym typeface="Lato Black"/>
              </a:rPr>
              <a:t>Usability study at 3 Penn State </a:t>
            </a:r>
            <a:br>
              <a:rPr lang="en" sz="2400">
                <a:latin typeface="Lato Black"/>
                <a:ea typeface="Lato Black"/>
                <a:cs typeface="Lato Black"/>
                <a:sym typeface="Lato Black"/>
              </a:rPr>
            </a:br>
            <a:r>
              <a:rPr lang="en" sz="2400">
                <a:latin typeface="Lato Black"/>
                <a:ea typeface="Lato Black"/>
                <a:cs typeface="Lato Black"/>
                <a:sym typeface="Lato Black"/>
              </a:rPr>
              <a:t>regional campuses asked...</a:t>
            </a:r>
            <a:endParaRPr sz="2400">
              <a:latin typeface="Lato Black"/>
              <a:ea typeface="Lato Black"/>
              <a:cs typeface="Lato Black"/>
              <a:sym typeface="Lato Black"/>
            </a:endParaRPr>
          </a:p>
          <a:p>
            <a:pPr marL="0" lvl="0" indent="0" algn="l" rtl="0">
              <a:spcBef>
                <a:spcPts val="0"/>
              </a:spcBef>
              <a:spcAft>
                <a:spcPts val="0"/>
              </a:spcAft>
              <a:buNone/>
            </a:pPr>
            <a:endParaRPr sz="1800">
              <a:latin typeface="Lato"/>
              <a:ea typeface="Lato"/>
              <a:cs typeface="Lato"/>
              <a:sym typeface="Lato"/>
            </a:endParaRPr>
          </a:p>
          <a:p>
            <a:pPr marL="457200" lvl="0" indent="-381000" algn="l" rtl="0">
              <a:spcBef>
                <a:spcPts val="0"/>
              </a:spcBef>
              <a:spcAft>
                <a:spcPts val="0"/>
              </a:spcAft>
              <a:buSzPts val="2400"/>
              <a:buFont typeface="Lato"/>
              <a:buAutoNum type="arabicPeriod"/>
            </a:pPr>
            <a:r>
              <a:rPr lang="en" sz="2400">
                <a:latin typeface="Lato"/>
                <a:ea typeface="Lato"/>
                <a:cs typeface="Lato"/>
                <a:sym typeface="Lato"/>
              </a:rPr>
              <a:t>Is proactive chat useful? </a:t>
            </a:r>
            <a:endParaRPr sz="2400">
              <a:latin typeface="Lato"/>
              <a:ea typeface="Lato"/>
              <a:cs typeface="Lato"/>
              <a:sym typeface="Lato"/>
            </a:endParaRPr>
          </a:p>
          <a:p>
            <a:pPr marL="914400" lvl="1" indent="-381000" algn="l" rtl="0">
              <a:spcBef>
                <a:spcPts val="0"/>
              </a:spcBef>
              <a:spcAft>
                <a:spcPts val="0"/>
              </a:spcAft>
              <a:buClr>
                <a:schemeClr val="dk1"/>
              </a:buClr>
              <a:buSzPts val="2400"/>
              <a:buFont typeface="Lato"/>
              <a:buChar char="➢"/>
            </a:pPr>
            <a:r>
              <a:rPr lang="en" sz="2400" b="1">
                <a:solidFill>
                  <a:schemeClr val="dk1"/>
                </a:solidFill>
                <a:highlight>
                  <a:srgbClr val="FFFFFF"/>
                </a:highlight>
                <a:latin typeface="Lato"/>
                <a:ea typeface="Lato"/>
                <a:cs typeface="Lato"/>
                <a:sym typeface="Lato"/>
              </a:rPr>
              <a:t>Yes, 83%</a:t>
            </a:r>
            <a:r>
              <a:rPr lang="en" sz="2400">
                <a:solidFill>
                  <a:schemeClr val="dk1"/>
                </a:solidFill>
                <a:highlight>
                  <a:srgbClr val="FFFFFF"/>
                </a:highlight>
                <a:latin typeface="Lato"/>
                <a:ea typeface="Lato"/>
                <a:cs typeface="Lato"/>
                <a:sym typeface="Lato"/>
              </a:rPr>
              <a:t> more likely to use the service.</a:t>
            </a:r>
            <a:endParaRPr sz="2400">
              <a:solidFill>
                <a:schemeClr val="dk1"/>
              </a:solidFill>
              <a:highlight>
                <a:srgbClr val="FFFFFF"/>
              </a:highlight>
              <a:latin typeface="Lato"/>
              <a:ea typeface="Lato"/>
              <a:cs typeface="Lato"/>
              <a:sym typeface="Lato"/>
            </a:endParaRPr>
          </a:p>
          <a:p>
            <a:pPr marL="0" lvl="0" indent="0" algn="l" rtl="0">
              <a:spcBef>
                <a:spcPts val="0"/>
              </a:spcBef>
              <a:spcAft>
                <a:spcPts val="0"/>
              </a:spcAft>
              <a:buNone/>
            </a:pPr>
            <a:endParaRPr sz="1800">
              <a:solidFill>
                <a:schemeClr val="dk1"/>
              </a:solidFill>
              <a:highlight>
                <a:srgbClr val="FFFFFF"/>
              </a:highlight>
              <a:latin typeface="Lato"/>
              <a:ea typeface="Lato"/>
              <a:cs typeface="Lato"/>
              <a:sym typeface="Lato"/>
            </a:endParaRPr>
          </a:p>
          <a:p>
            <a:pPr marL="457200" lvl="0" indent="-381000" algn="l" rtl="0">
              <a:spcBef>
                <a:spcPts val="0"/>
              </a:spcBef>
              <a:spcAft>
                <a:spcPts val="0"/>
              </a:spcAft>
              <a:buClr>
                <a:schemeClr val="dk1"/>
              </a:buClr>
              <a:buSzPts val="2400"/>
              <a:buFont typeface="Lato"/>
              <a:buAutoNum type="arabicPeriod"/>
            </a:pPr>
            <a:r>
              <a:rPr lang="en" sz="2400">
                <a:solidFill>
                  <a:schemeClr val="dk1"/>
                </a:solidFill>
                <a:highlight>
                  <a:srgbClr val="FFFFFF"/>
                </a:highlight>
                <a:latin typeface="Lato"/>
                <a:ea typeface="Lato"/>
                <a:cs typeface="Lato"/>
                <a:sym typeface="Lato"/>
              </a:rPr>
              <a:t>How long before a pop-up should appear?</a:t>
            </a:r>
            <a:endParaRPr sz="2400">
              <a:solidFill>
                <a:schemeClr val="dk1"/>
              </a:solidFill>
              <a:highlight>
                <a:srgbClr val="FFFFFF"/>
              </a:highlight>
              <a:latin typeface="Lato"/>
              <a:ea typeface="Lato"/>
              <a:cs typeface="Lato"/>
              <a:sym typeface="Lato"/>
            </a:endParaRPr>
          </a:p>
          <a:p>
            <a:pPr marL="914400" lvl="1" indent="-381000" algn="l" rtl="0">
              <a:spcBef>
                <a:spcPts val="0"/>
              </a:spcBef>
              <a:spcAft>
                <a:spcPts val="0"/>
              </a:spcAft>
              <a:buClr>
                <a:schemeClr val="dk1"/>
              </a:buClr>
              <a:buSzPts val="2400"/>
              <a:buFont typeface="Lato"/>
              <a:buChar char="➢"/>
            </a:pPr>
            <a:r>
              <a:rPr lang="en" sz="2400">
                <a:solidFill>
                  <a:schemeClr val="dk1"/>
                </a:solidFill>
                <a:highlight>
                  <a:srgbClr val="FFFFFF"/>
                </a:highlight>
                <a:latin typeface="Lato"/>
                <a:ea typeface="Lato"/>
                <a:cs typeface="Lato"/>
                <a:sym typeface="Lato"/>
              </a:rPr>
              <a:t>Average response was </a:t>
            </a:r>
            <a:r>
              <a:rPr lang="en" sz="2400" b="1">
                <a:solidFill>
                  <a:schemeClr val="dk1"/>
                </a:solidFill>
                <a:highlight>
                  <a:srgbClr val="FFFFFF"/>
                </a:highlight>
                <a:latin typeface="Lato"/>
                <a:ea typeface="Lato"/>
                <a:cs typeface="Lato"/>
                <a:sym typeface="Lato"/>
              </a:rPr>
              <a:t>14 seconds</a:t>
            </a:r>
            <a:r>
              <a:rPr lang="en" sz="2400">
                <a:solidFill>
                  <a:schemeClr val="dk1"/>
                </a:solidFill>
                <a:highlight>
                  <a:srgbClr val="FFFFFF"/>
                </a:highlight>
                <a:latin typeface="Lato"/>
                <a:ea typeface="Lato"/>
                <a:cs typeface="Lato"/>
                <a:sym typeface="Lato"/>
              </a:rPr>
              <a:t>.</a:t>
            </a:r>
            <a:endParaRPr sz="2400">
              <a:solidFill>
                <a:schemeClr val="dk1"/>
              </a:solidFill>
              <a:highlight>
                <a:srgbClr val="FFFFFF"/>
              </a:highlight>
              <a:latin typeface="Lato"/>
              <a:ea typeface="Lato"/>
              <a:cs typeface="Lato"/>
              <a:sym typeface="Lato"/>
            </a:endParaRPr>
          </a:p>
        </p:txBody>
      </p:sp>
      <p:cxnSp>
        <p:nvCxnSpPr>
          <p:cNvPr id="73" name="Google Shape;73;p16"/>
          <p:cNvCxnSpPr/>
          <p:nvPr/>
        </p:nvCxnSpPr>
        <p:spPr>
          <a:xfrm>
            <a:off x="503900" y="4371300"/>
            <a:ext cx="78477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title="Chart"/>
          <p:cNvPicPr preferRelativeResize="0"/>
          <p:nvPr/>
        </p:nvPicPr>
        <p:blipFill>
          <a:blip r:embed="rId3">
            <a:alphaModFix/>
          </a:blip>
          <a:stretch>
            <a:fillRect/>
          </a:stretch>
        </p:blipFill>
        <p:spPr>
          <a:xfrm>
            <a:off x="2929750" y="1351107"/>
            <a:ext cx="5878026" cy="3634568"/>
          </a:xfrm>
          <a:prstGeom prst="rect">
            <a:avLst/>
          </a:prstGeom>
          <a:noFill/>
          <a:ln>
            <a:noFill/>
          </a:ln>
        </p:spPr>
      </p:pic>
      <p:sp>
        <p:nvSpPr>
          <p:cNvPr id="79" name="Google Shape;79;p17"/>
          <p:cNvSpPr txBox="1"/>
          <p:nvPr/>
        </p:nvSpPr>
        <p:spPr>
          <a:xfrm>
            <a:off x="2929750" y="304188"/>
            <a:ext cx="5390100" cy="7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CC0000"/>
                </a:solidFill>
                <a:latin typeface="Lato"/>
                <a:ea typeface="Lato"/>
                <a:cs typeface="Lato"/>
                <a:sym typeface="Lato"/>
              </a:rPr>
              <a:t>~85% of </a:t>
            </a:r>
            <a:r>
              <a:rPr lang="en" sz="2600" b="1">
                <a:latin typeface="Lato"/>
                <a:ea typeface="Lato"/>
                <a:cs typeface="Lato"/>
                <a:sym typeface="Lato"/>
              </a:rPr>
              <a:t>library website</a:t>
            </a:r>
            <a:r>
              <a:rPr lang="en" sz="2600" b="1">
                <a:solidFill>
                  <a:srgbClr val="CC0000"/>
                </a:solidFill>
                <a:latin typeface="Lato"/>
                <a:ea typeface="Lato"/>
                <a:cs typeface="Lato"/>
                <a:sym typeface="Lato"/>
              </a:rPr>
              <a:t> </a:t>
            </a:r>
            <a:r>
              <a:rPr lang="en" sz="2600" b="1">
                <a:latin typeface="Lato"/>
                <a:ea typeface="Lato"/>
                <a:cs typeface="Lato"/>
                <a:sym typeface="Lato"/>
              </a:rPr>
              <a:t>sessions</a:t>
            </a:r>
            <a:r>
              <a:rPr lang="en" sz="2600" b="1">
                <a:solidFill>
                  <a:srgbClr val="CC0000"/>
                </a:solidFill>
                <a:latin typeface="Lato"/>
                <a:ea typeface="Lato"/>
                <a:cs typeface="Lato"/>
                <a:sym typeface="Lato"/>
              </a:rPr>
              <a:t> </a:t>
            </a:r>
            <a:endParaRPr sz="2600" b="1">
              <a:solidFill>
                <a:srgbClr val="CC0000"/>
              </a:solidFill>
              <a:latin typeface="Lato"/>
              <a:ea typeface="Lato"/>
              <a:cs typeface="Lato"/>
              <a:sym typeface="Lato"/>
            </a:endParaRPr>
          </a:p>
          <a:p>
            <a:pPr marL="0" lvl="0" indent="0" algn="l" rtl="0">
              <a:spcBef>
                <a:spcPts val="0"/>
              </a:spcBef>
              <a:spcAft>
                <a:spcPts val="0"/>
              </a:spcAft>
              <a:buNone/>
            </a:pPr>
            <a:r>
              <a:rPr lang="en" sz="2600" b="1">
                <a:solidFill>
                  <a:srgbClr val="CC0000"/>
                </a:solidFill>
                <a:latin typeface="Lato"/>
                <a:ea typeface="Lato"/>
                <a:cs typeface="Lato"/>
                <a:sym typeface="Lato"/>
              </a:rPr>
              <a:t>do not see proactive chat</a:t>
            </a:r>
            <a:endParaRPr sz="2600" b="1">
              <a:solidFill>
                <a:srgbClr val="CC0000"/>
              </a:solidFill>
              <a:latin typeface="Lato"/>
              <a:ea typeface="Lato"/>
              <a:cs typeface="Lato"/>
              <a:sym typeface="Lato"/>
            </a:endParaRPr>
          </a:p>
        </p:txBody>
      </p:sp>
      <p:sp>
        <p:nvSpPr>
          <p:cNvPr id="80" name="Google Shape;80;p17"/>
          <p:cNvSpPr txBox="1"/>
          <p:nvPr/>
        </p:nvSpPr>
        <p:spPr>
          <a:xfrm>
            <a:off x="296800" y="257550"/>
            <a:ext cx="2040900" cy="46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Lato Light"/>
                <a:ea typeface="Lato Light"/>
                <a:cs typeface="Lato Light"/>
                <a:sym typeface="Lato Light"/>
              </a:rPr>
              <a:t>How long they are staying?</a:t>
            </a:r>
            <a:endParaRPr sz="3600">
              <a:solidFill>
                <a:schemeClr val="dk1"/>
              </a:solidFill>
              <a:latin typeface="Lato Light"/>
              <a:ea typeface="Lato Light"/>
              <a:cs typeface="Lato Light"/>
              <a:sym typeface="Lato Light"/>
            </a:endParaRPr>
          </a:p>
          <a:p>
            <a:pPr marL="0" lvl="0" indent="0" algn="l" rtl="0">
              <a:spcBef>
                <a:spcPts val="0"/>
              </a:spcBef>
              <a:spcAft>
                <a:spcPts val="0"/>
              </a:spcAft>
              <a:buNone/>
            </a:pPr>
            <a:endParaRPr sz="3600">
              <a:solidFill>
                <a:schemeClr val="dk1"/>
              </a:solidFill>
              <a:latin typeface="Lato Light"/>
              <a:ea typeface="Lato Light"/>
              <a:cs typeface="Lato Light"/>
              <a:sym typeface="Lato Light"/>
            </a:endParaRPr>
          </a:p>
          <a:p>
            <a:pPr marL="0" lvl="0" indent="0" algn="l" rtl="0">
              <a:spcBef>
                <a:spcPts val="0"/>
              </a:spcBef>
              <a:spcAft>
                <a:spcPts val="0"/>
              </a:spcAft>
              <a:buNone/>
            </a:pPr>
            <a:r>
              <a:rPr lang="en" sz="2400">
                <a:solidFill>
                  <a:schemeClr val="dk1"/>
                </a:solidFill>
                <a:latin typeface="Lato Black"/>
                <a:ea typeface="Lato Black"/>
                <a:cs typeface="Lato Black"/>
                <a:sym typeface="Lato Black"/>
              </a:rPr>
              <a:t>Google Analytics</a:t>
            </a:r>
            <a:endParaRPr sz="2400">
              <a:solidFill>
                <a:schemeClr val="dk1"/>
              </a:solidFill>
              <a:latin typeface="Lato Black"/>
              <a:ea typeface="Lato Black"/>
              <a:cs typeface="Lato Black"/>
              <a:sym typeface="Lato Black"/>
            </a:endParaRPr>
          </a:p>
        </p:txBody>
      </p:sp>
      <p:cxnSp>
        <p:nvCxnSpPr>
          <p:cNvPr id="81" name="Google Shape;81;p17"/>
          <p:cNvCxnSpPr/>
          <p:nvPr/>
        </p:nvCxnSpPr>
        <p:spPr>
          <a:xfrm>
            <a:off x="2575875" y="469075"/>
            <a:ext cx="0" cy="4369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771451" y="1352825"/>
            <a:ext cx="7667751" cy="4396100"/>
          </a:xfrm>
          <a:prstGeom prst="rect">
            <a:avLst/>
          </a:prstGeom>
          <a:noFill/>
          <a:ln>
            <a:noFill/>
          </a:ln>
        </p:spPr>
      </p:pic>
      <p:sp>
        <p:nvSpPr>
          <p:cNvPr id="87" name="Google Shape;87;p18"/>
          <p:cNvSpPr txBox="1"/>
          <p:nvPr/>
        </p:nvSpPr>
        <p:spPr>
          <a:xfrm>
            <a:off x="0" y="194950"/>
            <a:ext cx="9144000" cy="8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chemeClr val="dk1"/>
                </a:solidFill>
                <a:latin typeface="Lato Light"/>
                <a:ea typeface="Lato Light"/>
                <a:cs typeface="Lato Light"/>
                <a:sym typeface="Lato Light"/>
              </a:rPr>
              <a:t>What are students doing?</a:t>
            </a:r>
            <a:endParaRPr sz="5000">
              <a:solidFill>
                <a:schemeClr val="dk1"/>
              </a:solidFill>
              <a:latin typeface="Lato Light"/>
              <a:ea typeface="Lato Light"/>
              <a:cs typeface="Lato Light"/>
              <a:sym typeface="Lato Light"/>
            </a:endParaRPr>
          </a:p>
        </p:txBody>
      </p:sp>
      <p:cxnSp>
        <p:nvCxnSpPr>
          <p:cNvPr id="88" name="Google Shape;88;p18"/>
          <p:cNvCxnSpPr/>
          <p:nvPr/>
        </p:nvCxnSpPr>
        <p:spPr>
          <a:xfrm rot="10800000" flipH="1">
            <a:off x="929350" y="2923650"/>
            <a:ext cx="1483200" cy="1008900"/>
          </a:xfrm>
          <a:prstGeom prst="straightConnector1">
            <a:avLst/>
          </a:prstGeom>
          <a:noFill/>
          <a:ln w="114300" cap="flat" cmpd="sng">
            <a:solidFill>
              <a:srgbClr val="CC0000"/>
            </a:solidFill>
            <a:prstDash val="solid"/>
            <a:round/>
            <a:headEnd type="none" w="med" len="med"/>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p:nvPr/>
        </p:nvSpPr>
        <p:spPr>
          <a:xfrm>
            <a:off x="543450" y="506150"/>
            <a:ext cx="6731700" cy="24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CC0000"/>
                </a:solidFill>
                <a:latin typeface="Lato Light"/>
                <a:ea typeface="Lato Light"/>
                <a:cs typeface="Lato Light"/>
                <a:sym typeface="Lato Light"/>
              </a:rPr>
              <a:t>#2</a:t>
            </a:r>
            <a:r>
              <a:rPr lang="en" sz="4800">
                <a:solidFill>
                  <a:schemeClr val="dk1"/>
                </a:solidFill>
                <a:latin typeface="Lato Light"/>
                <a:ea typeface="Lato Light"/>
                <a:cs typeface="Lato Light"/>
                <a:sym typeface="Lato Light"/>
              </a:rPr>
              <a:t> </a:t>
            </a:r>
            <a:endParaRPr sz="4800">
              <a:solidFill>
                <a:schemeClr val="dk1"/>
              </a:solidFill>
              <a:latin typeface="Lato Light"/>
              <a:ea typeface="Lato Light"/>
              <a:cs typeface="Lato Light"/>
              <a:sym typeface="Lato Light"/>
            </a:endParaRPr>
          </a:p>
          <a:p>
            <a:pPr marL="0" lvl="0" indent="0" algn="l" rtl="0">
              <a:spcBef>
                <a:spcPts val="0"/>
              </a:spcBef>
              <a:spcAft>
                <a:spcPts val="0"/>
              </a:spcAft>
              <a:buNone/>
            </a:pPr>
            <a:r>
              <a:rPr lang="en" sz="4800">
                <a:solidFill>
                  <a:schemeClr val="dk1"/>
                </a:solidFill>
                <a:latin typeface="Lato Light"/>
                <a:ea typeface="Lato Light"/>
                <a:cs typeface="Lato Light"/>
                <a:sym typeface="Lato Light"/>
              </a:rPr>
              <a:t>What type of widget?</a:t>
            </a:r>
            <a:endParaRPr sz="4800">
              <a:solidFill>
                <a:schemeClr val="dk1"/>
              </a:solidFill>
              <a:latin typeface="Lato Light"/>
              <a:ea typeface="Lato Light"/>
              <a:cs typeface="Lato Light"/>
              <a:sym typeface="Lato Light"/>
            </a:endParaRPr>
          </a:p>
          <a:p>
            <a:pPr marL="0" lvl="0" indent="0" algn="l" rtl="0">
              <a:spcBef>
                <a:spcPts val="0"/>
              </a:spcBef>
              <a:spcAft>
                <a:spcPts val="0"/>
              </a:spcAft>
              <a:buNone/>
            </a:pPr>
            <a:endParaRPr sz="2400">
              <a:latin typeface="Roboto Black"/>
              <a:ea typeface="Roboto Black"/>
              <a:cs typeface="Roboto Black"/>
              <a:sym typeface="Roboto Black"/>
            </a:endParaRPr>
          </a:p>
          <a:p>
            <a:pPr marL="0" lvl="0" indent="0" algn="l" rtl="0">
              <a:spcBef>
                <a:spcPts val="0"/>
              </a:spcBef>
              <a:spcAft>
                <a:spcPts val="0"/>
              </a:spcAft>
              <a:buNone/>
            </a:pPr>
            <a:r>
              <a:rPr lang="en" sz="3000">
                <a:latin typeface="Lato Black"/>
                <a:ea typeface="Lato Black"/>
                <a:cs typeface="Lato Black"/>
                <a:sym typeface="Lato Black"/>
              </a:rPr>
              <a:t>We chose a pop-up widget</a:t>
            </a:r>
            <a:endParaRPr sz="3000">
              <a:latin typeface="Lato Black"/>
              <a:ea typeface="Lato Black"/>
              <a:cs typeface="Lato Black"/>
              <a:sym typeface="La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p:nvPr/>
        </p:nvSpPr>
        <p:spPr>
          <a:xfrm>
            <a:off x="624150" y="696525"/>
            <a:ext cx="6578100" cy="30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a:latin typeface="Lato Light"/>
                <a:ea typeface="Lato Light"/>
                <a:cs typeface="Lato Light"/>
                <a:sym typeface="Lato Light"/>
              </a:rPr>
              <a:t>Why a Pop-Up Widget</a:t>
            </a:r>
            <a:endParaRPr sz="4200">
              <a:latin typeface="Lato Light"/>
              <a:ea typeface="Lato Light"/>
              <a:cs typeface="Lato Light"/>
              <a:sym typeface="Lato Light"/>
            </a:endParaRPr>
          </a:p>
          <a:p>
            <a:pPr marL="0" lvl="0" indent="0" algn="l" rtl="0">
              <a:spcBef>
                <a:spcPts val="0"/>
              </a:spcBef>
              <a:spcAft>
                <a:spcPts val="0"/>
              </a:spcAft>
              <a:buNone/>
            </a:pPr>
            <a:endParaRPr sz="2400" b="1">
              <a:latin typeface="Lato"/>
              <a:ea typeface="Lato"/>
              <a:cs typeface="Lato"/>
              <a:sym typeface="Lato"/>
            </a:endParaRPr>
          </a:p>
          <a:p>
            <a:pPr marL="457200" lvl="0" indent="-381000" algn="l" rtl="0">
              <a:spcBef>
                <a:spcPts val="0"/>
              </a:spcBef>
              <a:spcAft>
                <a:spcPts val="0"/>
              </a:spcAft>
              <a:buSzPts val="2400"/>
              <a:buFont typeface="Lato"/>
              <a:buChar char="●"/>
            </a:pPr>
            <a:r>
              <a:rPr lang="en" sz="2400" b="1">
                <a:latin typeface="Lato"/>
                <a:ea typeface="Lato"/>
                <a:cs typeface="Lato"/>
                <a:sym typeface="Lato"/>
              </a:rPr>
              <a:t>Pro</a:t>
            </a:r>
            <a:r>
              <a:rPr lang="en" sz="2400">
                <a:latin typeface="Lato"/>
                <a:ea typeface="Lato"/>
                <a:cs typeface="Lato"/>
                <a:sym typeface="Lato"/>
              </a:rPr>
              <a:t>: Chat opens to new window by default.</a:t>
            </a:r>
            <a:endParaRPr sz="2400">
              <a:latin typeface="Lato"/>
              <a:ea typeface="Lato"/>
              <a:cs typeface="Lato"/>
              <a:sym typeface="Lato"/>
            </a:endParaRPr>
          </a:p>
          <a:p>
            <a:pPr marL="457200" lvl="0" indent="0" algn="l" rtl="0">
              <a:spcBef>
                <a:spcPts val="0"/>
              </a:spcBef>
              <a:spcAft>
                <a:spcPts val="0"/>
              </a:spcAft>
              <a:buNone/>
            </a:pPr>
            <a:endParaRPr sz="1800">
              <a:latin typeface="Lato"/>
              <a:ea typeface="Lato"/>
              <a:cs typeface="Lato"/>
              <a:sym typeface="Lato"/>
            </a:endParaRPr>
          </a:p>
          <a:p>
            <a:pPr marL="457200" lvl="0" indent="-381000" algn="l" rtl="0">
              <a:spcBef>
                <a:spcPts val="0"/>
              </a:spcBef>
              <a:spcAft>
                <a:spcPts val="0"/>
              </a:spcAft>
              <a:buSzPts val="2400"/>
              <a:buFont typeface="Lato"/>
              <a:buChar char="●"/>
            </a:pPr>
            <a:r>
              <a:rPr lang="en" sz="2400" b="1">
                <a:latin typeface="Lato"/>
                <a:ea typeface="Lato"/>
                <a:cs typeface="Lato"/>
                <a:sym typeface="Lato"/>
              </a:rPr>
              <a:t>Con</a:t>
            </a:r>
            <a:r>
              <a:rPr lang="en" sz="2400">
                <a:latin typeface="Lato"/>
                <a:ea typeface="Lato"/>
                <a:cs typeface="Lato"/>
                <a:sym typeface="Lato"/>
              </a:rPr>
              <a:t>: In Chrome, you can’t click anywhere </a:t>
            </a:r>
            <a:endParaRPr sz="2400">
              <a:latin typeface="Lato"/>
              <a:ea typeface="Lato"/>
              <a:cs typeface="Lato"/>
              <a:sym typeface="Lato"/>
            </a:endParaRPr>
          </a:p>
          <a:p>
            <a:pPr marL="457200" lvl="0" indent="0" algn="l" rtl="0">
              <a:spcBef>
                <a:spcPts val="0"/>
              </a:spcBef>
              <a:spcAft>
                <a:spcPts val="0"/>
              </a:spcAft>
              <a:buNone/>
            </a:pPr>
            <a:r>
              <a:rPr lang="en" sz="2400">
                <a:latin typeface="Lato"/>
                <a:ea typeface="Lato"/>
                <a:cs typeface="Lato"/>
                <a:sym typeface="Lato"/>
              </a:rPr>
              <a:t>to dismiss the invite.</a:t>
            </a:r>
            <a:endParaRPr sz="24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p:nvPr/>
        </p:nvSpPr>
        <p:spPr>
          <a:xfrm>
            <a:off x="510325" y="386825"/>
            <a:ext cx="6731700" cy="24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chemeClr val="dk1"/>
                </a:solidFill>
                <a:latin typeface="Lato Light"/>
                <a:ea typeface="Lato Light"/>
                <a:cs typeface="Lato Light"/>
                <a:sym typeface="Lato Light"/>
              </a:rPr>
              <a:t>We’re in a redesign</a:t>
            </a:r>
            <a:endParaRPr sz="4200">
              <a:solidFill>
                <a:schemeClr val="dk1"/>
              </a:solidFill>
              <a:latin typeface="Lato Light"/>
              <a:ea typeface="Lato Light"/>
              <a:cs typeface="Lato Light"/>
              <a:sym typeface="Lato Light"/>
            </a:endParaRPr>
          </a:p>
          <a:p>
            <a:pPr marL="0" lvl="0" indent="0" algn="l" rtl="0">
              <a:spcBef>
                <a:spcPts val="0"/>
              </a:spcBef>
              <a:spcAft>
                <a:spcPts val="0"/>
              </a:spcAft>
              <a:buNone/>
            </a:pPr>
            <a:endParaRPr sz="2400">
              <a:latin typeface="Roboto Black"/>
              <a:ea typeface="Roboto Black"/>
              <a:cs typeface="Roboto Black"/>
              <a:sym typeface="Roboto Black"/>
            </a:endParaRPr>
          </a:p>
          <a:p>
            <a:pPr marL="0" lvl="0" indent="0" algn="l" rtl="0">
              <a:spcBef>
                <a:spcPts val="0"/>
              </a:spcBef>
              <a:spcAft>
                <a:spcPts val="0"/>
              </a:spcAft>
              <a:buNone/>
            </a:pPr>
            <a:r>
              <a:rPr lang="en" sz="3000">
                <a:latin typeface="Lato Black"/>
                <a:ea typeface="Lato Black"/>
                <a:cs typeface="Lato Black"/>
                <a:sym typeface="Lato Black"/>
              </a:rPr>
              <a:t>Slide-out widget?</a:t>
            </a:r>
            <a:endParaRPr sz="3000">
              <a:latin typeface="Lato Black"/>
              <a:ea typeface="Lato Black"/>
              <a:cs typeface="Lato Black"/>
              <a:sym typeface="Lato Black"/>
            </a:endParaRPr>
          </a:p>
        </p:txBody>
      </p:sp>
      <p:sp>
        <p:nvSpPr>
          <p:cNvPr id="104" name="Google Shape;104;p21"/>
          <p:cNvSpPr txBox="1"/>
          <p:nvPr/>
        </p:nvSpPr>
        <p:spPr>
          <a:xfrm>
            <a:off x="663925" y="2035400"/>
            <a:ext cx="7542000" cy="30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Lato"/>
              <a:ea typeface="Lato"/>
              <a:cs typeface="Lato"/>
              <a:sym typeface="Lato"/>
            </a:endParaRPr>
          </a:p>
          <a:p>
            <a:pPr marL="457200" lvl="0" indent="-381000" algn="l" rtl="0">
              <a:spcBef>
                <a:spcPts val="0"/>
              </a:spcBef>
              <a:spcAft>
                <a:spcPts val="0"/>
              </a:spcAft>
              <a:buSzPts val="2400"/>
              <a:buFont typeface="Lato"/>
              <a:buChar char="●"/>
            </a:pPr>
            <a:r>
              <a:rPr lang="en" sz="2400" b="1">
                <a:latin typeface="Lato"/>
                <a:ea typeface="Lato"/>
                <a:cs typeface="Lato"/>
                <a:sym typeface="Lato"/>
              </a:rPr>
              <a:t>Pro</a:t>
            </a:r>
            <a:r>
              <a:rPr lang="en" sz="2400">
                <a:latin typeface="Lato"/>
                <a:ea typeface="Lato"/>
                <a:cs typeface="Lato"/>
                <a:sym typeface="Lato"/>
              </a:rPr>
              <a:t>: Has button to open chat to new window.</a:t>
            </a:r>
            <a:endParaRPr sz="2400">
              <a:latin typeface="Lato"/>
              <a:ea typeface="Lato"/>
              <a:cs typeface="Lato"/>
              <a:sym typeface="Lato"/>
            </a:endParaRPr>
          </a:p>
          <a:p>
            <a:pPr marL="457200" lvl="0" indent="0" algn="l" rtl="0">
              <a:spcBef>
                <a:spcPts val="0"/>
              </a:spcBef>
              <a:spcAft>
                <a:spcPts val="0"/>
              </a:spcAft>
              <a:buNone/>
            </a:pPr>
            <a:endParaRPr sz="1800">
              <a:latin typeface="Lato"/>
              <a:ea typeface="Lato"/>
              <a:cs typeface="Lato"/>
              <a:sym typeface="Lato"/>
            </a:endParaRPr>
          </a:p>
          <a:p>
            <a:pPr marL="457200" lvl="0" indent="-381000" algn="l" rtl="0">
              <a:spcBef>
                <a:spcPts val="0"/>
              </a:spcBef>
              <a:spcAft>
                <a:spcPts val="0"/>
              </a:spcAft>
              <a:buSzPts val="2400"/>
              <a:buFont typeface="Lato"/>
              <a:buChar char="●"/>
            </a:pPr>
            <a:r>
              <a:rPr lang="en" sz="2400" b="1">
                <a:latin typeface="Lato"/>
                <a:ea typeface="Lato"/>
                <a:cs typeface="Lato"/>
                <a:sym typeface="Lato"/>
              </a:rPr>
              <a:t>Pro</a:t>
            </a:r>
            <a:r>
              <a:rPr lang="en" sz="2400">
                <a:latin typeface="Lato"/>
                <a:ea typeface="Lato"/>
                <a:cs typeface="Lato"/>
                <a:sym typeface="Lato"/>
              </a:rPr>
              <a:t>: Perceived as less annoying.</a:t>
            </a:r>
            <a:endParaRPr sz="2400">
              <a:latin typeface="Lato"/>
              <a:ea typeface="Lato"/>
              <a:cs typeface="Lato"/>
              <a:sym typeface="Lato"/>
            </a:endParaRPr>
          </a:p>
          <a:p>
            <a:pPr marL="457200" lvl="0" indent="0" algn="l" rtl="0">
              <a:spcBef>
                <a:spcPts val="0"/>
              </a:spcBef>
              <a:spcAft>
                <a:spcPts val="0"/>
              </a:spcAft>
              <a:buNone/>
            </a:pPr>
            <a:endParaRPr sz="1800">
              <a:latin typeface="Lato"/>
              <a:ea typeface="Lato"/>
              <a:cs typeface="Lato"/>
              <a:sym typeface="Lato"/>
            </a:endParaRPr>
          </a:p>
          <a:p>
            <a:pPr marL="457200" lvl="0" indent="-381000" algn="l" rtl="0">
              <a:spcBef>
                <a:spcPts val="0"/>
              </a:spcBef>
              <a:spcAft>
                <a:spcPts val="0"/>
              </a:spcAft>
              <a:buSzPts val="2400"/>
              <a:buFont typeface="Lato"/>
              <a:buChar char="●"/>
            </a:pPr>
            <a:r>
              <a:rPr lang="en" sz="2400" b="1">
                <a:latin typeface="Lato"/>
                <a:ea typeface="Lato"/>
                <a:cs typeface="Lato"/>
                <a:sym typeface="Lato"/>
              </a:rPr>
              <a:t>Con</a:t>
            </a:r>
            <a:r>
              <a:rPr lang="en" sz="2400">
                <a:latin typeface="Lato"/>
                <a:ea typeface="Lato"/>
                <a:cs typeface="Lato"/>
                <a:sym typeface="Lato"/>
              </a:rPr>
              <a:t>: Widget is the absolute last in the keyboard-control tabbing order (accessibility).</a:t>
            </a:r>
            <a:endParaRPr sz="24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684</Words>
  <Application>Microsoft Office PowerPoint</Application>
  <PresentationFormat>On-screen Show (16:9)</PresentationFormat>
  <Paragraphs>122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Lato Light</vt:lpstr>
      <vt:lpstr>Lato</vt:lpstr>
      <vt:lpstr>Lato Black</vt:lpstr>
      <vt:lpstr>Arial</vt:lpstr>
      <vt:lpstr>Roboto Black</vt:lpstr>
      <vt:lpstr>Simple Light</vt:lpstr>
      <vt:lpstr>Do You Need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Proactive Chat</vt:lpstr>
      <vt:lpstr>Spring 2018 vs. Spring 2019</vt:lpstr>
      <vt:lpstr>The Big Numbers</vt:lpstr>
      <vt:lpstr>Number of Chat Interactions 2018 vs. 2019 by Month</vt:lpstr>
      <vt:lpstr>Chats by Day </vt:lpstr>
      <vt:lpstr>Percent Increase by Day</vt:lpstr>
      <vt:lpstr>2018 vs. 2019 by Day</vt:lpstr>
      <vt:lpstr>Where from and how Long</vt:lpstr>
      <vt:lpstr>Chat Contents 2018 vs. 2019</vt:lpstr>
      <vt:lpstr>Text Analysis</vt:lpstr>
      <vt:lpstr>Most common word 2018 vs. 2019</vt:lpstr>
      <vt:lpstr>Words I used to identify reference transactions</vt:lpstr>
      <vt:lpstr>Voyant Corpuses</vt:lpstr>
      <vt:lpstr>Reference Terms</vt:lpstr>
      <vt:lpstr>Words that Indicate an Article Search</vt:lpstr>
      <vt:lpstr>Words that Indicate Help with Citation</vt:lpstr>
      <vt:lpstr>Words that Indicate a Book Search</vt:lpstr>
      <vt:lpstr>Increase in Printing Questions</vt:lpstr>
      <vt:lpstr>Increase in Textbook Questions</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Need Help?</dc:title>
  <dc:creator>Christina Beis</dc:creator>
  <cp:lastModifiedBy>Christina Beis</cp:lastModifiedBy>
  <cp:revision>1</cp:revision>
  <dcterms:modified xsi:type="dcterms:W3CDTF">2019-10-29T16:51:30Z</dcterms:modified>
</cp:coreProperties>
</file>