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revisionInfo.xml" ContentType="application/vnd.ms-powerpoint.revisioninfo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27"/>
  </p:notesMasterIdLst>
  <p:sldIdLst>
    <p:sldId id="256" r:id="rId5"/>
    <p:sldId id="258" r:id="rId6"/>
    <p:sldId id="257" r:id="rId7"/>
    <p:sldId id="259" r:id="rId8"/>
    <p:sldId id="260" r:id="rId9"/>
    <p:sldId id="261" r:id="rId10"/>
    <p:sldId id="262" r:id="rId11"/>
    <p:sldId id="265" r:id="rId12"/>
    <p:sldId id="263" r:id="rId13"/>
    <p:sldId id="266" r:id="rId14"/>
    <p:sldId id="289" r:id="rId15"/>
    <p:sldId id="318" r:id="rId16"/>
    <p:sldId id="327" r:id="rId17"/>
    <p:sldId id="319" r:id="rId18"/>
    <p:sldId id="320" r:id="rId19"/>
    <p:sldId id="321" r:id="rId20"/>
    <p:sldId id="324" r:id="rId21"/>
    <p:sldId id="322" r:id="rId22"/>
    <p:sldId id="323" r:id="rId23"/>
    <p:sldId id="325" r:id="rId24"/>
    <p:sldId id="328" r:id="rId25"/>
    <p:sldId id="326" r:id="rId2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EF175B1-4B97-41CB-8027-D5FFB66CDD86}" v="15" dt="2019-09-16T18:36:54.34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039" autoAdjust="0"/>
    <p:restoredTop sz="68670" autoAdjust="0"/>
  </p:normalViewPr>
  <p:slideViewPr>
    <p:cSldViewPr snapToGrid="0">
      <p:cViewPr varScale="1">
        <p:scale>
          <a:sx n="60" d="100"/>
          <a:sy n="60" d="100"/>
        </p:scale>
        <p:origin x="1320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microsoft.com/office/2016/11/relationships/changesInfo" Target="changesInfos/changesInfo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Relationship Id="rId8" Type="http://schemas.openxmlformats.org/officeDocument/2006/relationships/slide" Target="slides/slide4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Irene Herold" userId="3fecac30-f897-485d-952a-a3c6de7de694" providerId="ADAL" clId="{FEF175B1-4B97-41CB-8027-D5FFB66CDD86}"/>
    <pc:docChg chg="addSld modSld">
      <pc:chgData name="Irene Herold" userId="3fecac30-f897-485d-952a-a3c6de7de694" providerId="ADAL" clId="{FEF175B1-4B97-41CB-8027-D5FFB66CDD86}" dt="2019-09-16T18:37:35.787" v="105" actId="255"/>
      <pc:docMkLst>
        <pc:docMk/>
      </pc:docMkLst>
      <pc:sldChg chg="modSp add">
        <pc:chgData name="Irene Herold" userId="3fecac30-f897-485d-952a-a3c6de7de694" providerId="ADAL" clId="{FEF175B1-4B97-41CB-8027-D5FFB66CDD86}" dt="2019-09-16T18:37:35.787" v="105" actId="255"/>
        <pc:sldMkLst>
          <pc:docMk/>
          <pc:sldMk cId="3247314443" sldId="328"/>
        </pc:sldMkLst>
        <pc:spChg chg="mod">
          <ac:chgData name="Irene Herold" userId="3fecac30-f897-485d-952a-a3c6de7de694" providerId="ADAL" clId="{FEF175B1-4B97-41CB-8027-D5FFB66CDD86}" dt="2019-09-16T18:37:28.692" v="104" actId="255"/>
          <ac:spMkLst>
            <pc:docMk/>
            <pc:sldMk cId="3247314443" sldId="328"/>
            <ac:spMk id="2" creationId="{A0B16BB0-8281-463C-A6CC-A7F818410F37}"/>
          </ac:spMkLst>
        </pc:spChg>
        <pc:spChg chg="mod">
          <ac:chgData name="Irene Herold" userId="3fecac30-f897-485d-952a-a3c6de7de694" providerId="ADAL" clId="{FEF175B1-4B97-41CB-8027-D5FFB66CDD86}" dt="2019-09-16T18:37:35.787" v="105" actId="255"/>
          <ac:spMkLst>
            <pc:docMk/>
            <pc:sldMk cId="3247314443" sldId="328"/>
            <ac:spMk id="3" creationId="{BF6C88F7-AAB2-4C21-8A35-FEEC9B07F142}"/>
          </ac:spMkLst>
        </pc:spChg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C70CB4F-FDE5-4DA1-A2D6-8D0267A739FB}" type="doc">
      <dgm:prSet loTypeId="urn:microsoft.com/office/officeart/2005/8/layout/radial6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FAEB2A20-2C3F-453E-8178-E81579E47273}">
      <dgm:prSet phldrT="[Text]"/>
      <dgm:spPr/>
      <dgm:t>
        <a:bodyPr/>
        <a:lstStyle/>
        <a:p>
          <a:r>
            <a:rPr lang="en-US" dirty="0"/>
            <a:t>Goals</a:t>
          </a:r>
        </a:p>
      </dgm:t>
    </dgm:pt>
    <dgm:pt modelId="{328FBB83-E74A-43FA-974F-B235ED5EC190}" type="parTrans" cxnId="{753A8E2A-5DAD-4F34-88AF-2E257EF9D6EA}">
      <dgm:prSet/>
      <dgm:spPr/>
      <dgm:t>
        <a:bodyPr/>
        <a:lstStyle/>
        <a:p>
          <a:endParaRPr lang="en-US"/>
        </a:p>
      </dgm:t>
    </dgm:pt>
    <dgm:pt modelId="{620DD11E-3E1E-4452-BB94-438BCF4ADF53}" type="sibTrans" cxnId="{753A8E2A-5DAD-4F34-88AF-2E257EF9D6EA}">
      <dgm:prSet/>
      <dgm:spPr/>
      <dgm:t>
        <a:bodyPr/>
        <a:lstStyle/>
        <a:p>
          <a:endParaRPr lang="en-US"/>
        </a:p>
      </dgm:t>
    </dgm:pt>
    <dgm:pt modelId="{8E7E03EC-03DA-4C70-A25D-A0E33EFEC31C}">
      <dgm:prSet phldrT="[Text]" custT="1"/>
      <dgm:spPr/>
      <dgm:t>
        <a:bodyPr/>
        <a:lstStyle/>
        <a:p>
          <a:r>
            <a:rPr lang="en-US" sz="4000" dirty="0"/>
            <a:t>Student Success</a:t>
          </a:r>
        </a:p>
      </dgm:t>
    </dgm:pt>
    <dgm:pt modelId="{21530FF8-9A10-4FF5-8D21-C255375F6908}" type="parTrans" cxnId="{7F8EADD3-423B-4697-9A1A-7570D2917650}">
      <dgm:prSet/>
      <dgm:spPr/>
      <dgm:t>
        <a:bodyPr/>
        <a:lstStyle/>
        <a:p>
          <a:endParaRPr lang="en-US"/>
        </a:p>
      </dgm:t>
    </dgm:pt>
    <dgm:pt modelId="{419F07FE-A1E8-495A-A183-A216E9D39679}" type="sibTrans" cxnId="{7F8EADD3-423B-4697-9A1A-7570D2917650}">
      <dgm:prSet/>
      <dgm:spPr/>
      <dgm:t>
        <a:bodyPr/>
        <a:lstStyle/>
        <a:p>
          <a:endParaRPr lang="en-US"/>
        </a:p>
      </dgm:t>
    </dgm:pt>
    <dgm:pt modelId="{DB5D9802-67C0-4D1E-BB0C-C3587661C959}">
      <dgm:prSet phldrT="[Text]" custT="1"/>
      <dgm:spPr/>
      <dgm:t>
        <a:bodyPr/>
        <a:lstStyle/>
        <a:p>
          <a:r>
            <a:rPr lang="en-US" sz="4000" dirty="0"/>
            <a:t>Strategic Priorities</a:t>
          </a:r>
        </a:p>
      </dgm:t>
    </dgm:pt>
    <dgm:pt modelId="{5824754D-EC3F-4BFA-BAF0-5CD5EB393AD3}" type="parTrans" cxnId="{F7B8E025-3FCF-4171-A279-7CE8289BEA0D}">
      <dgm:prSet/>
      <dgm:spPr/>
      <dgm:t>
        <a:bodyPr/>
        <a:lstStyle/>
        <a:p>
          <a:endParaRPr lang="en-US"/>
        </a:p>
      </dgm:t>
    </dgm:pt>
    <dgm:pt modelId="{0DAFFF8A-B2D4-44F4-A906-5099F5182839}" type="sibTrans" cxnId="{F7B8E025-3FCF-4171-A279-7CE8289BEA0D}">
      <dgm:prSet/>
      <dgm:spPr/>
      <dgm:t>
        <a:bodyPr/>
        <a:lstStyle/>
        <a:p>
          <a:endParaRPr lang="en-US"/>
        </a:p>
      </dgm:t>
    </dgm:pt>
    <dgm:pt modelId="{F25ADED6-B424-4ADF-8721-5F55BCB74436}">
      <dgm:prSet phldrT="[Text]" custT="1"/>
      <dgm:spPr/>
      <dgm:t>
        <a:bodyPr/>
        <a:lstStyle/>
        <a:p>
          <a:r>
            <a:rPr lang="en-US" sz="4000" dirty="0"/>
            <a:t>Budgetary</a:t>
          </a:r>
        </a:p>
      </dgm:t>
    </dgm:pt>
    <dgm:pt modelId="{B83BF31E-0F93-4C41-A83C-A7DAF08A2FCC}" type="parTrans" cxnId="{1CED35CC-8340-4ADF-836A-4F71C1BBC60B}">
      <dgm:prSet/>
      <dgm:spPr/>
      <dgm:t>
        <a:bodyPr/>
        <a:lstStyle/>
        <a:p>
          <a:endParaRPr lang="en-US"/>
        </a:p>
      </dgm:t>
    </dgm:pt>
    <dgm:pt modelId="{7EE6A228-4E1D-434F-8808-6295D8F97141}" type="sibTrans" cxnId="{1CED35CC-8340-4ADF-836A-4F71C1BBC60B}">
      <dgm:prSet/>
      <dgm:spPr/>
      <dgm:t>
        <a:bodyPr/>
        <a:lstStyle/>
        <a:p>
          <a:endParaRPr lang="en-US"/>
        </a:p>
      </dgm:t>
    </dgm:pt>
    <dgm:pt modelId="{9CF9411F-B116-4577-91D4-7F3B559C39A6}">
      <dgm:prSet phldrT="[Text]" custT="1"/>
      <dgm:spPr/>
      <dgm:t>
        <a:bodyPr/>
        <a:lstStyle/>
        <a:p>
          <a:r>
            <a:rPr lang="en-US" sz="3600" dirty="0"/>
            <a:t>Legislative</a:t>
          </a:r>
        </a:p>
      </dgm:t>
    </dgm:pt>
    <dgm:pt modelId="{423D07B5-F8E6-4A04-A014-734A57252F8E}" type="parTrans" cxnId="{597D3D43-A691-4179-AA3A-4802B28009A8}">
      <dgm:prSet/>
      <dgm:spPr/>
      <dgm:t>
        <a:bodyPr/>
        <a:lstStyle/>
        <a:p>
          <a:endParaRPr lang="en-US"/>
        </a:p>
      </dgm:t>
    </dgm:pt>
    <dgm:pt modelId="{CF5FE8E8-CBCE-4595-87F9-D575741789B2}" type="sibTrans" cxnId="{597D3D43-A691-4179-AA3A-4802B28009A8}">
      <dgm:prSet/>
      <dgm:spPr/>
      <dgm:t>
        <a:bodyPr/>
        <a:lstStyle/>
        <a:p>
          <a:endParaRPr lang="en-US"/>
        </a:p>
      </dgm:t>
    </dgm:pt>
    <dgm:pt modelId="{264520B2-A8AF-4804-84FD-6D3757F7DB6A}" type="pres">
      <dgm:prSet presAssocID="{CC70CB4F-FDE5-4DA1-A2D6-8D0267A739FB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035D49E0-079B-405A-8555-174988C2973B}" type="pres">
      <dgm:prSet presAssocID="{FAEB2A20-2C3F-453E-8178-E81579E47273}" presName="centerShape" presStyleLbl="node0" presStyleIdx="0" presStyleCnt="1" custScaleX="75914" custScaleY="54577" custLinFactNeighborX="10647" custLinFactNeighborY="0"/>
      <dgm:spPr/>
      <dgm:t>
        <a:bodyPr/>
        <a:lstStyle/>
        <a:p>
          <a:endParaRPr lang="en-US"/>
        </a:p>
      </dgm:t>
    </dgm:pt>
    <dgm:pt modelId="{53DB6C55-638B-464F-81AD-502E1D9B396E}" type="pres">
      <dgm:prSet presAssocID="{8E7E03EC-03DA-4C70-A25D-A0E33EFEC31C}" presName="node" presStyleLbl="node1" presStyleIdx="0" presStyleCnt="4" custScaleX="244353" custScaleY="211777" custRadScaleRad="101069" custRadScaleInc="5169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23E4DB3-90E6-4A4B-A186-82B95E0B4CF1}" type="pres">
      <dgm:prSet presAssocID="{8E7E03EC-03DA-4C70-A25D-A0E33EFEC31C}" presName="dummy" presStyleCnt="0"/>
      <dgm:spPr/>
    </dgm:pt>
    <dgm:pt modelId="{304994B1-4D3B-4C08-BDB6-6EE9434EFC9F}" type="pres">
      <dgm:prSet presAssocID="{419F07FE-A1E8-495A-A183-A216E9D39679}" presName="sibTrans" presStyleLbl="sibTrans2D1" presStyleIdx="0" presStyleCnt="4"/>
      <dgm:spPr/>
      <dgm:t>
        <a:bodyPr/>
        <a:lstStyle/>
        <a:p>
          <a:endParaRPr lang="en-US"/>
        </a:p>
      </dgm:t>
    </dgm:pt>
    <dgm:pt modelId="{7A89F7AF-D24B-4101-95FA-1F4A78352111}" type="pres">
      <dgm:prSet presAssocID="{DB5D9802-67C0-4D1E-BB0C-C3587661C959}" presName="node" presStyleLbl="node1" presStyleIdx="1" presStyleCnt="4" custScaleX="246362" custScaleY="246407" custRadScaleRad="155873" custRadScaleInc="2921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7D73F1F-60F5-4A1E-92D0-62CABB55367C}" type="pres">
      <dgm:prSet presAssocID="{DB5D9802-67C0-4D1E-BB0C-C3587661C959}" presName="dummy" presStyleCnt="0"/>
      <dgm:spPr/>
    </dgm:pt>
    <dgm:pt modelId="{E1CE35E7-7046-4420-AC57-BE46AE21AE37}" type="pres">
      <dgm:prSet presAssocID="{0DAFFF8A-B2D4-44F4-A906-5099F5182839}" presName="sibTrans" presStyleLbl="sibTrans2D1" presStyleIdx="1" presStyleCnt="4"/>
      <dgm:spPr/>
      <dgm:t>
        <a:bodyPr/>
        <a:lstStyle/>
        <a:p>
          <a:endParaRPr lang="en-US"/>
        </a:p>
      </dgm:t>
    </dgm:pt>
    <dgm:pt modelId="{D0CE69A6-7BF4-4E6F-81C1-D028E6E6E205}" type="pres">
      <dgm:prSet presAssocID="{F25ADED6-B424-4ADF-8721-5F55BCB74436}" presName="node" presStyleLbl="node1" presStyleIdx="2" presStyleCnt="4" custScaleX="285007" custScaleY="20938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9BFE2AE-1B5A-4095-BBAC-904CB36B5993}" type="pres">
      <dgm:prSet presAssocID="{F25ADED6-B424-4ADF-8721-5F55BCB74436}" presName="dummy" presStyleCnt="0"/>
      <dgm:spPr/>
    </dgm:pt>
    <dgm:pt modelId="{9E515E8B-7B01-4631-861F-EAD3D382B9C7}" type="pres">
      <dgm:prSet presAssocID="{7EE6A228-4E1D-434F-8808-6295D8F97141}" presName="sibTrans" presStyleLbl="sibTrans2D1" presStyleIdx="2" presStyleCnt="4"/>
      <dgm:spPr/>
      <dgm:t>
        <a:bodyPr/>
        <a:lstStyle/>
        <a:p>
          <a:endParaRPr lang="en-US"/>
        </a:p>
      </dgm:t>
    </dgm:pt>
    <dgm:pt modelId="{A2AB0696-99A8-48F0-AFC7-4B7A55FBCE39}" type="pres">
      <dgm:prSet presAssocID="{9CF9411F-B116-4577-91D4-7F3B559C39A6}" presName="node" presStyleLbl="node1" presStyleIdx="3" presStyleCnt="4" custScaleX="261594" custScaleY="204158" custRadScaleRad="106773" custRadScaleInc="1228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86BA05F-8708-4815-92F3-E3BE76891055}" type="pres">
      <dgm:prSet presAssocID="{9CF9411F-B116-4577-91D4-7F3B559C39A6}" presName="dummy" presStyleCnt="0"/>
      <dgm:spPr/>
    </dgm:pt>
    <dgm:pt modelId="{2B2B06E4-7332-425C-AA54-A3D8467086D8}" type="pres">
      <dgm:prSet presAssocID="{CF5FE8E8-CBCE-4595-87F9-D575741789B2}" presName="sibTrans" presStyleLbl="sibTrans2D1" presStyleIdx="3" presStyleCnt="4"/>
      <dgm:spPr/>
      <dgm:t>
        <a:bodyPr/>
        <a:lstStyle/>
        <a:p>
          <a:endParaRPr lang="en-US"/>
        </a:p>
      </dgm:t>
    </dgm:pt>
  </dgm:ptLst>
  <dgm:cxnLst>
    <dgm:cxn modelId="{753A8E2A-5DAD-4F34-88AF-2E257EF9D6EA}" srcId="{CC70CB4F-FDE5-4DA1-A2D6-8D0267A739FB}" destId="{FAEB2A20-2C3F-453E-8178-E81579E47273}" srcOrd="0" destOrd="0" parTransId="{328FBB83-E74A-43FA-974F-B235ED5EC190}" sibTransId="{620DD11E-3E1E-4452-BB94-438BCF4ADF53}"/>
    <dgm:cxn modelId="{E9577456-170C-4EF0-9B74-D863FBE1D6ED}" type="presOf" srcId="{8E7E03EC-03DA-4C70-A25D-A0E33EFEC31C}" destId="{53DB6C55-638B-464F-81AD-502E1D9B396E}" srcOrd="0" destOrd="0" presId="urn:microsoft.com/office/officeart/2005/8/layout/radial6"/>
    <dgm:cxn modelId="{00551A53-2875-47C8-AB29-3BCFB26466EE}" type="presOf" srcId="{DB5D9802-67C0-4D1E-BB0C-C3587661C959}" destId="{7A89F7AF-D24B-4101-95FA-1F4A78352111}" srcOrd="0" destOrd="0" presId="urn:microsoft.com/office/officeart/2005/8/layout/radial6"/>
    <dgm:cxn modelId="{9C068794-F94A-43F6-AFA8-DB234544FA76}" type="presOf" srcId="{9CF9411F-B116-4577-91D4-7F3B559C39A6}" destId="{A2AB0696-99A8-48F0-AFC7-4B7A55FBCE39}" srcOrd="0" destOrd="0" presId="urn:microsoft.com/office/officeart/2005/8/layout/radial6"/>
    <dgm:cxn modelId="{EDAAB823-1255-43E4-8DA2-DCA8ABAA9268}" type="presOf" srcId="{CF5FE8E8-CBCE-4595-87F9-D575741789B2}" destId="{2B2B06E4-7332-425C-AA54-A3D8467086D8}" srcOrd="0" destOrd="0" presId="urn:microsoft.com/office/officeart/2005/8/layout/radial6"/>
    <dgm:cxn modelId="{5BFFEBE0-1808-4F18-8FE9-DC1A747F91A9}" type="presOf" srcId="{419F07FE-A1E8-495A-A183-A216E9D39679}" destId="{304994B1-4D3B-4C08-BDB6-6EE9434EFC9F}" srcOrd="0" destOrd="0" presId="urn:microsoft.com/office/officeart/2005/8/layout/radial6"/>
    <dgm:cxn modelId="{F7B8E025-3FCF-4171-A279-7CE8289BEA0D}" srcId="{FAEB2A20-2C3F-453E-8178-E81579E47273}" destId="{DB5D9802-67C0-4D1E-BB0C-C3587661C959}" srcOrd="1" destOrd="0" parTransId="{5824754D-EC3F-4BFA-BAF0-5CD5EB393AD3}" sibTransId="{0DAFFF8A-B2D4-44F4-A906-5099F5182839}"/>
    <dgm:cxn modelId="{73CC70BF-A0DE-43D4-8F48-D9AABD8D25A4}" type="presOf" srcId="{FAEB2A20-2C3F-453E-8178-E81579E47273}" destId="{035D49E0-079B-405A-8555-174988C2973B}" srcOrd="0" destOrd="0" presId="urn:microsoft.com/office/officeart/2005/8/layout/radial6"/>
    <dgm:cxn modelId="{63D2A837-40D8-47AB-8227-6A6F85D49DBF}" type="presOf" srcId="{F25ADED6-B424-4ADF-8721-5F55BCB74436}" destId="{D0CE69A6-7BF4-4E6F-81C1-D028E6E6E205}" srcOrd="0" destOrd="0" presId="urn:microsoft.com/office/officeart/2005/8/layout/radial6"/>
    <dgm:cxn modelId="{7F8EADD3-423B-4697-9A1A-7570D2917650}" srcId="{FAEB2A20-2C3F-453E-8178-E81579E47273}" destId="{8E7E03EC-03DA-4C70-A25D-A0E33EFEC31C}" srcOrd="0" destOrd="0" parTransId="{21530FF8-9A10-4FF5-8D21-C255375F6908}" sibTransId="{419F07FE-A1E8-495A-A183-A216E9D39679}"/>
    <dgm:cxn modelId="{597D3D43-A691-4179-AA3A-4802B28009A8}" srcId="{FAEB2A20-2C3F-453E-8178-E81579E47273}" destId="{9CF9411F-B116-4577-91D4-7F3B559C39A6}" srcOrd="3" destOrd="0" parTransId="{423D07B5-F8E6-4A04-A014-734A57252F8E}" sibTransId="{CF5FE8E8-CBCE-4595-87F9-D575741789B2}"/>
    <dgm:cxn modelId="{82B76159-CE3F-404C-90DF-482DA0631773}" type="presOf" srcId="{0DAFFF8A-B2D4-44F4-A906-5099F5182839}" destId="{E1CE35E7-7046-4420-AC57-BE46AE21AE37}" srcOrd="0" destOrd="0" presId="urn:microsoft.com/office/officeart/2005/8/layout/radial6"/>
    <dgm:cxn modelId="{36744465-4FB6-4D42-8BA7-A10C05B26778}" type="presOf" srcId="{CC70CB4F-FDE5-4DA1-A2D6-8D0267A739FB}" destId="{264520B2-A8AF-4804-84FD-6D3757F7DB6A}" srcOrd="0" destOrd="0" presId="urn:microsoft.com/office/officeart/2005/8/layout/radial6"/>
    <dgm:cxn modelId="{1CED35CC-8340-4ADF-836A-4F71C1BBC60B}" srcId="{FAEB2A20-2C3F-453E-8178-E81579E47273}" destId="{F25ADED6-B424-4ADF-8721-5F55BCB74436}" srcOrd="2" destOrd="0" parTransId="{B83BF31E-0F93-4C41-A83C-A7DAF08A2FCC}" sibTransId="{7EE6A228-4E1D-434F-8808-6295D8F97141}"/>
    <dgm:cxn modelId="{BFDC522C-ABD4-4365-85F4-BE32A1D9E2D9}" type="presOf" srcId="{7EE6A228-4E1D-434F-8808-6295D8F97141}" destId="{9E515E8B-7B01-4631-861F-EAD3D382B9C7}" srcOrd="0" destOrd="0" presId="urn:microsoft.com/office/officeart/2005/8/layout/radial6"/>
    <dgm:cxn modelId="{069526E7-3569-48C7-9E24-AF671751CD9E}" type="presParOf" srcId="{264520B2-A8AF-4804-84FD-6D3757F7DB6A}" destId="{035D49E0-079B-405A-8555-174988C2973B}" srcOrd="0" destOrd="0" presId="urn:microsoft.com/office/officeart/2005/8/layout/radial6"/>
    <dgm:cxn modelId="{8692BAF6-5CDB-4BA7-9F48-EDF129DB372B}" type="presParOf" srcId="{264520B2-A8AF-4804-84FD-6D3757F7DB6A}" destId="{53DB6C55-638B-464F-81AD-502E1D9B396E}" srcOrd="1" destOrd="0" presId="urn:microsoft.com/office/officeart/2005/8/layout/radial6"/>
    <dgm:cxn modelId="{D7C638F3-0700-4E56-8CDC-69154EF85243}" type="presParOf" srcId="{264520B2-A8AF-4804-84FD-6D3757F7DB6A}" destId="{F23E4DB3-90E6-4A4B-A186-82B95E0B4CF1}" srcOrd="2" destOrd="0" presId="urn:microsoft.com/office/officeart/2005/8/layout/radial6"/>
    <dgm:cxn modelId="{F6301AB4-8734-4979-9E6D-2EE7926DE3B0}" type="presParOf" srcId="{264520B2-A8AF-4804-84FD-6D3757F7DB6A}" destId="{304994B1-4D3B-4C08-BDB6-6EE9434EFC9F}" srcOrd="3" destOrd="0" presId="urn:microsoft.com/office/officeart/2005/8/layout/radial6"/>
    <dgm:cxn modelId="{0413CAAA-0567-474E-ABCE-6C5FA07EDCCE}" type="presParOf" srcId="{264520B2-A8AF-4804-84FD-6D3757F7DB6A}" destId="{7A89F7AF-D24B-4101-95FA-1F4A78352111}" srcOrd="4" destOrd="0" presId="urn:microsoft.com/office/officeart/2005/8/layout/radial6"/>
    <dgm:cxn modelId="{D2D4971A-70BD-4C7F-B6E0-F6FB330D98EB}" type="presParOf" srcId="{264520B2-A8AF-4804-84FD-6D3757F7DB6A}" destId="{E7D73F1F-60F5-4A1E-92D0-62CABB55367C}" srcOrd="5" destOrd="0" presId="urn:microsoft.com/office/officeart/2005/8/layout/radial6"/>
    <dgm:cxn modelId="{F895EB17-0CBB-4BE1-84C1-A04704985803}" type="presParOf" srcId="{264520B2-A8AF-4804-84FD-6D3757F7DB6A}" destId="{E1CE35E7-7046-4420-AC57-BE46AE21AE37}" srcOrd="6" destOrd="0" presId="urn:microsoft.com/office/officeart/2005/8/layout/radial6"/>
    <dgm:cxn modelId="{31B61A97-92B0-4426-9214-074C3B15D038}" type="presParOf" srcId="{264520B2-A8AF-4804-84FD-6D3757F7DB6A}" destId="{D0CE69A6-7BF4-4E6F-81C1-D028E6E6E205}" srcOrd="7" destOrd="0" presId="urn:microsoft.com/office/officeart/2005/8/layout/radial6"/>
    <dgm:cxn modelId="{06850AC5-D1CA-40CF-BCAA-E05A8DDB533E}" type="presParOf" srcId="{264520B2-A8AF-4804-84FD-6D3757F7DB6A}" destId="{D9BFE2AE-1B5A-4095-BBAC-904CB36B5993}" srcOrd="8" destOrd="0" presId="urn:microsoft.com/office/officeart/2005/8/layout/radial6"/>
    <dgm:cxn modelId="{B0ABDBAD-E3A1-4B7F-A4A4-814D1BFE1AE0}" type="presParOf" srcId="{264520B2-A8AF-4804-84FD-6D3757F7DB6A}" destId="{9E515E8B-7B01-4631-861F-EAD3D382B9C7}" srcOrd="9" destOrd="0" presId="urn:microsoft.com/office/officeart/2005/8/layout/radial6"/>
    <dgm:cxn modelId="{ADD27936-8EFB-458A-8DD9-DA459A02DC88}" type="presParOf" srcId="{264520B2-A8AF-4804-84FD-6D3757F7DB6A}" destId="{A2AB0696-99A8-48F0-AFC7-4B7A55FBCE39}" srcOrd="10" destOrd="0" presId="urn:microsoft.com/office/officeart/2005/8/layout/radial6"/>
    <dgm:cxn modelId="{5B820535-0EAE-45DA-BB2B-BE075C693E3A}" type="presParOf" srcId="{264520B2-A8AF-4804-84FD-6D3757F7DB6A}" destId="{786BA05F-8708-4815-92F3-E3BE76891055}" srcOrd="11" destOrd="0" presId="urn:microsoft.com/office/officeart/2005/8/layout/radial6"/>
    <dgm:cxn modelId="{092F3C5D-B291-4798-85EB-BF5AD64C2613}" type="presParOf" srcId="{264520B2-A8AF-4804-84FD-6D3757F7DB6A}" destId="{2B2B06E4-7332-425C-AA54-A3D8467086D8}" srcOrd="12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B2B06E4-7332-425C-AA54-A3D8467086D8}">
      <dsp:nvSpPr>
        <dsp:cNvPr id="0" name=""/>
        <dsp:cNvSpPr/>
      </dsp:nvSpPr>
      <dsp:spPr>
        <a:xfrm>
          <a:off x="3382869" y="525436"/>
          <a:ext cx="3874605" cy="3874605"/>
        </a:xfrm>
        <a:prstGeom prst="blockArc">
          <a:avLst>
            <a:gd name="adj1" fmla="val 10925276"/>
            <a:gd name="adj2" fmla="val 17379633"/>
            <a:gd name="adj3" fmla="val 4635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E515E8B-7B01-4631-861F-EAD3D382B9C7}">
      <dsp:nvSpPr>
        <dsp:cNvPr id="0" name=""/>
        <dsp:cNvSpPr/>
      </dsp:nvSpPr>
      <dsp:spPr>
        <a:xfrm>
          <a:off x="3379359" y="590725"/>
          <a:ext cx="3874605" cy="3874605"/>
        </a:xfrm>
        <a:prstGeom prst="blockArc">
          <a:avLst>
            <a:gd name="adj1" fmla="val 5165908"/>
            <a:gd name="adj2" fmla="val 11044059"/>
            <a:gd name="adj3" fmla="val 4635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1CE35E7-7046-4420-AC57-BE46AE21AE37}">
      <dsp:nvSpPr>
        <dsp:cNvPr id="0" name=""/>
        <dsp:cNvSpPr/>
      </dsp:nvSpPr>
      <dsp:spPr>
        <a:xfrm>
          <a:off x="4536628" y="890233"/>
          <a:ext cx="3874605" cy="3874605"/>
        </a:xfrm>
        <a:prstGeom prst="blockArc">
          <a:avLst>
            <a:gd name="adj1" fmla="val 264677"/>
            <a:gd name="adj2" fmla="val 7375302"/>
            <a:gd name="adj3" fmla="val 4635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04994B1-4D3B-4C08-BDB6-6EE9434EFC9F}">
      <dsp:nvSpPr>
        <dsp:cNvPr id="0" name=""/>
        <dsp:cNvSpPr/>
      </dsp:nvSpPr>
      <dsp:spPr>
        <a:xfrm>
          <a:off x="4595507" y="545986"/>
          <a:ext cx="3874605" cy="3874605"/>
        </a:xfrm>
        <a:prstGeom prst="blockArc">
          <a:avLst>
            <a:gd name="adj1" fmla="val 15136872"/>
            <a:gd name="adj2" fmla="val 900023"/>
            <a:gd name="adj3" fmla="val 4635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35D49E0-079B-405A-8555-174988C2973B}">
      <dsp:nvSpPr>
        <dsp:cNvPr id="0" name=""/>
        <dsp:cNvSpPr/>
      </dsp:nvSpPr>
      <dsp:spPr>
        <a:xfrm>
          <a:off x="5172098" y="2037432"/>
          <a:ext cx="1352589" cy="972419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6830" tIns="36830" rIns="36830" bIns="36830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900" kern="1200" dirty="0"/>
            <a:t>Goals</a:t>
          </a:r>
        </a:p>
      </dsp:txBody>
      <dsp:txXfrm>
        <a:off x="5370180" y="2179839"/>
        <a:ext cx="956425" cy="687605"/>
      </dsp:txXfrm>
    </dsp:sp>
    <dsp:sp modelId="{53DB6C55-638B-464F-81AD-502E1D9B396E}">
      <dsp:nvSpPr>
        <dsp:cNvPr id="0" name=""/>
        <dsp:cNvSpPr/>
      </dsp:nvSpPr>
      <dsp:spPr>
        <a:xfrm>
          <a:off x="4433059" y="-640001"/>
          <a:ext cx="3047612" cy="2641319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0" tIns="50800" rIns="50800" bIns="508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000" kern="1200" dirty="0"/>
            <a:t>Student Success</a:t>
          </a:r>
        </a:p>
      </dsp:txBody>
      <dsp:txXfrm>
        <a:off x="4879371" y="-253189"/>
        <a:ext cx="2154988" cy="1867695"/>
      </dsp:txXfrm>
    </dsp:sp>
    <dsp:sp modelId="{7A89F7AF-D24B-4101-95FA-1F4A78352111}">
      <dsp:nvSpPr>
        <dsp:cNvPr id="0" name=""/>
        <dsp:cNvSpPr/>
      </dsp:nvSpPr>
      <dsp:spPr>
        <a:xfrm>
          <a:off x="6824393" y="1436475"/>
          <a:ext cx="3072669" cy="307323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0" tIns="50800" rIns="50800" bIns="508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000" kern="1200" dirty="0"/>
            <a:t>Strategic Priorities</a:t>
          </a:r>
        </a:p>
      </dsp:txBody>
      <dsp:txXfrm>
        <a:off x="7274375" y="1886539"/>
        <a:ext cx="2172705" cy="2173102"/>
      </dsp:txXfrm>
    </dsp:sp>
    <dsp:sp modelId="{D0CE69A6-7BF4-4E6F-81C1-D028E6E6E205}">
      <dsp:nvSpPr>
        <dsp:cNvPr id="0" name=""/>
        <dsp:cNvSpPr/>
      </dsp:nvSpPr>
      <dsp:spPr>
        <a:xfrm>
          <a:off x="3668096" y="3110296"/>
          <a:ext cx="3554656" cy="2611498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0" tIns="50800" rIns="50800" bIns="508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000" kern="1200" dirty="0"/>
            <a:t>Budgetary</a:t>
          </a:r>
        </a:p>
      </dsp:txBody>
      <dsp:txXfrm>
        <a:off x="4188663" y="3492741"/>
        <a:ext cx="2513522" cy="1846608"/>
      </dsp:txXfrm>
    </dsp:sp>
    <dsp:sp modelId="{A2AB0696-99A8-48F0-AFC7-4B7A55FBCE39}">
      <dsp:nvSpPr>
        <dsp:cNvPr id="0" name=""/>
        <dsp:cNvSpPr/>
      </dsp:nvSpPr>
      <dsp:spPr>
        <a:xfrm>
          <a:off x="1797703" y="1120645"/>
          <a:ext cx="3262645" cy="254629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kern="1200" dirty="0"/>
            <a:t>Legislative</a:t>
          </a:r>
        </a:p>
      </dsp:txBody>
      <dsp:txXfrm>
        <a:off x="2275506" y="1493541"/>
        <a:ext cx="2307039" cy="180050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14A90E0-DAF0-4B20-94E9-DBDFC42B6F0E}" type="datetimeFigureOut">
              <a:rPr lang="en-US" smtClean="0"/>
              <a:t>10/28/2019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1233505-DFFA-40A7-B9DB-18D76C6CE7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1250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1233505-DFFA-40A7-B9DB-18D76C6CE7D2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375512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B84D484-59D6-4C78-BA39-E123044619C5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17259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B84D484-59D6-4C78-BA39-E123044619C5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148972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1233505-DFFA-40A7-B9DB-18D76C6CE7D2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877649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1233505-DFFA-40A7-B9DB-18D76C6CE7D2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286466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1233505-DFFA-40A7-B9DB-18D76C6CE7D2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968771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1233505-DFFA-40A7-B9DB-18D76C6CE7D2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269774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1233505-DFFA-40A7-B9DB-18D76C6CE7D2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042620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1233505-DFFA-40A7-B9DB-18D76C6CE7D2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325723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1233505-DFFA-40A7-B9DB-18D76C6CE7D2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739896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1233505-DFFA-40A7-B9DB-18D76C6CE7D2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120959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1233505-DFFA-40A7-B9DB-18D76C6CE7D2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497488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1233505-DFFA-40A7-B9DB-18D76C6CE7D2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703217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1233505-DFFA-40A7-B9DB-18D76C6CE7D2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749669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1233505-DFFA-40A7-B9DB-18D76C6CE7D2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931473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1233505-DFFA-40A7-B9DB-18D76C6CE7D2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29650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1233505-DFFA-40A7-B9DB-18D76C6CE7D2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049557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1233505-DFFA-40A7-B9DB-18D76C6CE7D2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366231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1233505-DFFA-40A7-B9DB-18D76C6CE7D2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88389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546100" y="-4763"/>
            <a:ext cx="5014912" cy="6862763"/>
            <a:chOff x="2928938" y="-4763"/>
            <a:chExt cx="5014912" cy="6862763"/>
          </a:xfrm>
        </p:grpSpPr>
        <p:sp>
          <p:nvSpPr>
            <p:cNvPr id="22" name="Freeform 6"/>
            <p:cNvSpPr/>
            <p:nvPr/>
          </p:nvSpPr>
          <p:spPr bwMode="auto">
            <a:xfrm>
              <a:off x="3367088" y="-4763"/>
              <a:ext cx="1063625" cy="2782888"/>
            </a:xfrm>
            <a:custGeom>
              <a:avLst/>
              <a:gdLst/>
              <a:ahLst/>
              <a:cxnLst/>
              <a:rect l="0" t="0" r="r" b="b"/>
              <a:pathLst>
                <a:path w="670" h="1753">
                  <a:moveTo>
                    <a:pt x="0" y="1696"/>
                  </a:moveTo>
                  <a:lnTo>
                    <a:pt x="225" y="1753"/>
                  </a:lnTo>
                  <a:lnTo>
                    <a:pt x="670" y="0"/>
                  </a:lnTo>
                  <a:lnTo>
                    <a:pt x="430" y="0"/>
                  </a:lnTo>
                  <a:lnTo>
                    <a:pt x="0" y="169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23" name="Freeform 7"/>
            <p:cNvSpPr/>
            <p:nvPr/>
          </p:nvSpPr>
          <p:spPr bwMode="auto">
            <a:xfrm>
              <a:off x="2928938" y="-4763"/>
              <a:ext cx="1035050" cy="2673350"/>
            </a:xfrm>
            <a:custGeom>
              <a:avLst/>
              <a:gdLst/>
              <a:ahLst/>
              <a:cxnLst/>
              <a:rect l="0" t="0" r="r" b="b"/>
              <a:pathLst>
                <a:path w="652" h="1684">
                  <a:moveTo>
                    <a:pt x="225" y="1684"/>
                  </a:moveTo>
                  <a:lnTo>
                    <a:pt x="652" y="0"/>
                  </a:lnTo>
                  <a:lnTo>
                    <a:pt x="411" y="0"/>
                  </a:lnTo>
                  <a:lnTo>
                    <a:pt x="0" y="1627"/>
                  </a:lnTo>
                  <a:lnTo>
                    <a:pt x="219" y="1681"/>
                  </a:lnTo>
                  <a:lnTo>
                    <a:pt x="225" y="1684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24" name="Freeform 9"/>
            <p:cNvSpPr/>
            <p:nvPr/>
          </p:nvSpPr>
          <p:spPr bwMode="auto">
            <a:xfrm>
              <a:off x="2928938" y="2582862"/>
              <a:ext cx="2693987" cy="4275138"/>
            </a:xfrm>
            <a:custGeom>
              <a:avLst/>
              <a:gdLst/>
              <a:ahLst/>
              <a:cxnLst/>
              <a:rect l="0" t="0" r="r" b="b"/>
              <a:pathLst>
                <a:path w="1697" h="2693">
                  <a:moveTo>
                    <a:pt x="0" y="0"/>
                  </a:moveTo>
                  <a:lnTo>
                    <a:pt x="1622" y="2693"/>
                  </a:lnTo>
                  <a:lnTo>
                    <a:pt x="1697" y="26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25" name="Freeform 10"/>
            <p:cNvSpPr/>
            <p:nvPr/>
          </p:nvSpPr>
          <p:spPr bwMode="auto">
            <a:xfrm>
              <a:off x="3371850" y="2692400"/>
              <a:ext cx="3332162" cy="4165600"/>
            </a:xfrm>
            <a:custGeom>
              <a:avLst/>
              <a:gdLst/>
              <a:ahLst/>
              <a:cxnLst/>
              <a:rect l="0" t="0" r="r" b="b"/>
              <a:pathLst>
                <a:path w="2099" h="2624">
                  <a:moveTo>
                    <a:pt x="2099" y="2624"/>
                  </a:moveTo>
                  <a:lnTo>
                    <a:pt x="0" y="0"/>
                  </a:lnTo>
                  <a:lnTo>
                    <a:pt x="2021" y="2624"/>
                  </a:lnTo>
                  <a:lnTo>
                    <a:pt x="2099" y="2624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26" name="Freeform 11"/>
            <p:cNvSpPr/>
            <p:nvPr/>
          </p:nvSpPr>
          <p:spPr bwMode="auto">
            <a:xfrm>
              <a:off x="3367088" y="2687637"/>
              <a:ext cx="4576762" cy="4170363"/>
            </a:xfrm>
            <a:custGeom>
              <a:avLst/>
              <a:gdLst/>
              <a:ahLst/>
              <a:cxnLst/>
              <a:rect l="0" t="0" r="r" b="b"/>
              <a:pathLst>
                <a:path w="2883" h="2627">
                  <a:moveTo>
                    <a:pt x="0" y="0"/>
                  </a:moveTo>
                  <a:lnTo>
                    <a:pt x="3" y="3"/>
                  </a:lnTo>
                  <a:lnTo>
                    <a:pt x="2102" y="2627"/>
                  </a:lnTo>
                  <a:lnTo>
                    <a:pt x="2883" y="2627"/>
                  </a:lnTo>
                  <a:lnTo>
                    <a:pt x="225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27" name="Freeform 12"/>
            <p:cNvSpPr/>
            <p:nvPr/>
          </p:nvSpPr>
          <p:spPr bwMode="auto">
            <a:xfrm>
              <a:off x="2928938" y="2578100"/>
              <a:ext cx="3584575" cy="4279900"/>
            </a:xfrm>
            <a:custGeom>
              <a:avLst/>
              <a:gdLst/>
              <a:ahLst/>
              <a:cxnLst/>
              <a:rect l="0" t="0" r="r" b="b"/>
              <a:pathLst>
                <a:path w="2258" h="2696">
                  <a:moveTo>
                    <a:pt x="2258" y="2696"/>
                  </a:moveTo>
                  <a:lnTo>
                    <a:pt x="264" y="111"/>
                  </a:lnTo>
                  <a:lnTo>
                    <a:pt x="228" y="60"/>
                  </a:lnTo>
                  <a:lnTo>
                    <a:pt x="225" y="57"/>
                  </a:lnTo>
                  <a:lnTo>
                    <a:pt x="0" y="0"/>
                  </a:lnTo>
                  <a:lnTo>
                    <a:pt x="0" y="3"/>
                  </a:lnTo>
                  <a:lnTo>
                    <a:pt x="1697" y="2696"/>
                  </a:lnTo>
                  <a:lnTo>
                    <a:pt x="2258" y="2696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928401" y="1380068"/>
            <a:ext cx="8574622" cy="2616199"/>
          </a:xfrm>
        </p:spPr>
        <p:txBody>
          <a:bodyPr anchor="b">
            <a:normAutofit/>
          </a:bodyPr>
          <a:lstStyle>
            <a:lvl1pPr algn="r">
              <a:defRPr sz="60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15377" y="3996267"/>
            <a:ext cx="6987645" cy="1388534"/>
          </a:xfrm>
        </p:spPr>
        <p:txBody>
          <a:bodyPr anchor="t">
            <a:normAutofit/>
          </a:bodyPr>
          <a:lstStyle>
            <a:lvl1pPr marL="0" indent="0" algn="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AB3885-7221-4FC5-970B-8934DBBD57E8}" type="datetimeFigureOut">
              <a:rPr lang="en-US" smtClean="0"/>
              <a:t>10/28/2019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32412" y="5883275"/>
            <a:ext cx="4324044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D7D7E5-353F-4FAC-B8A6-3409E69429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70333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4732865"/>
            <a:ext cx="10018711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386012" y="932112"/>
            <a:ext cx="8225944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4311" y="5299603"/>
            <a:ext cx="10018711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AB3885-7221-4FC5-970B-8934DBBD57E8}" type="datetimeFigureOut">
              <a:rPr lang="en-US" smtClean="0"/>
              <a:t>10/28/2019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D7D7E5-353F-4FAC-B8A6-3409E69429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10856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2" y="685800"/>
            <a:ext cx="10018711" cy="304800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343400"/>
            <a:ext cx="10018713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AB3885-7221-4FC5-970B-8934DBBD57E8}" type="datetimeFigureOut">
              <a:rPr lang="en-US" smtClean="0"/>
              <a:t>10/28/2019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D7D7E5-353F-4FAC-B8A6-3409E69429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982409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98612" y="86302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93425" y="2819399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212" y="685800"/>
            <a:ext cx="8990012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436811" y="3428999"/>
            <a:ext cx="8532815" cy="381000"/>
          </a:xfrm>
        </p:spPr>
        <p:txBody>
          <a:bodyPr anchor="ctr">
            <a:normAutofit/>
          </a:bodyPr>
          <a:lstStyle>
            <a:lvl1pPr marL="0" indent="0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1" y="4343400"/>
            <a:ext cx="10018711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AB3885-7221-4FC5-970B-8934DBBD57E8}" type="datetimeFigureOut">
              <a:rPr lang="en-US" smtClean="0"/>
              <a:t>10/28/2019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D7D7E5-353F-4FAC-B8A6-3409E69429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423559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3" y="3308581"/>
            <a:ext cx="10018709" cy="1468800"/>
          </a:xfrm>
        </p:spPr>
        <p:txBody>
          <a:bodyPr anchor="b">
            <a:normAutofit/>
          </a:bodyPr>
          <a:lstStyle>
            <a:lvl1pPr algn="r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777381"/>
            <a:ext cx="10018710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AB3885-7221-4FC5-970B-8934DBBD57E8}" type="datetimeFigureOut">
              <a:rPr lang="en-US" smtClean="0"/>
              <a:t>10/28/2019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D7D7E5-353F-4FAC-B8A6-3409E69429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61869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98612" y="86302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93425" y="2819399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212" y="685800"/>
            <a:ext cx="8990012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84313" y="3886200"/>
            <a:ext cx="10018710" cy="889000"/>
          </a:xfrm>
        </p:spPr>
        <p:txBody>
          <a:bodyPr vert="horz" lIns="91440" tIns="45720" rIns="91440" bIns="45720" rtlCol="0" anchor="b">
            <a:normAutofit/>
          </a:bodyPr>
          <a:lstStyle>
            <a:lvl1pPr algn="r"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775200"/>
            <a:ext cx="10018710" cy="10160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AB3885-7221-4FC5-970B-8934DBBD57E8}" type="datetimeFigureOut">
              <a:rPr lang="en-US" smtClean="0"/>
              <a:t>10/28/2019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D7D7E5-353F-4FAC-B8A6-3409E69429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82337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3" y="685800"/>
            <a:ext cx="10018712" cy="2727325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84312" y="3505200"/>
            <a:ext cx="10018713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1" y="4343400"/>
            <a:ext cx="10018713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AB3885-7221-4FC5-970B-8934DBBD57E8}" type="datetimeFigureOut">
              <a:rPr lang="en-US" smtClean="0"/>
              <a:t>10/28/2019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D7D7E5-353F-4FAC-B8A6-3409E69429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357690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AB3885-7221-4FC5-970B-8934DBBD57E8}" type="datetimeFigureOut">
              <a:rPr lang="en-US" smtClean="0"/>
              <a:t>10/28/2019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D7D7E5-353F-4FAC-B8A6-3409E69429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203948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732655" y="685800"/>
            <a:ext cx="1770369" cy="5105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84312" y="685800"/>
            <a:ext cx="8019742" cy="5105400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AB3885-7221-4FC5-970B-8934DBBD57E8}" type="datetimeFigureOut">
              <a:rPr lang="en-US" smtClean="0"/>
              <a:t>10/28/2019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D7D7E5-353F-4FAC-B8A6-3409E69429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39650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AB3885-7221-4FC5-970B-8934DBBD57E8}" type="datetimeFigureOut">
              <a:rPr lang="en-US" smtClean="0"/>
              <a:t>10/28/2019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951856" y="5867131"/>
            <a:ext cx="551167" cy="365125"/>
          </a:xfrm>
        </p:spPr>
        <p:txBody>
          <a:bodyPr/>
          <a:lstStyle/>
          <a:p>
            <a:fld id="{97D7D7E5-353F-4FAC-B8A6-3409E69429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26092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2279" y="2666999"/>
            <a:ext cx="8930747" cy="2110382"/>
          </a:xfrm>
        </p:spPr>
        <p:txBody>
          <a:bodyPr anchor="b"/>
          <a:lstStyle>
            <a:lvl1pPr algn="r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2278" y="4777381"/>
            <a:ext cx="893074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AB3885-7221-4FC5-970B-8934DBBD57E8}" type="datetimeFigureOut">
              <a:rPr lang="en-US" smtClean="0"/>
              <a:t>10/28/2019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D7D7E5-353F-4FAC-B8A6-3409E69429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84759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84312" y="2666999"/>
            <a:ext cx="4895055" cy="312420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07967" y="2667000"/>
            <a:ext cx="4895056" cy="3124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AB3885-7221-4FC5-970B-8934DBBD57E8}" type="datetimeFigureOut">
              <a:rPr lang="en-US" smtClean="0"/>
              <a:t>10/28/2019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D7D7E5-353F-4FAC-B8A6-3409E69429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86595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72179" y="2658533"/>
            <a:ext cx="4607188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84311" y="3335337"/>
            <a:ext cx="4895056" cy="2455862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880487" y="2667000"/>
            <a:ext cx="462253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7967" y="3335337"/>
            <a:ext cx="4895056" cy="2455862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AB3885-7221-4FC5-970B-8934DBBD57E8}" type="datetimeFigureOut">
              <a:rPr lang="en-US" smtClean="0"/>
              <a:t>10/28/2019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D7D7E5-353F-4FAC-B8A6-3409E69429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68169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AB3885-7221-4FC5-970B-8934DBBD57E8}" type="datetimeFigureOut">
              <a:rPr lang="en-US" smtClean="0"/>
              <a:t>10/28/2019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D7D7E5-353F-4FAC-B8A6-3409E69429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81617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AB3885-7221-4FC5-970B-8934DBBD57E8}" type="datetimeFigureOut">
              <a:rPr lang="en-US" smtClean="0"/>
              <a:t>10/28/2019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D7D7E5-353F-4FAC-B8A6-3409E69429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84089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2" y="1600200"/>
            <a:ext cx="3549121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62033" y="685799"/>
            <a:ext cx="6240990" cy="5105401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4312" y="2971800"/>
            <a:ext cx="3549121" cy="18288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AB3885-7221-4FC5-970B-8934DBBD57E8}" type="datetimeFigureOut">
              <a:rPr lang="en-US" smtClean="0"/>
              <a:t>10/28/2019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D7D7E5-353F-4FAC-B8A6-3409E69429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50364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2724" y="1752599"/>
            <a:ext cx="5426158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94682" y="914400"/>
            <a:ext cx="3280974" cy="4572000"/>
          </a:xfrm>
          <a:prstGeom prst="roundRect">
            <a:avLst>
              <a:gd name="adj" fmla="val 42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2724" y="3124199"/>
            <a:ext cx="5426158" cy="18288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AB3885-7221-4FC5-970B-8934DBBD57E8}" type="datetimeFigureOut">
              <a:rPr lang="en-US" smtClean="0"/>
              <a:t>10/28/2019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D7D7E5-353F-4FAC-B8A6-3409E69429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26984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150812" y="0"/>
            <a:ext cx="2436813" cy="6858001"/>
            <a:chOff x="1320800" y="0"/>
            <a:chExt cx="2436813" cy="6858001"/>
          </a:xfrm>
        </p:grpSpPr>
        <p:sp>
          <p:nvSpPr>
            <p:cNvPr id="8" name="Freeform 6"/>
            <p:cNvSpPr/>
            <p:nvPr/>
          </p:nvSpPr>
          <p:spPr bwMode="auto">
            <a:xfrm>
              <a:off x="1627188" y="0"/>
              <a:ext cx="1122363" cy="5329238"/>
            </a:xfrm>
            <a:custGeom>
              <a:avLst/>
              <a:gdLst/>
              <a:ahLst/>
              <a:cxnLst/>
              <a:rect l="0" t="0" r="r" b="b"/>
              <a:pathLst>
                <a:path w="707" h="3357">
                  <a:moveTo>
                    <a:pt x="0" y="3330"/>
                  </a:moveTo>
                  <a:lnTo>
                    <a:pt x="156" y="3357"/>
                  </a:lnTo>
                  <a:lnTo>
                    <a:pt x="707" y="0"/>
                  </a:lnTo>
                  <a:lnTo>
                    <a:pt x="547" y="0"/>
                  </a:lnTo>
                  <a:lnTo>
                    <a:pt x="0" y="333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9" name="Freeform 7"/>
            <p:cNvSpPr/>
            <p:nvPr/>
          </p:nvSpPr>
          <p:spPr bwMode="auto">
            <a:xfrm>
              <a:off x="1320800" y="0"/>
              <a:ext cx="1117600" cy="5276850"/>
            </a:xfrm>
            <a:custGeom>
              <a:avLst/>
              <a:gdLst/>
              <a:ahLst/>
              <a:cxnLst/>
              <a:rect l="0" t="0" r="r" b="b"/>
              <a:pathLst>
                <a:path w="704" h="3324">
                  <a:moveTo>
                    <a:pt x="704" y="0"/>
                  </a:moveTo>
                  <a:lnTo>
                    <a:pt x="545" y="0"/>
                  </a:lnTo>
                  <a:lnTo>
                    <a:pt x="0" y="3300"/>
                  </a:lnTo>
                  <a:lnTo>
                    <a:pt x="157" y="3324"/>
                  </a:lnTo>
                  <a:lnTo>
                    <a:pt x="704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10" name="Freeform 8"/>
            <p:cNvSpPr/>
            <p:nvPr/>
          </p:nvSpPr>
          <p:spPr bwMode="auto">
            <a:xfrm>
              <a:off x="1320800" y="5238750"/>
              <a:ext cx="1228725" cy="1619250"/>
            </a:xfrm>
            <a:custGeom>
              <a:avLst/>
              <a:gdLst/>
              <a:ahLst/>
              <a:cxnLst/>
              <a:rect l="0" t="0" r="r" b="b"/>
              <a:pathLst>
                <a:path w="774" h="1020">
                  <a:moveTo>
                    <a:pt x="0" y="0"/>
                  </a:moveTo>
                  <a:lnTo>
                    <a:pt x="740" y="1020"/>
                  </a:lnTo>
                  <a:lnTo>
                    <a:pt x="774" y="10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11" name="Freeform 9"/>
            <p:cNvSpPr/>
            <p:nvPr/>
          </p:nvSpPr>
          <p:spPr bwMode="auto">
            <a:xfrm>
              <a:off x="1627188" y="5291138"/>
              <a:ext cx="1495425" cy="1566863"/>
            </a:xfrm>
            <a:custGeom>
              <a:avLst/>
              <a:gdLst/>
              <a:ahLst/>
              <a:cxnLst/>
              <a:rect l="0" t="0" r="r" b="b"/>
              <a:pathLst>
                <a:path w="942" h="987">
                  <a:moveTo>
                    <a:pt x="0" y="0"/>
                  </a:moveTo>
                  <a:lnTo>
                    <a:pt x="909" y="987"/>
                  </a:lnTo>
                  <a:lnTo>
                    <a:pt x="942" y="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12" name="Freeform 10"/>
            <p:cNvSpPr/>
            <p:nvPr/>
          </p:nvSpPr>
          <p:spPr bwMode="auto">
            <a:xfrm>
              <a:off x="1627188" y="5286375"/>
              <a:ext cx="2130425" cy="1571625"/>
            </a:xfrm>
            <a:custGeom>
              <a:avLst/>
              <a:gdLst/>
              <a:ahLst/>
              <a:cxnLst/>
              <a:rect l="0" t="0" r="r" b="b"/>
              <a:pathLst>
                <a:path w="1342" h="990">
                  <a:moveTo>
                    <a:pt x="0" y="3"/>
                  </a:moveTo>
                  <a:lnTo>
                    <a:pt x="942" y="990"/>
                  </a:lnTo>
                  <a:lnTo>
                    <a:pt x="1342" y="990"/>
                  </a:lnTo>
                  <a:lnTo>
                    <a:pt x="156" y="27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13" name="Freeform 11"/>
            <p:cNvSpPr/>
            <p:nvPr/>
          </p:nvSpPr>
          <p:spPr bwMode="auto">
            <a:xfrm>
              <a:off x="1320800" y="5238750"/>
              <a:ext cx="1695450" cy="1619250"/>
            </a:xfrm>
            <a:custGeom>
              <a:avLst/>
              <a:gdLst/>
              <a:ahLst/>
              <a:cxnLst/>
              <a:rect l="0" t="0" r="r" b="b"/>
              <a:pathLst>
                <a:path w="1068" h="1020">
                  <a:moveTo>
                    <a:pt x="1068" y="1020"/>
                  </a:moveTo>
                  <a:lnTo>
                    <a:pt x="184" y="60"/>
                  </a:lnTo>
                  <a:lnTo>
                    <a:pt x="154" y="27"/>
                  </a:lnTo>
                  <a:lnTo>
                    <a:pt x="157" y="27"/>
                  </a:lnTo>
                  <a:lnTo>
                    <a:pt x="157" y="24"/>
                  </a:lnTo>
                  <a:lnTo>
                    <a:pt x="154" y="24"/>
                  </a:lnTo>
                  <a:lnTo>
                    <a:pt x="0" y="0"/>
                  </a:lnTo>
                  <a:lnTo>
                    <a:pt x="0" y="0"/>
                  </a:lnTo>
                  <a:lnTo>
                    <a:pt x="774" y="1020"/>
                  </a:lnTo>
                  <a:lnTo>
                    <a:pt x="1068" y="102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0" y="2666999"/>
            <a:ext cx="10018713" cy="31242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732656" y="5883275"/>
            <a:ext cx="1143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12AB3885-7221-4FC5-970B-8934DBBD57E8}" type="datetimeFigureOut">
              <a:rPr lang="en-US" smtClean="0"/>
              <a:t>10/28/2019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72279" y="5883275"/>
            <a:ext cx="708417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951856" y="5883275"/>
            <a:ext cx="5511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97D7D7E5-353F-4FAC-B8A6-3409E69429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54867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0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iherold@wooster.edu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www.mindtools.com/pages/article/newTED_06.htm" TargetMode="Externa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louislibraries.org/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vivalib.org/c.php?g=833800&amp;p=5953866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lic.edu/quick-facts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1959E0-1EDC-4939-8C77-EDC13511CE2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Leading Together: Considering Academic Library Consortia Advocacy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4A315BC-3683-4193-B50C-2FE1A24188F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091553"/>
            <a:ext cx="9144000" cy="2510724"/>
          </a:xfrm>
        </p:spPr>
        <p:txBody>
          <a:bodyPr>
            <a:normAutofit fontScale="92500"/>
          </a:bodyPr>
          <a:lstStyle/>
          <a:p>
            <a:endParaRPr lang="en-US" dirty="0"/>
          </a:p>
          <a:p>
            <a:r>
              <a:rPr lang="en-US" dirty="0"/>
              <a:t>Irene M.H. Herold</a:t>
            </a:r>
          </a:p>
          <a:p>
            <a:r>
              <a:rPr lang="en-US" dirty="0"/>
              <a:t>Librarian of the College</a:t>
            </a:r>
          </a:p>
          <a:p>
            <a:r>
              <a:rPr lang="en-US" dirty="0"/>
              <a:t>The College of Wooster</a:t>
            </a:r>
          </a:p>
          <a:p>
            <a:r>
              <a:rPr lang="en-US" dirty="0">
                <a:hlinkClick r:id="rId3"/>
              </a:rPr>
              <a:t>iherold@wooster.edu</a:t>
            </a:r>
            <a:endParaRPr lang="en-US" dirty="0"/>
          </a:p>
          <a:p>
            <a:r>
              <a:rPr lang="en-US" dirty="0"/>
              <a:t>On Twitter:  ihero7</a:t>
            </a:r>
          </a:p>
        </p:txBody>
      </p:sp>
    </p:spTree>
    <p:extLst>
      <p:ext uri="{BB962C8B-B14F-4D97-AF65-F5344CB8AC3E}">
        <p14:creationId xmlns:p14="http://schemas.microsoft.com/office/powerpoint/2010/main" val="369874490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DCC5E2-3764-4675-9871-0D08EF5868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Considerations in Creating a Consortium Advocacy Plan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082D28F-367E-4ADD-A6F0-F92D0A3744A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6000" dirty="0"/>
              <a:t>Process for Creating Change</a:t>
            </a:r>
          </a:p>
          <a:p>
            <a:r>
              <a:rPr lang="en-US" sz="6000" dirty="0"/>
              <a:t>What do we know about the landscape?</a:t>
            </a:r>
          </a:p>
        </p:txBody>
      </p:sp>
    </p:spTree>
    <p:extLst>
      <p:ext uri="{BB962C8B-B14F-4D97-AF65-F5344CB8AC3E}">
        <p14:creationId xmlns:p14="http://schemas.microsoft.com/office/powerpoint/2010/main" val="83120759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2854" y="274638"/>
            <a:ext cx="10678332" cy="1143000"/>
          </a:xfrm>
        </p:spPr>
        <p:txBody>
          <a:bodyPr>
            <a:normAutofit fontScale="90000"/>
          </a:bodyPr>
          <a:lstStyle/>
          <a:p>
            <a:r>
              <a:rPr lang="en-US" dirty="0"/>
              <a:t>Process of Creating Major Change via Leadership using John Kotter’s Model*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1DAA337-92A7-4BA8-8BF8-F80BF7742C4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7876" y="1446470"/>
            <a:ext cx="9810426" cy="4983161"/>
          </a:xfrm>
        </p:spPr>
        <p:txBody>
          <a:bodyPr>
            <a:normAutofit/>
          </a:bodyPr>
          <a:lstStyle/>
          <a:p>
            <a:r>
              <a:rPr lang="en-US" sz="3200" dirty="0"/>
              <a:t>Establish direction</a:t>
            </a:r>
          </a:p>
          <a:p>
            <a:r>
              <a:rPr lang="en-US" sz="3200" dirty="0"/>
              <a:t>Align people (build your coalition)</a:t>
            </a:r>
          </a:p>
          <a:p>
            <a:r>
              <a:rPr lang="en-US" sz="3200" dirty="0"/>
              <a:t>Motivate and inspire (communicate the vision)</a:t>
            </a:r>
          </a:p>
          <a:p>
            <a:r>
              <a:rPr lang="en-US" sz="3200" dirty="0"/>
              <a:t>Other considerations:</a:t>
            </a:r>
          </a:p>
          <a:p>
            <a:pPr lvl="1"/>
            <a:r>
              <a:rPr lang="en-US" sz="3200" dirty="0"/>
              <a:t>Generate short term wins</a:t>
            </a:r>
          </a:p>
          <a:p>
            <a:pPr lvl="1"/>
            <a:r>
              <a:rPr lang="en-US" sz="3200" dirty="0"/>
              <a:t>Consolidate gains and produce more change</a:t>
            </a:r>
          </a:p>
          <a:p>
            <a:pPr lvl="1"/>
            <a:r>
              <a:rPr lang="en-US" sz="3200" dirty="0"/>
              <a:t>Anchor approaches in the culture</a:t>
            </a:r>
          </a:p>
          <a:p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420AE22-0884-492A-AC1B-354466909FE8}"/>
              </a:ext>
            </a:extLst>
          </p:cNvPr>
          <p:cNvSpPr txBox="1"/>
          <p:nvPr/>
        </p:nvSpPr>
        <p:spPr>
          <a:xfrm>
            <a:off x="5189349" y="5978929"/>
            <a:ext cx="634771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*Adapted from John P. Kotter, (1990), </a:t>
            </a:r>
            <a:r>
              <a:rPr lang="en-US" sz="1600" i="1" dirty="0"/>
              <a:t>A Force for Change: How Leadership Differs from Management</a:t>
            </a:r>
            <a:r>
              <a:rPr lang="en-US" sz="1600" dirty="0"/>
              <a:t>, New York: The Free Press &amp; </a:t>
            </a:r>
            <a:r>
              <a:rPr lang="en-US" sz="1600" i="1" dirty="0"/>
              <a:t>Leading Change </a:t>
            </a:r>
            <a:r>
              <a:rPr lang="en-US" sz="1600" dirty="0"/>
              <a:t>(1996), Boston, MA: Harvard Business School Press.</a:t>
            </a:r>
          </a:p>
        </p:txBody>
      </p:sp>
    </p:spTree>
    <p:extLst>
      <p:ext uri="{BB962C8B-B14F-4D97-AF65-F5344CB8AC3E}">
        <p14:creationId xmlns:p14="http://schemas.microsoft.com/office/powerpoint/2010/main" val="91227400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6EF64180-2368-42C2-AB50-504566528B13}"/>
              </a:ext>
            </a:extLst>
          </p:cNvPr>
          <p:cNvGrpSpPr/>
          <p:nvPr/>
        </p:nvGrpSpPr>
        <p:grpSpPr>
          <a:xfrm>
            <a:off x="1007390" y="1053885"/>
            <a:ext cx="2778994" cy="5687877"/>
            <a:chOff x="48948" y="-1"/>
            <a:chExt cx="1297930" cy="3200400"/>
          </a:xfrm>
          <a:scene3d>
            <a:camera prst="orthographicFront"/>
            <a:lightRig rig="flat" dir="t"/>
          </a:scene3d>
        </p:grpSpPr>
        <p:sp>
          <p:nvSpPr>
            <p:cNvPr id="14" name="Flowchart: Manual Operation 13">
              <a:extLst>
                <a:ext uri="{FF2B5EF4-FFF2-40B4-BE49-F238E27FC236}">
                  <a16:creationId xmlns:a16="http://schemas.microsoft.com/office/drawing/2014/main" id="{F0F417BF-E6FB-4FFA-8FD4-E9BCBA9DB959}"/>
                </a:ext>
              </a:extLst>
            </p:cNvPr>
            <p:cNvSpPr/>
            <p:nvPr/>
          </p:nvSpPr>
          <p:spPr>
            <a:xfrm rot="16200000">
              <a:off x="-902287" y="951234"/>
              <a:ext cx="3200400" cy="1297930"/>
            </a:xfrm>
            <a:prstGeom prst="flowChartManualOperation">
              <a:avLst/>
            </a:prstGeom>
            <a:sp3d prstMaterial="dkEdge">
              <a:bevelT w="8200" h="381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2">
              <a:schemeClr val="accent1">
                <a:alpha val="90000"/>
                <a:hueOff val="0"/>
                <a:satOff val="0"/>
                <a:lumOff val="0"/>
                <a:alphaOff val="0"/>
              </a:schemeClr>
            </a:fillRef>
            <a:effectRef idx="1">
              <a:schemeClr val="accen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/>
            </a:fontRef>
          </p:style>
        </p:sp>
        <p:sp>
          <p:nvSpPr>
            <p:cNvPr id="15" name="Flowchart: Manual Operation 4">
              <a:extLst>
                <a:ext uri="{FF2B5EF4-FFF2-40B4-BE49-F238E27FC236}">
                  <a16:creationId xmlns:a16="http://schemas.microsoft.com/office/drawing/2014/main" id="{27D662E4-BB26-41E7-AA3C-0CE90FF7A286}"/>
                </a:ext>
              </a:extLst>
            </p:cNvPr>
            <p:cNvSpPr txBox="1"/>
            <p:nvPr/>
          </p:nvSpPr>
          <p:spPr>
            <a:xfrm rot="21600000">
              <a:off x="48948" y="640079"/>
              <a:ext cx="1297930" cy="1920240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spcFirstLastPara="0" vert="horz" wrap="square" lIns="82550" tIns="0" rIns="84465" bIns="0" numCol="1" spcCol="1270" anchor="ctr" anchorCtr="0">
              <a:noAutofit/>
            </a:bodyPr>
            <a:lstStyle/>
            <a:p>
              <a:pPr algn="ctr" defTabSz="577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400" b="1" dirty="0"/>
                <a:t>What do we know about stakeholder needs and wants relevant to this question?*</a:t>
              </a:r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FCA48FB4-1BCA-4600-B9B4-7367F554533F}"/>
              </a:ext>
            </a:extLst>
          </p:cNvPr>
          <p:cNvGrpSpPr/>
          <p:nvPr/>
        </p:nvGrpSpPr>
        <p:grpSpPr>
          <a:xfrm>
            <a:off x="3786384" y="1541306"/>
            <a:ext cx="2896727" cy="4950209"/>
            <a:chOff x="1396597" y="-1"/>
            <a:chExt cx="1297930" cy="3200400"/>
          </a:xfrm>
          <a:scene3d>
            <a:camera prst="orthographicFront"/>
            <a:lightRig rig="flat" dir="t"/>
          </a:scene3d>
        </p:grpSpPr>
        <p:sp>
          <p:nvSpPr>
            <p:cNvPr id="12" name="Flowchart: Manual Operation 11">
              <a:extLst>
                <a:ext uri="{FF2B5EF4-FFF2-40B4-BE49-F238E27FC236}">
                  <a16:creationId xmlns:a16="http://schemas.microsoft.com/office/drawing/2014/main" id="{35352418-0B24-4176-AB4A-B0239AA02F36}"/>
                </a:ext>
              </a:extLst>
            </p:cNvPr>
            <p:cNvSpPr/>
            <p:nvPr/>
          </p:nvSpPr>
          <p:spPr>
            <a:xfrm rot="16200000">
              <a:off x="445362" y="951234"/>
              <a:ext cx="3200400" cy="1297930"/>
            </a:xfrm>
            <a:prstGeom prst="flowChartManualOperation">
              <a:avLst/>
            </a:prstGeom>
            <a:sp3d prstMaterial="dkEdge">
              <a:bevelT w="8200" h="381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2">
              <a:schemeClr val="accent1">
                <a:alpha val="90000"/>
                <a:hueOff val="0"/>
                <a:satOff val="0"/>
                <a:lumOff val="0"/>
                <a:alphaOff val="-13333"/>
              </a:schemeClr>
            </a:fillRef>
            <a:effectRef idx="1">
              <a:schemeClr val="accent1">
                <a:alpha val="90000"/>
                <a:hueOff val="0"/>
                <a:satOff val="0"/>
                <a:lumOff val="0"/>
                <a:alphaOff val="-13333"/>
              </a:schemeClr>
            </a:effectRef>
            <a:fontRef idx="minor">
              <a:schemeClr val="dk1"/>
            </a:fontRef>
          </p:style>
        </p:sp>
        <p:sp>
          <p:nvSpPr>
            <p:cNvPr id="13" name="Flowchart: Manual Operation 6">
              <a:extLst>
                <a:ext uri="{FF2B5EF4-FFF2-40B4-BE49-F238E27FC236}">
                  <a16:creationId xmlns:a16="http://schemas.microsoft.com/office/drawing/2014/main" id="{7ED8BB36-C789-460F-B401-31B9B9A6B46F}"/>
                </a:ext>
              </a:extLst>
            </p:cNvPr>
            <p:cNvSpPr txBox="1"/>
            <p:nvPr/>
          </p:nvSpPr>
          <p:spPr>
            <a:xfrm rot="21600000">
              <a:off x="1396597" y="640079"/>
              <a:ext cx="1297930" cy="1920240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spcFirstLastPara="0" vert="horz" wrap="square" lIns="82550" tIns="0" rIns="84465" bIns="0" numCol="1" spcCol="1270" anchor="ctr" anchorCtr="0">
              <a:noAutofit/>
            </a:bodyPr>
            <a:lstStyle/>
            <a:p>
              <a:pPr algn="ctr" defTabSz="577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400" b="1" dirty="0"/>
                <a:t>What do we know about the current realities and evolving dynamics of our environment relevant to this question?*</a:t>
              </a:r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01C14CE3-2819-4293-9934-CF06E69AFBC1}"/>
              </a:ext>
            </a:extLst>
          </p:cNvPr>
          <p:cNvGrpSpPr/>
          <p:nvPr/>
        </p:nvGrpSpPr>
        <p:grpSpPr>
          <a:xfrm>
            <a:off x="6683109" y="1549400"/>
            <a:ext cx="2896728" cy="4680919"/>
            <a:chOff x="2791872" y="-1"/>
            <a:chExt cx="1297930" cy="3200400"/>
          </a:xfrm>
          <a:scene3d>
            <a:camera prst="orthographicFront"/>
            <a:lightRig rig="flat" dir="t"/>
          </a:scene3d>
        </p:grpSpPr>
        <p:sp>
          <p:nvSpPr>
            <p:cNvPr id="20" name="Flowchart: Manual Operation 19">
              <a:extLst>
                <a:ext uri="{FF2B5EF4-FFF2-40B4-BE49-F238E27FC236}">
                  <a16:creationId xmlns:a16="http://schemas.microsoft.com/office/drawing/2014/main" id="{1B752302-815A-444B-AED9-D191393C85FD}"/>
                </a:ext>
              </a:extLst>
            </p:cNvPr>
            <p:cNvSpPr/>
            <p:nvPr/>
          </p:nvSpPr>
          <p:spPr>
            <a:xfrm rot="16200000">
              <a:off x="1840637" y="951234"/>
              <a:ext cx="3200400" cy="1297930"/>
            </a:xfrm>
            <a:prstGeom prst="flowChartManualOperation">
              <a:avLst/>
            </a:prstGeom>
            <a:sp3d prstMaterial="dkEdge">
              <a:bevelT w="8200" h="381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2">
              <a:schemeClr val="accent1">
                <a:alpha val="90000"/>
                <a:hueOff val="0"/>
                <a:satOff val="0"/>
                <a:lumOff val="0"/>
                <a:alphaOff val="-26667"/>
              </a:schemeClr>
            </a:fillRef>
            <a:effectRef idx="1">
              <a:schemeClr val="accent1">
                <a:alpha val="90000"/>
                <a:hueOff val="0"/>
                <a:satOff val="0"/>
                <a:lumOff val="0"/>
                <a:alphaOff val="-26667"/>
              </a:schemeClr>
            </a:effectRef>
            <a:fontRef idx="minor">
              <a:schemeClr val="dk1"/>
            </a:fontRef>
          </p:style>
        </p:sp>
        <p:sp>
          <p:nvSpPr>
            <p:cNvPr id="21" name="Flowchart: Manual Operation 4">
              <a:extLst>
                <a:ext uri="{FF2B5EF4-FFF2-40B4-BE49-F238E27FC236}">
                  <a16:creationId xmlns:a16="http://schemas.microsoft.com/office/drawing/2014/main" id="{EE0DB373-1B02-45C7-A2D6-76842ED8018F}"/>
                </a:ext>
              </a:extLst>
            </p:cNvPr>
            <p:cNvSpPr txBox="1"/>
            <p:nvPr/>
          </p:nvSpPr>
          <p:spPr>
            <a:xfrm rot="21600000">
              <a:off x="2791872" y="640079"/>
              <a:ext cx="1297930" cy="1920240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spcFirstLastPara="0" vert="horz" wrap="square" lIns="82550" tIns="0" rIns="84465" bIns="0" numCol="1" spcCol="1270" anchor="ctr" anchorCtr="0">
              <a:noAutofit/>
            </a:bodyPr>
            <a:lstStyle/>
            <a:p>
              <a:pPr algn="ctr" defTabSz="577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400" b="1" dirty="0"/>
                <a:t>What do we know about the capacity and strategic position of our organizations relevant to this question?*</a:t>
              </a: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52CC7A6F-0D2D-477D-9754-378FDFDE592A}"/>
              </a:ext>
            </a:extLst>
          </p:cNvPr>
          <p:cNvGrpSpPr/>
          <p:nvPr/>
        </p:nvGrpSpPr>
        <p:grpSpPr>
          <a:xfrm>
            <a:off x="9579837" y="1888764"/>
            <a:ext cx="2260867" cy="4016090"/>
            <a:chOff x="4187147" y="-1"/>
            <a:chExt cx="1297930" cy="3200400"/>
          </a:xfrm>
          <a:scene3d>
            <a:camera prst="orthographicFront"/>
            <a:lightRig rig="flat" dir="t"/>
          </a:scene3d>
        </p:grpSpPr>
        <p:sp>
          <p:nvSpPr>
            <p:cNvPr id="18" name="Flowchart: Manual Operation 17">
              <a:extLst>
                <a:ext uri="{FF2B5EF4-FFF2-40B4-BE49-F238E27FC236}">
                  <a16:creationId xmlns:a16="http://schemas.microsoft.com/office/drawing/2014/main" id="{339FA62B-0467-48C2-8400-F60FCEA2BF4F}"/>
                </a:ext>
              </a:extLst>
            </p:cNvPr>
            <p:cNvSpPr/>
            <p:nvPr/>
          </p:nvSpPr>
          <p:spPr>
            <a:xfrm rot="16200000">
              <a:off x="3235912" y="951234"/>
              <a:ext cx="3200400" cy="1297930"/>
            </a:xfrm>
            <a:prstGeom prst="flowChartManualOperation">
              <a:avLst/>
            </a:prstGeom>
            <a:sp3d prstMaterial="dkEdge">
              <a:bevelT w="8200" h="381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2">
              <a:schemeClr val="accent1">
                <a:alpha val="90000"/>
                <a:hueOff val="0"/>
                <a:satOff val="0"/>
                <a:lumOff val="0"/>
                <a:alphaOff val="-40000"/>
              </a:schemeClr>
            </a:fillRef>
            <a:effectRef idx="1">
              <a:schemeClr val="accent1">
                <a:alpha val="90000"/>
                <a:hueOff val="0"/>
                <a:satOff val="0"/>
                <a:lumOff val="0"/>
                <a:alphaOff val="-40000"/>
              </a:schemeClr>
            </a:effectRef>
            <a:fontRef idx="minor">
              <a:schemeClr val="dk1"/>
            </a:fontRef>
          </p:style>
        </p:sp>
        <p:sp>
          <p:nvSpPr>
            <p:cNvPr id="19" name="Flowchart: Manual Operation 6">
              <a:extLst>
                <a:ext uri="{FF2B5EF4-FFF2-40B4-BE49-F238E27FC236}">
                  <a16:creationId xmlns:a16="http://schemas.microsoft.com/office/drawing/2014/main" id="{CA299BC7-4343-4D93-B585-89ADA962EDD8}"/>
                </a:ext>
              </a:extLst>
            </p:cNvPr>
            <p:cNvSpPr txBox="1"/>
            <p:nvPr/>
          </p:nvSpPr>
          <p:spPr>
            <a:xfrm>
              <a:off x="4187147" y="640079"/>
              <a:ext cx="1297930" cy="1920240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spcFirstLastPara="0" vert="horz" wrap="square" lIns="82550" tIns="0" rIns="84465" bIns="0" numCol="1" spcCol="1270" anchor="ctr" anchorCtr="0">
              <a:noAutofit/>
            </a:bodyPr>
            <a:lstStyle/>
            <a:p>
              <a:pPr algn="ctr" defTabSz="577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400" b="1" dirty="0"/>
                <a:t>What are the ethical implications</a:t>
              </a:r>
              <a:r>
                <a:rPr lang="en-US" sz="2400" dirty="0"/>
                <a:t>?</a:t>
              </a:r>
            </a:p>
          </p:txBody>
        </p:sp>
      </p:grpSp>
      <p:sp>
        <p:nvSpPr>
          <p:cNvPr id="25" name="Title 24">
            <a:extLst>
              <a:ext uri="{FF2B5EF4-FFF2-40B4-BE49-F238E27FC236}">
                <a16:creationId xmlns:a16="http://schemas.microsoft.com/office/drawing/2014/main" id="{4967F38A-6250-4753-B772-CDC277824E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88379" y="228600"/>
            <a:ext cx="6803221" cy="1320800"/>
          </a:xfrm>
        </p:spPr>
        <p:txBody>
          <a:bodyPr/>
          <a:lstStyle/>
          <a:p>
            <a:r>
              <a:rPr lang="en-US" dirty="0"/>
              <a:t>Brainstorm the Changing Landscape:</a:t>
            </a:r>
          </a:p>
        </p:txBody>
      </p:sp>
    </p:spTree>
    <p:extLst>
      <p:ext uri="{BB962C8B-B14F-4D97-AF65-F5344CB8AC3E}">
        <p14:creationId xmlns:p14="http://schemas.microsoft.com/office/powerpoint/2010/main" val="181763786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6D1615-1FD8-4242-A549-8FE2FCA96D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56555" y="127862"/>
            <a:ext cx="10018713" cy="851606"/>
          </a:xfrm>
        </p:spPr>
        <p:txBody>
          <a:bodyPr>
            <a:normAutofit fontScale="90000"/>
          </a:bodyPr>
          <a:lstStyle/>
          <a:p>
            <a:r>
              <a:rPr lang="en-US" sz="8800" b="1" dirty="0"/>
              <a:t>Think, Pair, Share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2626333-EC67-407F-BF1F-1A30FF74CFF9}"/>
              </a:ext>
            </a:extLst>
          </p:cNvPr>
          <p:cNvSpPr txBox="1"/>
          <p:nvPr/>
        </p:nvSpPr>
        <p:spPr>
          <a:xfrm>
            <a:off x="1656555" y="1196444"/>
            <a:ext cx="10018714" cy="53860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b="1" dirty="0"/>
              <a:t>Take 1 minute to think about something you want addressed at the consortium level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b="1" dirty="0"/>
              <a:t>Take 1 minute to consider the landscape questions: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000" dirty="0"/>
              <a:t>What do we know about stakeholder needs and wants relevant to this question?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000" dirty="0"/>
              <a:t>What do we know about the current realities and evolving dynamics of our environment relevant to this question?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000" dirty="0"/>
              <a:t>What do we know about the capacity and strategic position of our organizations relevant to this question?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000" dirty="0"/>
              <a:t>What are the ethical implications?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b="1" dirty="0"/>
              <a:t>Take 3 minutes to share with someone/</a:t>
            </a:r>
            <a:r>
              <a:rPr lang="en-US" sz="3200" b="1" dirty="0" err="1"/>
              <a:t>someones</a:t>
            </a:r>
            <a:r>
              <a:rPr lang="en-US" sz="3200" b="1" dirty="0"/>
              <a:t> seated near you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b="1" dirty="0"/>
              <a:t>We will take 6 minutes to hear what a few of you wish to share</a:t>
            </a:r>
          </a:p>
        </p:txBody>
      </p:sp>
    </p:spTree>
    <p:extLst>
      <p:ext uri="{BB962C8B-B14F-4D97-AF65-F5344CB8AC3E}">
        <p14:creationId xmlns:p14="http://schemas.microsoft.com/office/powerpoint/2010/main" val="15322351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1E7AC9-7BAD-452E-9963-5D4414AFD7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42821" y="259596"/>
            <a:ext cx="10278658" cy="1019014"/>
          </a:xfrm>
        </p:spPr>
        <p:txBody>
          <a:bodyPr>
            <a:noAutofit/>
          </a:bodyPr>
          <a:lstStyle/>
          <a:p>
            <a:r>
              <a:rPr lang="en-GB" sz="4800" b="1" dirty="0"/>
              <a:t>Matching the Media with the Message</a:t>
            </a:r>
            <a:endParaRPr lang="en-US" sz="4800" b="1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0F5A41C0-F49F-455A-959C-35D4528A86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10725" y="1526583"/>
            <a:ext cx="9038793" cy="5331417"/>
          </a:xfrm>
        </p:spPr>
        <p:txBody>
          <a:bodyPr>
            <a:normAutofit/>
          </a:bodyPr>
          <a:lstStyle/>
          <a:p>
            <a:r>
              <a:rPr lang="en-US" sz="4000" dirty="0"/>
              <a:t>Social Media</a:t>
            </a:r>
          </a:p>
          <a:p>
            <a:pPr lvl="1"/>
            <a:r>
              <a:rPr lang="en-US" sz="3600" dirty="0"/>
              <a:t>Following to be informed</a:t>
            </a:r>
          </a:p>
          <a:p>
            <a:pPr lvl="1"/>
            <a:r>
              <a:rPr lang="en-US" sz="3600" dirty="0"/>
              <a:t>Using that knowledge</a:t>
            </a:r>
          </a:p>
          <a:p>
            <a:r>
              <a:rPr lang="en-US" sz="4000" dirty="0"/>
              <a:t>Where do you place information?</a:t>
            </a:r>
          </a:p>
          <a:p>
            <a:pPr lvl="1"/>
            <a:r>
              <a:rPr lang="en-US" sz="3600" dirty="0"/>
              <a:t>Push?</a:t>
            </a:r>
          </a:p>
          <a:p>
            <a:pPr lvl="1"/>
            <a:r>
              <a:rPr lang="en-US" sz="3600" dirty="0"/>
              <a:t>Pull?</a:t>
            </a:r>
          </a:p>
          <a:p>
            <a:r>
              <a:rPr lang="en-US" sz="4000" dirty="0"/>
              <a:t>Interactive?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660682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8F2BCA-93B7-4F7D-A0FD-B3282D1CA0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35972" y="174357"/>
            <a:ext cx="10018713" cy="833034"/>
          </a:xfrm>
        </p:spPr>
        <p:txBody>
          <a:bodyPr/>
          <a:lstStyle/>
          <a:p>
            <a:r>
              <a:rPr lang="en-US" b="1" dirty="0"/>
              <a:t>Attention Grabbers/Not Passive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0930336F-9517-4AB6-A9A0-AD2BAD14EEAA}"/>
              </a:ext>
            </a:extLst>
          </p:cNvPr>
          <p:cNvSpPr/>
          <p:nvPr/>
        </p:nvSpPr>
        <p:spPr>
          <a:xfrm>
            <a:off x="1689315" y="1438789"/>
            <a:ext cx="10502685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6000" dirty="0"/>
              <a:t>Who do you have telling the story?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6000" dirty="0"/>
              <a:t>Include uses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6000" dirty="0"/>
              <a:t>Recruit voices of superstars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6000" dirty="0"/>
              <a:t>Contextualize your data</a:t>
            </a:r>
          </a:p>
        </p:txBody>
      </p:sp>
    </p:spTree>
    <p:extLst>
      <p:ext uri="{BB962C8B-B14F-4D97-AF65-F5344CB8AC3E}">
        <p14:creationId xmlns:p14="http://schemas.microsoft.com/office/powerpoint/2010/main" val="425622677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BFB56F-0478-4CAE-ACBE-83C10C5FD9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84311" y="685800"/>
            <a:ext cx="10340896" cy="2558534"/>
          </a:xfrm>
        </p:spPr>
        <p:txBody>
          <a:bodyPr>
            <a:normAutofit/>
          </a:bodyPr>
          <a:lstStyle/>
          <a:p>
            <a:r>
              <a:rPr lang="en-US" dirty="0"/>
              <a:t>You already have conveyed the </a:t>
            </a:r>
            <a:r>
              <a:rPr lang="en-US" dirty="0" err="1"/>
              <a:t>consortial</a:t>
            </a:r>
            <a:r>
              <a:rPr lang="en-US" dirty="0"/>
              <a:t> value.  So how does that translate into what your top administrators care about? 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57453AA1-A443-44E6-9843-4BEB9C25C2EA}"/>
              </a:ext>
            </a:extLst>
          </p:cNvPr>
          <p:cNvSpPr/>
          <p:nvPr/>
        </p:nvSpPr>
        <p:spPr>
          <a:xfrm>
            <a:off x="2898183" y="3244334"/>
            <a:ext cx="8493071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9600" dirty="0"/>
              <a:t>Tell </a:t>
            </a:r>
            <a:r>
              <a:rPr lang="en-US" sz="9600" b="1" dirty="0"/>
              <a:t>THAT</a:t>
            </a:r>
            <a:r>
              <a:rPr lang="en-US" sz="9600" dirty="0"/>
              <a:t> story.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6DB81A4-35AE-48C3-AE7E-2EA510CF85F0}"/>
              </a:ext>
            </a:extLst>
          </p:cNvPr>
          <p:cNvSpPr txBox="1"/>
          <p:nvPr/>
        </p:nvSpPr>
        <p:spPr>
          <a:xfrm>
            <a:off x="2898183" y="5994560"/>
            <a:ext cx="860155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You might find Kurt Lewin’s Force Field Analysis a useful tool.</a:t>
            </a:r>
          </a:p>
        </p:txBody>
      </p:sp>
    </p:spTree>
    <p:extLst>
      <p:ext uri="{BB962C8B-B14F-4D97-AF65-F5344CB8AC3E}">
        <p14:creationId xmlns:p14="http://schemas.microsoft.com/office/powerpoint/2010/main" val="313334209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s://www.mindtools.com/media/Diagrams/Forces_for_change_v2.png">
            <a:extLst>
              <a:ext uri="{FF2B5EF4-FFF2-40B4-BE49-F238E27FC236}">
                <a16:creationId xmlns:a16="http://schemas.microsoft.com/office/drawing/2014/main" id="{4836328F-B4E0-4100-9616-0F2003F586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9106" y="391885"/>
            <a:ext cx="7979637" cy="56198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8DEC3D3B-E7BF-4405-A75B-8BC12E42A88B}"/>
              </a:ext>
            </a:extLst>
          </p:cNvPr>
          <p:cNvSpPr txBox="1"/>
          <p:nvPr/>
        </p:nvSpPr>
        <p:spPr>
          <a:xfrm>
            <a:off x="3679371" y="6269270"/>
            <a:ext cx="81860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Image from: </a:t>
            </a:r>
            <a:r>
              <a:rPr lang="en-US" dirty="0">
                <a:hlinkClick r:id="rId4"/>
              </a:rPr>
              <a:t>https://www.mindtools.com/pages/article/newTED_06.htm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459111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70AAB1C8-29E0-4D59-8FC6-777B4C5EEB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01287" y="220850"/>
            <a:ext cx="10018713" cy="1752599"/>
          </a:xfrm>
        </p:spPr>
        <p:txBody>
          <a:bodyPr/>
          <a:lstStyle/>
          <a:p>
            <a:r>
              <a:rPr lang="en-US" b="1" dirty="0"/>
              <a:t>Provide a place for community to provide feedback, stories, new ideas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9059D78-1068-47F0-B100-A2C13A2336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74197" y="1973449"/>
            <a:ext cx="8759823" cy="4641743"/>
          </a:xfrm>
        </p:spPr>
        <p:txBody>
          <a:bodyPr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4000" dirty="0"/>
              <a:t>What is the message?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4000" dirty="0"/>
              <a:t>How can the Libraries as a consortium connect their messages to it?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4000" dirty="0"/>
              <a:t> Which departments/institutions have messaged successfully?  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3600" dirty="0"/>
              <a:t>What did they do?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279049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ACDBC4-9364-4F1F-B177-088BB2C7A4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16785" y="311257"/>
            <a:ext cx="10077425" cy="1114587"/>
          </a:xfrm>
        </p:spPr>
        <p:txBody>
          <a:bodyPr>
            <a:normAutofit/>
          </a:bodyPr>
          <a:lstStyle/>
          <a:p>
            <a:r>
              <a:rPr lang="en-US" sz="6000" b="1" dirty="0"/>
              <a:t>Your Plan:  Five Steps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9170DD2-B5E3-4D9C-83B4-49046039D3C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08149" y="1766806"/>
            <a:ext cx="7594169" cy="4920712"/>
          </a:xfrm>
        </p:spPr>
        <p:txBody>
          <a:bodyPr>
            <a:normAutofit fontScale="92500" lnSpcReduction="20000"/>
          </a:bodyPr>
          <a:lstStyle/>
          <a:p>
            <a:r>
              <a:rPr lang="en-US" sz="6000" dirty="0"/>
              <a:t>Vision</a:t>
            </a:r>
          </a:p>
          <a:p>
            <a:r>
              <a:rPr lang="en-US" sz="6000" dirty="0"/>
              <a:t>Articulation of Needs</a:t>
            </a:r>
          </a:p>
          <a:p>
            <a:r>
              <a:rPr lang="en-US" sz="6000" dirty="0"/>
              <a:t>Design of Scripts</a:t>
            </a:r>
          </a:p>
          <a:p>
            <a:r>
              <a:rPr lang="en-US" sz="6000" dirty="0"/>
              <a:t>Format</a:t>
            </a:r>
          </a:p>
          <a:p>
            <a:r>
              <a:rPr lang="en-US" sz="6000" dirty="0"/>
              <a:t>Schedule</a:t>
            </a:r>
            <a:endParaRPr lang="en-GB" sz="60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204630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4DF903-D681-4F88-B9DD-D7A54482D9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85789" y="329340"/>
            <a:ext cx="10018713" cy="926024"/>
          </a:xfrm>
        </p:spPr>
        <p:txBody>
          <a:bodyPr/>
          <a:lstStyle/>
          <a:p>
            <a:r>
              <a:rPr lang="en-US" b="1" dirty="0"/>
              <a:t>Definition of Consortium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AB9C6B3-D8E0-4218-879C-844C2916C82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21790" y="1410347"/>
            <a:ext cx="9581233" cy="5118314"/>
          </a:xfrm>
        </p:spPr>
        <p:txBody>
          <a:bodyPr>
            <a:noAutofit/>
          </a:bodyPr>
          <a:lstStyle/>
          <a:p>
            <a:r>
              <a:rPr lang="en-US" sz="3600" i="1" dirty="0"/>
              <a:t>Merriam Webster</a:t>
            </a:r>
            <a:r>
              <a:rPr lang="en-US" sz="3600" dirty="0"/>
              <a:t> states the legal definition as: </a:t>
            </a:r>
          </a:p>
          <a:p>
            <a:pPr marL="0" indent="0">
              <a:buNone/>
            </a:pPr>
            <a:r>
              <a:rPr lang="en-US" sz="5000" dirty="0"/>
              <a:t>“an agreement, combination, or group (as of companies) formed to undertake an enterprise beyond the resources of any one member.” </a:t>
            </a:r>
          </a:p>
        </p:txBody>
      </p:sp>
    </p:spTree>
    <p:extLst>
      <p:ext uri="{BB962C8B-B14F-4D97-AF65-F5344CB8AC3E}">
        <p14:creationId xmlns:p14="http://schemas.microsoft.com/office/powerpoint/2010/main" val="404911108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DFD2BF-56D7-49A9-8561-01B4DAFB99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8800" dirty="0"/>
              <a:t>Assessing Success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45331AE-6113-4B7A-B4CB-BEDA4526170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6000" dirty="0"/>
              <a:t>Was there a change?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040545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B16BB0-8281-463C-A6CC-A7F818410F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8000" dirty="0"/>
              <a:t>My case study</a:t>
            </a:r>
            <a:r>
              <a:rPr lang="en-US" dirty="0"/>
              <a:t>	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F6C88F7-AAB2-4C21-8A35-FEEC9B07F14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6000" dirty="0"/>
              <a:t>What happened when I worked with a state-wide academic library consortium and the outcome</a:t>
            </a:r>
          </a:p>
        </p:txBody>
      </p:sp>
    </p:spTree>
    <p:extLst>
      <p:ext uri="{BB962C8B-B14F-4D97-AF65-F5344CB8AC3E}">
        <p14:creationId xmlns:p14="http://schemas.microsoft.com/office/powerpoint/2010/main" val="324731444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E0CC7F4E-E903-4ACC-AB6E-3843AABA54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9600" dirty="0"/>
              <a:t>Questions?  Thoughts on what you might do next?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A3D3BB7-7714-4B77-A6F7-23935135BF6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Autofit/>
          </a:bodyPr>
          <a:lstStyle/>
          <a:p>
            <a:r>
              <a:rPr lang="en-US" sz="6000" dirty="0"/>
              <a:t>Thank you!</a:t>
            </a:r>
          </a:p>
        </p:txBody>
      </p:sp>
    </p:spTree>
    <p:extLst>
      <p:ext uri="{BB962C8B-B14F-4D97-AF65-F5344CB8AC3E}">
        <p14:creationId xmlns:p14="http://schemas.microsoft.com/office/powerpoint/2010/main" val="275228104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310F7B-122E-4705-A644-0A4AD6243E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35448" y="251847"/>
            <a:ext cx="10018713" cy="1139825"/>
          </a:xfrm>
        </p:spPr>
        <p:txBody>
          <a:bodyPr/>
          <a:lstStyle/>
          <a:p>
            <a:r>
              <a:rPr lang="en-US" b="1" dirty="0"/>
              <a:t>Definition of Advocacy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D98E4D-D6A4-421F-9A3B-4C48940C743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35810" y="1825625"/>
            <a:ext cx="9617990" cy="4667250"/>
          </a:xfrm>
        </p:spPr>
        <p:txBody>
          <a:bodyPr>
            <a:normAutofit fontScale="85000" lnSpcReduction="20000"/>
          </a:bodyPr>
          <a:lstStyle/>
          <a:p>
            <a:r>
              <a:rPr lang="en-US" sz="5400" dirty="0"/>
              <a:t>Using influence and persuasion</a:t>
            </a:r>
          </a:p>
          <a:p>
            <a:pPr marL="0" indent="0">
              <a:buNone/>
            </a:pPr>
            <a:endParaRPr lang="en-US" sz="5400" dirty="0"/>
          </a:p>
          <a:p>
            <a:r>
              <a:rPr lang="en-US" sz="5400" dirty="0"/>
              <a:t>“Advocacy activities challenge people to step up and believe in the organization’s [work] – and to speak out for it.”</a:t>
            </a:r>
          </a:p>
          <a:p>
            <a:pPr marL="1828800" lvl="4" indent="0">
              <a:buNone/>
            </a:pPr>
            <a:r>
              <a:rPr lang="en-US" sz="2800" dirty="0"/>
              <a:t>Koontz and Mon, (2014), Marketing and Social Media, 263. </a:t>
            </a:r>
          </a:p>
        </p:txBody>
      </p:sp>
    </p:spTree>
    <p:extLst>
      <p:ext uri="{BB962C8B-B14F-4D97-AF65-F5344CB8AC3E}">
        <p14:creationId xmlns:p14="http://schemas.microsoft.com/office/powerpoint/2010/main" val="374336917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449783-98DD-405D-9B1A-1C59594E4E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93369" y="123987"/>
            <a:ext cx="10998631" cy="790414"/>
          </a:xfrm>
        </p:spPr>
        <p:txBody>
          <a:bodyPr>
            <a:normAutofit/>
          </a:bodyPr>
          <a:lstStyle/>
          <a:p>
            <a:r>
              <a:rPr lang="en-US" dirty="0"/>
              <a:t>Agreed upon goals of 						a consortia group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A0FC79AD-5FFD-428A-A9FB-AE1AAF718F3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17174823"/>
              </p:ext>
            </p:extLst>
          </p:nvPr>
        </p:nvGraphicFramePr>
        <p:xfrm>
          <a:off x="1193369" y="1066207"/>
          <a:ext cx="10795861" cy="50323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5049370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38FF72-5029-4BCE-AEA9-163F70C7B5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48353" y="588936"/>
            <a:ext cx="10247661" cy="5749871"/>
          </a:xfrm>
        </p:spPr>
        <p:txBody>
          <a:bodyPr>
            <a:noAutofit/>
          </a:bodyPr>
          <a:lstStyle/>
          <a:p>
            <a:r>
              <a:rPr lang="en-US" sz="8000" b="1"/>
              <a:t>Whatever the Goals You Need to </a:t>
            </a:r>
            <a:br>
              <a:rPr lang="en-US" sz="8000" b="1"/>
            </a:br>
            <a:r>
              <a:rPr lang="en-US" sz="8000" b="1"/>
              <a:t>Tell the Story</a:t>
            </a:r>
            <a:br>
              <a:rPr lang="en-US" sz="8000" b="1"/>
            </a:br>
            <a:endParaRPr lang="en-US" sz="8000" b="1" dirty="0"/>
          </a:p>
        </p:txBody>
      </p:sp>
    </p:spTree>
    <p:extLst>
      <p:ext uri="{BB962C8B-B14F-4D97-AF65-F5344CB8AC3E}">
        <p14:creationId xmlns:p14="http://schemas.microsoft.com/office/powerpoint/2010/main" val="399467572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F93500-42F7-45EA-BF66-31AF5ECF86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99110" y="372892"/>
            <a:ext cx="6400800" cy="1387816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sz="3100" b="1" dirty="0"/>
              <a:t>Some exemplars who tell their story well</a:t>
            </a:r>
          </a:p>
        </p:txBody>
      </p:sp>
      <p:pic>
        <p:nvPicPr>
          <p:cNvPr id="1026" name="Picture 2" descr="https://libapps.s3.amazonaws.com/accounts/157592/images/A_Few_Things_You_Should_Know.png">
            <a:extLst>
              <a:ext uri="{FF2B5EF4-FFF2-40B4-BE49-F238E27FC236}">
                <a16:creationId xmlns:a16="http://schemas.microsoft.com/office/drawing/2014/main" id="{263B5FD7-D451-479B-8FE9-BA058E4FCE1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74" r="8326"/>
          <a:stretch/>
        </p:blipFill>
        <p:spPr bwMode="auto">
          <a:xfrm>
            <a:off x="1163188" y="121206"/>
            <a:ext cx="4435922" cy="6562624"/>
          </a:xfrm>
          <a:prstGeom prst="roundRect">
            <a:avLst>
              <a:gd name="adj" fmla="val 4380"/>
            </a:avLst>
          </a:prstGeom>
          <a:noFill/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5D06163-0775-4A99-AC5E-DD0350105C7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5999" y="1998133"/>
            <a:ext cx="5407023" cy="3793067"/>
          </a:xfrm>
        </p:spPr>
        <p:txBody>
          <a:bodyPr>
            <a:normAutofit/>
          </a:bodyPr>
          <a:lstStyle/>
          <a:p>
            <a:r>
              <a:rPr lang="en-US" sz="4000" dirty="0"/>
              <a:t>LOUIS = The Louisiana Library Network</a:t>
            </a:r>
            <a:endParaRPr lang="en-US" sz="4000" dirty="0">
              <a:hlinkClick r:id="rId4"/>
            </a:endParaRPr>
          </a:p>
          <a:p>
            <a:r>
              <a:rPr lang="en-US" sz="4000" dirty="0">
                <a:hlinkClick r:id="rId4"/>
              </a:rPr>
              <a:t>https://www.louislibraries.org/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359314665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DCD39F-239D-4945-909F-8D5190543A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2965" y="1162069"/>
            <a:ext cx="2669406" cy="1781175"/>
          </a:xfrm>
        </p:spPr>
        <p:txBody>
          <a:bodyPr>
            <a:normAutofit fontScale="90000"/>
          </a:bodyPr>
          <a:lstStyle/>
          <a:p>
            <a:r>
              <a:rPr lang="en-US" sz="3000" dirty="0">
                <a:solidFill>
                  <a:srgbClr val="FFFFFF"/>
                </a:solidFill>
              </a:rPr>
              <a:t>More exemplars who tell their story well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199D778-35FD-4E3B-90D0-64EAEF47A96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94847" y="511445"/>
            <a:ext cx="2940583" cy="6238996"/>
          </a:xfrm>
        </p:spPr>
        <p:txBody>
          <a:bodyPr>
            <a:noAutofit/>
          </a:bodyPr>
          <a:lstStyle/>
          <a:p>
            <a:r>
              <a:rPr lang="en-US" sz="3200" dirty="0"/>
              <a:t>VIVA Virginia’s Academic Library Consortium</a:t>
            </a:r>
          </a:p>
          <a:p>
            <a:r>
              <a:rPr lang="en-US" sz="3200" dirty="0">
                <a:hlinkClick r:id="rId3"/>
              </a:rPr>
              <a:t>http://vivalib.org/c.php?g=833800&amp;p=5953866</a:t>
            </a:r>
            <a:endParaRPr lang="en-US" sz="32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E5FA989-2A4C-4CC9-86CE-C5C88D7629D1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9703" t="8390" r="20000" b="8390"/>
          <a:stretch/>
        </p:blipFill>
        <p:spPr>
          <a:xfrm>
            <a:off x="4335430" y="487732"/>
            <a:ext cx="7856570" cy="58825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487258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9D96166-B2C5-4C73-9D52-CE441BDFE83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1841" t="44808" r="33465" b="29877"/>
          <a:stretch/>
        </p:blipFill>
        <p:spPr>
          <a:xfrm>
            <a:off x="112986" y="2130316"/>
            <a:ext cx="11966027" cy="4729388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B1FDB569-C2D4-421A-B8CD-B7E09AF024B5}"/>
              </a:ext>
            </a:extLst>
          </p:cNvPr>
          <p:cNvSpPr txBox="1"/>
          <p:nvPr/>
        </p:nvSpPr>
        <p:spPr>
          <a:xfrm>
            <a:off x="2034777" y="191324"/>
            <a:ext cx="10157223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/>
              <a:t>From a Press Release, February 2, 2018:</a:t>
            </a:r>
          </a:p>
          <a:p>
            <a:r>
              <a:rPr lang="en-US" sz="4000" dirty="0"/>
              <a:t>“VIVA Open Textbook Network: Student Savings Exceed Expectations in the Pilot Year!”</a:t>
            </a:r>
          </a:p>
        </p:txBody>
      </p:sp>
    </p:spTree>
    <p:extLst>
      <p:ext uri="{BB962C8B-B14F-4D97-AF65-F5344CB8AC3E}">
        <p14:creationId xmlns:p14="http://schemas.microsoft.com/office/powerpoint/2010/main" val="13894686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13C771-8E5A-4DAC-9EC6-86B847D365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71424" y="1110882"/>
            <a:ext cx="3053039" cy="624928"/>
          </a:xfrm>
        </p:spPr>
        <p:txBody>
          <a:bodyPr anchor="ctr">
            <a:normAutofit fontScale="90000"/>
          </a:bodyPr>
          <a:lstStyle/>
          <a:p>
            <a:r>
              <a:rPr lang="en-US" sz="2800" dirty="0"/>
              <a:t>One more exemplar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BA1AD20-FC0B-4659-BE7B-64DA3AA215F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471424" y="2162230"/>
            <a:ext cx="3493268" cy="4055689"/>
          </a:xfrm>
        </p:spPr>
        <p:txBody>
          <a:bodyPr>
            <a:noAutofit/>
          </a:bodyPr>
          <a:lstStyle/>
          <a:p>
            <a:r>
              <a:rPr lang="en-US" dirty="0"/>
              <a:t>Cooperating Libraries In Consortium</a:t>
            </a:r>
          </a:p>
          <a:p>
            <a:pPr lvl="1"/>
            <a:r>
              <a:rPr lang="en-US" sz="2800" dirty="0">
                <a:hlinkClick r:id="rId3"/>
              </a:rPr>
              <a:t>https://www.clic.edu/quick-facts</a:t>
            </a:r>
            <a:r>
              <a:rPr lang="en-US" sz="2800" dirty="0"/>
              <a:t>  </a:t>
            </a:r>
          </a:p>
          <a:p>
            <a:pPr marL="457200" lvl="1" indent="0">
              <a:buNone/>
            </a:pPr>
            <a:endParaRPr lang="en-US" sz="2800" dirty="0"/>
          </a:p>
        </p:txBody>
      </p:sp>
      <p:pic>
        <p:nvPicPr>
          <p:cNvPr id="4" name="Picture 3" descr="A screenshot of a cell phone&#10;&#10;Description automatically generated">
            <a:extLst>
              <a:ext uri="{FF2B5EF4-FFF2-40B4-BE49-F238E27FC236}">
                <a16:creationId xmlns:a16="http://schemas.microsoft.com/office/drawing/2014/main" id="{ACF38D18-F4FA-43F8-9B62-49449464157A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1738" t="8390" r="22322" b="8390"/>
          <a:stretch/>
        </p:blipFill>
        <p:spPr>
          <a:xfrm>
            <a:off x="667537" y="159594"/>
            <a:ext cx="8027012" cy="6478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161408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arallax">
  <a:themeElements>
    <a:clrScheme name="Parallax">
      <a:dk1>
        <a:sysClr val="windowText" lastClr="000000"/>
      </a:dk1>
      <a:lt1>
        <a:sysClr val="window" lastClr="FFFFFF"/>
      </a:lt1>
      <a:dk2>
        <a:srgbClr val="212121"/>
      </a:dk2>
      <a:lt2>
        <a:srgbClr val="CDD0D1"/>
      </a:lt2>
      <a:accent1>
        <a:srgbClr val="30ACEC"/>
      </a:accent1>
      <a:accent2>
        <a:srgbClr val="80C34F"/>
      </a:accent2>
      <a:accent3>
        <a:srgbClr val="E29D3E"/>
      </a:accent3>
      <a:accent4>
        <a:srgbClr val="D64A3B"/>
      </a:accent4>
      <a:accent5>
        <a:srgbClr val="D64787"/>
      </a:accent5>
      <a:accent6>
        <a:srgbClr val="A666E1"/>
      </a:accent6>
      <a:hlink>
        <a:srgbClr val="3085ED"/>
      </a:hlink>
      <a:folHlink>
        <a:srgbClr val="82B6F4"/>
      </a:folHlink>
    </a:clrScheme>
    <a:fontScheme name="Parallax">
      <a:maj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rallax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04000"/>
              </a:schemeClr>
            </a:gs>
            <a:gs pos="100000">
              <a:schemeClr val="phClr">
                <a:tint val="8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2000"/>
              </a:schemeClr>
            </a:gs>
            <a:gs pos="100000">
              <a:schemeClr val="phClr">
                <a:shade val="88000"/>
                <a:lumMod val="94000"/>
              </a:schemeClr>
            </a:gs>
          </a:gsLst>
          <a:path path="circle">
            <a:fillToRect l="50000" t="100000" r="100000" b="50000"/>
          </a:path>
        </a:gradFill>
      </a:fillStyleLst>
      <a:lnStyleLst>
        <a:ln w="9525" cap="rnd" cmpd="sng" algn="ctr">
          <a:solidFill>
            <a:schemeClr val="phClr">
              <a:tint val="6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reflection blurRad="12700" stA="26000" endPos="32000" dist="12700" dir="5400000" sy="-100000" rotWithShape="0"/>
          </a:effectLst>
        </a:effectStyle>
        <a:effectStyle>
          <a:effectLst>
            <a:outerShdw blurRad="38100" dist="25400" dir="5400000" rotWithShape="0">
              <a:srgbClr val="000000">
                <a:alpha val="6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254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6000"/>
                <a:satMod val="180000"/>
              </a:schemeClr>
              <a:schemeClr val="phClr">
                <a:tint val="80000"/>
                <a:satMod val="120000"/>
                <a:lumMod val="18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allax" id="{3388167B-A2EB-4685-9635-1831D9AEF8C4}" vid="{4F7A876A-7598-49CA-AFC8-8EDA2551E4A7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29B2166894B4D4EBF19B81C5C136462" ma:contentTypeVersion="13" ma:contentTypeDescription="Create a new document." ma:contentTypeScope="" ma:versionID="b1bd689f60fd052dc1893ab3b03a3f6f">
  <xsd:schema xmlns:xsd="http://www.w3.org/2001/XMLSchema" xmlns:xs="http://www.w3.org/2001/XMLSchema" xmlns:p="http://schemas.microsoft.com/office/2006/metadata/properties" xmlns:ns3="981afa59-a35a-48a9-9460-6027a639bb64" xmlns:ns4="c5d26b4b-28be-45d6-a190-d97619077b26" targetNamespace="http://schemas.microsoft.com/office/2006/metadata/properties" ma:root="true" ma:fieldsID="7f6c1388f1a844f5962779f9297d48d5" ns3:_="" ns4:_="">
    <xsd:import namespace="981afa59-a35a-48a9-9460-6027a639bb64"/>
    <xsd:import namespace="c5d26b4b-28be-45d6-a190-d97619077b26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DateTaken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AutoTags" minOccurs="0"/>
                <xsd:element ref="ns3:MediaServiceLocation" minOccurs="0"/>
                <xsd:element ref="ns3:MediaServiceOCR" minOccurs="0"/>
                <xsd:element ref="ns3:MediaServiceEventHashCode" minOccurs="0"/>
                <xsd:element ref="ns3:MediaServiceGenerationTime" minOccurs="0"/>
                <xsd:element ref="ns3:MediaServiceAutoKeyPoints" minOccurs="0"/>
                <xsd:element ref="ns3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81afa59-a35a-48a9-9460-6027a639bb6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MediaServiceAutoTags" ma:index="14" nillable="true" ma:displayName="MediaServiceAutoTags" ma:description="" ma:internalName="MediaServiceAutoTags" ma:readOnly="true">
      <xsd:simpleType>
        <xsd:restriction base="dms:Text"/>
      </xsd:simpleType>
    </xsd:element>
    <xsd:element name="MediaServiceLocation" ma:index="15" nillable="true" ma:displayName="MediaServiceLocation" ma:internalName="MediaServiceLocation" ma:readOnly="true">
      <xsd:simpleType>
        <xsd:restriction base="dms:Text"/>
      </xsd:simpleType>
    </xsd:element>
    <xsd:element name="MediaServiceOCR" ma:index="16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8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9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0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5d26b4b-28be-45d6-a190-d97619077b26" elementFormDefault="qualified">
    <xsd:import namespace="http://schemas.microsoft.com/office/2006/documentManagement/types"/>
    <xsd:import namespace="http://schemas.microsoft.com/office/infopath/2007/PartnerControls"/>
    <xsd:element name="SharedWithUsers" ma:index="11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2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3" nillable="true" ma:displayName="Sharing Hint Hash" ma:description="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CF9BD84A-F74C-47AC-980E-C2FD88766989}">
  <ds:schemaRefs>
    <ds:schemaRef ds:uri="http://purl.org/dc/dcmitype/"/>
    <ds:schemaRef ds:uri="http://schemas.microsoft.com/office/2006/documentManagement/types"/>
    <ds:schemaRef ds:uri="http://schemas.microsoft.com/office/infopath/2007/PartnerControls"/>
    <ds:schemaRef ds:uri="http://www.w3.org/XML/1998/namespace"/>
    <ds:schemaRef ds:uri="http://schemas.openxmlformats.org/package/2006/metadata/core-properties"/>
    <ds:schemaRef ds:uri="http://purl.org/dc/elements/1.1/"/>
    <ds:schemaRef ds:uri="c5d26b4b-28be-45d6-a190-d97619077b26"/>
    <ds:schemaRef ds:uri="981afa59-a35a-48a9-9460-6027a639bb64"/>
    <ds:schemaRef ds:uri="http://schemas.microsoft.com/office/2006/metadata/properties"/>
    <ds:schemaRef ds:uri="http://purl.org/dc/terms/"/>
  </ds:schemaRefs>
</ds:datastoreItem>
</file>

<file path=customXml/itemProps2.xml><?xml version="1.0" encoding="utf-8"?>
<ds:datastoreItem xmlns:ds="http://schemas.openxmlformats.org/officeDocument/2006/customXml" ds:itemID="{D2944A5D-A775-4B13-83C7-D046B17D9AA4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90660C8B-E490-4BFD-A080-E997A19656A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981afa59-a35a-48a9-9460-6027a639bb64"/>
    <ds:schemaRef ds:uri="c5d26b4b-28be-45d6-a190-d97619077b2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102</TotalTime>
  <Words>664</Words>
  <Application>Microsoft Office PowerPoint</Application>
  <PresentationFormat>Widescreen</PresentationFormat>
  <Paragraphs>113</Paragraphs>
  <Slides>22</Slides>
  <Notes>19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6" baseType="lpstr">
      <vt:lpstr>Arial</vt:lpstr>
      <vt:lpstr>Calibri</vt:lpstr>
      <vt:lpstr>Corbel</vt:lpstr>
      <vt:lpstr>Parallax</vt:lpstr>
      <vt:lpstr>Leading Together: Considering Academic Library Consortia Advocacy</vt:lpstr>
      <vt:lpstr>Definition of Consortium</vt:lpstr>
      <vt:lpstr>Definition of Advocacy</vt:lpstr>
      <vt:lpstr>Agreed upon goals of       a consortia group</vt:lpstr>
      <vt:lpstr>Whatever the Goals You Need to  Tell the Story </vt:lpstr>
      <vt:lpstr>Some exemplars who tell their story well</vt:lpstr>
      <vt:lpstr>More exemplars who tell their story well</vt:lpstr>
      <vt:lpstr>PowerPoint Presentation</vt:lpstr>
      <vt:lpstr>One more exemplar</vt:lpstr>
      <vt:lpstr>Considerations in Creating a Consortium Advocacy Plan</vt:lpstr>
      <vt:lpstr>Process of Creating Major Change via Leadership using John Kotter’s Model*</vt:lpstr>
      <vt:lpstr>Brainstorm the Changing Landscape:</vt:lpstr>
      <vt:lpstr>Think, Pair, Share</vt:lpstr>
      <vt:lpstr>Matching the Media with the Message</vt:lpstr>
      <vt:lpstr>Attention Grabbers/Not Passive</vt:lpstr>
      <vt:lpstr>You already have conveyed the consortial value.  So how does that translate into what your top administrators care about? </vt:lpstr>
      <vt:lpstr>PowerPoint Presentation</vt:lpstr>
      <vt:lpstr>Provide a place for community to provide feedback, stories, new ideas</vt:lpstr>
      <vt:lpstr>Your Plan:  Five Steps</vt:lpstr>
      <vt:lpstr>Assessing Success</vt:lpstr>
      <vt:lpstr>My case study </vt:lpstr>
      <vt:lpstr>Questions?  Thoughts on what you might do next?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Leading Together: Considering Academic Library Consortia Advocacy</dc:title>
  <dc:creator>Irene Herold</dc:creator>
  <cp:lastModifiedBy>Christina Beis</cp:lastModifiedBy>
  <cp:revision>1</cp:revision>
  <dcterms:created xsi:type="dcterms:W3CDTF">2019-09-12T19:19:47Z</dcterms:created>
  <dcterms:modified xsi:type="dcterms:W3CDTF">2019-10-29T01:08:39Z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0x010100029B2166894B4D4EBF19B81C5C136462</vt:lpwstr>
  </property>
</Properties>
</file>