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embeddedFontLs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5" autoAdjust="0"/>
  </p:normalViewPr>
  <p:slideViewPr>
    <p:cSldViewPr snapToGrid="0"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45499721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45499721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45499721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45499721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45499721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45499721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4a957b7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4a957b7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45499721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45499721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4a957b7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4a957b7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4549972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4549972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4a957b77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4a957b77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4a957b77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4a957b77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45499721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45499721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04B8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a957b77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4a957b77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4a957b77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4a957b77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5499721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45499721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4a957b77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4a957b77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45499721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45499721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499a7b6aa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499a7b6aa_0_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4a957b77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4a957b77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45499721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45499721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51450" y="1335820"/>
            <a:ext cx="7738667" cy="256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400"/>
              <a:buFont typeface="Cambria"/>
              <a:buNone/>
              <a:defRPr>
                <a:solidFill>
                  <a:srgbClr val="004B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51451" y="3896139"/>
            <a:ext cx="7738666" cy="17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004B8D"/>
              </a:buClr>
              <a:buSzPts val="2400"/>
              <a:buNone/>
              <a:defRPr sz="2400" b="1">
                <a:solidFill>
                  <a:srgbClr val="004B8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6553200" y="64928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56557" y="439738"/>
            <a:ext cx="726630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400"/>
              <a:buFont typeface="Cambria"/>
              <a:buNone/>
              <a:defRPr>
                <a:solidFill>
                  <a:srgbClr val="004B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 rot="5400000">
            <a:off x="2126730" y="216798"/>
            <a:ext cx="4525963" cy="726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553200" y="650584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57200" y="64568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25500" y="616946"/>
            <a:ext cx="72212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400"/>
              <a:buFont typeface="Cambria"/>
              <a:buNone/>
              <a:defRPr>
                <a:solidFill>
                  <a:srgbClr val="004B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25500" y="1823975"/>
            <a:ext cx="7221220" cy="385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4928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772886" y="786124"/>
            <a:ext cx="7405914" cy="91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400"/>
              <a:buFont typeface="Cambria"/>
              <a:buNone/>
              <a:defRPr>
                <a:solidFill>
                  <a:srgbClr val="004B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772886" y="1751605"/>
            <a:ext cx="7405914" cy="432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228600" y="64822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4822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000"/>
              <a:buFont typeface="Cambria"/>
              <a:buNone/>
              <a:defRPr sz="4000" b="1" cap="none">
                <a:solidFill>
                  <a:srgbClr val="004B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4928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400"/>
              <a:buFont typeface="Cambria"/>
              <a:buNone/>
              <a:defRPr>
                <a:solidFill>
                  <a:srgbClr val="004B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553200" y="64928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400"/>
              <a:buFont typeface="Cambria"/>
              <a:buNone/>
              <a:defRPr>
                <a:solidFill>
                  <a:srgbClr val="004B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4928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400"/>
              <a:buFont typeface="Cambria"/>
              <a:buNone/>
              <a:defRPr>
                <a:solidFill>
                  <a:srgbClr val="004B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4928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457200" y="64907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44733" y="649075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2000"/>
              <a:buFont typeface="Cambria"/>
              <a:buNone/>
              <a:defRPr sz="2000" b="1">
                <a:solidFill>
                  <a:srgbClr val="004B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04B8D"/>
              </a:buClr>
              <a:buSzPts val="3200"/>
              <a:buChar char="•"/>
              <a:defRPr sz="3200">
                <a:solidFill>
                  <a:srgbClr val="004B8D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4822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553200" y="64822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dayton.edu/blogs/libraries/2019-10-09-knowstaff-ogrady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hyperlink" Target="https://udayton.edu/blogs/libraries/2018-07-17-money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702600" y="673075"/>
            <a:ext cx="77388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rgbClr val="004B8D"/>
                </a:solidFill>
              </a:rPr>
              <a:t>Learning to Listen Up: </a:t>
            </a:r>
            <a:br>
              <a:rPr lang="en-US" sz="3400">
                <a:solidFill>
                  <a:srgbClr val="004B8D"/>
                </a:solidFill>
              </a:rPr>
            </a:br>
            <a:r>
              <a:rPr lang="en-US" sz="3400">
                <a:solidFill>
                  <a:srgbClr val="004B8D"/>
                </a:solidFill>
              </a:rPr>
              <a:t>Advocating for &amp; Collaborating with Student Employees for a More Effective Workforce</a:t>
            </a:r>
            <a:endParaRPr sz="3400">
              <a:solidFill>
                <a:srgbClr val="004B8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400"/>
              <a:buFont typeface="Cambria"/>
              <a:buNone/>
            </a:pPr>
            <a:r>
              <a:rPr lang="en-US" sz="1400"/>
              <a:t/>
            </a:r>
            <a:br>
              <a:rPr lang="en-US" sz="1400"/>
            </a:b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400"/>
              <a:buFont typeface="Cambria"/>
              <a:buNone/>
            </a:pPr>
            <a:r>
              <a:rPr lang="en-US" sz="3000"/>
              <a:t>Heidi Gauder, Heather Ruch, Cristin Bushnell</a:t>
            </a:r>
            <a:r>
              <a:rPr lang="en-US" sz="2800"/>
              <a:t/>
            </a:r>
            <a:br>
              <a:rPr lang="en-US" sz="2800"/>
            </a:br>
            <a:r>
              <a:rPr lang="en-US" sz="1400"/>
              <a:t/>
            </a:r>
            <a:br>
              <a:rPr lang="en-US" sz="1400"/>
            </a:br>
            <a:r>
              <a:rPr lang="en-US" sz="2800"/>
              <a:t>2019 ALAO conference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513000" y="123074"/>
            <a:ext cx="7221300" cy="8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Workflow contributions</a:t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457950" y="1208988"/>
            <a:ext cx="82281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en-US" sz="2400" b="1" i="1">
                <a:solidFill>
                  <a:schemeClr val="dk1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Shifts shorter than 2 hours are pointless</a:t>
            </a: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/a hassle. In trading asking for one hour can make sense, but otherwise 2/4 hour blocks of time make much more sense....”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l="11103" t="-4547"/>
          <a:stretch/>
        </p:blipFill>
        <p:spPr>
          <a:xfrm>
            <a:off x="7587524" y="3819250"/>
            <a:ext cx="1229898" cy="184464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7414375" y="5769425"/>
            <a:ext cx="15000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Miranda Roskow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457950" y="2750900"/>
            <a:ext cx="7029000" cy="3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“Is there a way we can have a </a:t>
            </a:r>
            <a:r>
              <a:rPr lang="en-US" sz="2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chat that connects us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the other desks? There have been many situations where I have had to call upstairs and interrupt other employees helping patrons to ask non-emergent but necessary questions.”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“Not a question - just letting you know that </a:t>
            </a:r>
            <a:r>
              <a:rPr lang="en-US" sz="2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hello desk hours on libguides is incorrect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! closes at 7pm on saturdays”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ctrTitle"/>
          </p:nvPr>
        </p:nvSpPr>
        <p:spPr>
          <a:xfrm>
            <a:off x="476111" y="249699"/>
            <a:ext cx="7405800" cy="91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Supervisor students</a:t>
            </a: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476100" y="1296000"/>
            <a:ext cx="8191800" cy="177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Application:  </a:t>
            </a:r>
            <a:r>
              <a:rPr lang="en-US" sz="3000">
                <a:solidFill>
                  <a:srgbClr val="000000"/>
                </a:solidFill>
              </a:rPr>
              <a:t>Cover letter addressing  experience, plus resume</a:t>
            </a:r>
            <a:r>
              <a:rPr lang="en-US" sz="2800">
                <a:solidFill>
                  <a:srgbClr val="000000"/>
                </a:solidFill>
              </a:rPr>
              <a:t> </a:t>
            </a: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Then:  </a:t>
            </a:r>
            <a:r>
              <a:rPr lang="en-US" sz="3000">
                <a:solidFill>
                  <a:srgbClr val="000000"/>
                </a:solidFill>
              </a:rPr>
              <a:t>Formal interview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5"/>
          <p:cNvSpPr txBox="1"/>
          <p:nvPr/>
        </p:nvSpPr>
        <p:spPr>
          <a:xfrm>
            <a:off x="416475" y="3075300"/>
            <a:ext cx="63306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this position</a:t>
            </a: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 Open only to current EID student employees.  </a:t>
            </a: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mbria"/>
              <a:buChar char="●"/>
            </a:pPr>
            <a:r>
              <a:rPr lang="en-US"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Opening / closing the Library building</a:t>
            </a:r>
            <a:endParaRPr sz="2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mbria"/>
              <a:buChar char="●"/>
            </a:pPr>
            <a:r>
              <a:rPr lang="en-US"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Serves as  main point of contact for other  student employees when regular staff are not scheduled </a:t>
            </a:r>
            <a:endParaRPr sz="2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550" y="3117525"/>
            <a:ext cx="1851548" cy="246877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/>
        </p:nvSpPr>
        <p:spPr>
          <a:xfrm>
            <a:off x="6913525" y="5628525"/>
            <a:ext cx="18516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Beth Hosek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ctrTitle"/>
          </p:nvPr>
        </p:nvSpPr>
        <p:spPr>
          <a:xfrm>
            <a:off x="571350" y="269850"/>
            <a:ext cx="7821900" cy="91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Resume-ready experiences</a:t>
            </a:r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1"/>
          </p:nvPr>
        </p:nvSpPr>
        <p:spPr>
          <a:xfrm>
            <a:off x="459050" y="1183350"/>
            <a:ext cx="7715400" cy="184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Summer students → writing contributions</a:t>
            </a:r>
            <a:r>
              <a:rPr lang="en-US"/>
              <a:t>  </a:t>
            </a:r>
            <a:endParaRPr/>
          </a:p>
          <a:p>
            <a:pPr marL="457200" lvl="0" indent="-393700" algn="l" rtl="0">
              <a:spcBef>
                <a:spcPts val="640"/>
              </a:spcBef>
              <a:spcAft>
                <a:spcPts val="0"/>
              </a:spcAft>
              <a:buSzPts val="2600"/>
              <a:buChar char="●"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Know thy Staff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u="sng">
                <a:solidFill>
                  <a:schemeClr val="hlink"/>
                </a:solidFill>
                <a:hlinkClick r:id="rId4"/>
              </a:rPr>
              <a:t>Use the Library, Save Money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000000"/>
                </a:solidFill>
              </a:rPr>
              <a:t>Special summer projects</a:t>
            </a:r>
            <a:endParaRPr sz="2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5">
            <a:alphaModFix/>
          </a:blip>
          <a:srcRect b="11878"/>
          <a:stretch/>
        </p:blipFill>
        <p:spPr>
          <a:xfrm>
            <a:off x="6683300" y="3033700"/>
            <a:ext cx="2160399" cy="2538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/>
        </p:nvSpPr>
        <p:spPr>
          <a:xfrm>
            <a:off x="6662200" y="5572125"/>
            <a:ext cx="22026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Jaxie Brokamp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459050" y="3167050"/>
            <a:ext cx="6098700" cy="28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Super students → training &amp; supervision </a:t>
            </a: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“Secret shopper” on Library H3lp</a:t>
            </a:r>
            <a:endParaRPr sz="2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Communication/management via Google Hangouts</a:t>
            </a:r>
            <a:endParaRPr sz="2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ctrTitle"/>
          </p:nvPr>
        </p:nvSpPr>
        <p:spPr>
          <a:xfrm>
            <a:off x="411961" y="324149"/>
            <a:ext cx="7405800" cy="91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Career Workshops</a:t>
            </a:r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1"/>
          </p:nvPr>
        </p:nvSpPr>
        <p:spPr>
          <a:xfrm>
            <a:off x="411950" y="1543075"/>
            <a:ext cx="8295000" cy="314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Spring 2019, Fall 2019:  Workshop to translate work tasks into language suitable for other employers</a:t>
            </a:r>
            <a:endParaRPr sz="3000"/>
          </a:p>
          <a:p>
            <a:pPr marL="914400" lvl="0" indent="-393700" algn="l" rtl="0">
              <a:spcBef>
                <a:spcPts val="64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Paid attendance</a:t>
            </a:r>
            <a:endParaRPr sz="2600"/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Presented by Library &amp; </a:t>
            </a:r>
            <a:br>
              <a:rPr lang="en-US" sz="2600"/>
            </a:br>
            <a:r>
              <a:rPr lang="en-US" sz="2600"/>
              <a:t>Career Services</a:t>
            </a:r>
            <a:endParaRPr sz="26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b="20445"/>
          <a:stretch/>
        </p:blipFill>
        <p:spPr>
          <a:xfrm>
            <a:off x="6661262" y="3344800"/>
            <a:ext cx="2045576" cy="21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411950" y="4601100"/>
            <a:ext cx="62493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Spring 2020:  Dining etiquette</a:t>
            </a: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6705300" y="5653750"/>
            <a:ext cx="19575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Jessica Gill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229600" cy="80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Student-initiated Presentation</a:t>
            </a:r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875" y="1387699"/>
            <a:ext cx="7704250" cy="44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ctrTitle"/>
          </p:nvPr>
        </p:nvSpPr>
        <p:spPr>
          <a:xfrm>
            <a:off x="536886" y="226199"/>
            <a:ext cx="7405800" cy="91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 -- Training</a:t>
            </a: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subTitle" idx="1"/>
          </p:nvPr>
        </p:nvSpPr>
        <p:spPr>
          <a:xfrm>
            <a:off x="448425" y="1430600"/>
            <a:ext cx="8037300" cy="266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/>
              <a:t>Monthly student employee team meetings</a:t>
            </a:r>
            <a:endParaRPr sz="3000"/>
          </a:p>
          <a:p>
            <a:pPr marL="457200" lvl="0" indent="-393700" algn="l" rtl="0">
              <a:spcBef>
                <a:spcPts val="64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Speakers:  Dean of Libraries, campus IT, Librarians, Access Services, etc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Focus on group discussions</a:t>
            </a:r>
            <a:endParaRPr sz="26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234" name="Google Shape;234;p29"/>
          <p:cNvPicPr preferRelativeResize="0"/>
          <p:nvPr/>
        </p:nvPicPr>
        <p:blipFill rotWithShape="1">
          <a:blip r:embed="rId3">
            <a:alphaModFix/>
          </a:blip>
          <a:srcRect t="12349" b="22063"/>
          <a:stretch/>
        </p:blipFill>
        <p:spPr>
          <a:xfrm>
            <a:off x="6797025" y="3837075"/>
            <a:ext cx="2045576" cy="178883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9"/>
          <p:cNvSpPr txBox="1"/>
          <p:nvPr/>
        </p:nvSpPr>
        <p:spPr>
          <a:xfrm>
            <a:off x="448425" y="3552000"/>
            <a:ext cx="6359400" cy="1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On-one-on training, start of semester</a:t>
            </a: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Bi-weekly quizzes</a:t>
            </a: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Modules in campus LMS (Sakai)</a:t>
            </a: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6807700" y="5625900"/>
            <a:ext cx="20349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Logan Symons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298625" y="-1"/>
            <a:ext cx="8229600" cy="103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 -- Communication</a:t>
            </a:r>
            <a:endParaRPr/>
          </a:p>
        </p:txBody>
      </p:sp>
      <p:pic>
        <p:nvPicPr>
          <p:cNvPr id="242" name="Google Shape;2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25" y="1517898"/>
            <a:ext cx="5541280" cy="31234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88" y="39728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3851" y="3208475"/>
            <a:ext cx="5476501" cy="29074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5" name="Google Shape;24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6550" y="1195199"/>
            <a:ext cx="3773802" cy="1850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8622" y="3890486"/>
            <a:ext cx="1726325" cy="230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ctrTitle"/>
          </p:nvPr>
        </p:nvSpPr>
        <p:spPr>
          <a:xfrm>
            <a:off x="542336" y="288949"/>
            <a:ext cx="7405800" cy="91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 -- Coaching</a:t>
            </a:r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subTitle" idx="1"/>
          </p:nvPr>
        </p:nvSpPr>
        <p:spPr>
          <a:xfrm>
            <a:off x="442700" y="1262150"/>
            <a:ext cx="7866900" cy="17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Philosophy:  ensure student employee success on the job but address issues that interfere with effective service</a:t>
            </a:r>
            <a:endParaRPr sz="3000"/>
          </a:p>
        </p:txBody>
      </p:sp>
      <p:sp>
        <p:nvSpPr>
          <p:cNvPr id="253" name="Google Shape;253;p31"/>
          <p:cNvSpPr txBox="1"/>
          <p:nvPr/>
        </p:nvSpPr>
        <p:spPr>
          <a:xfrm>
            <a:off x="442700" y="3095750"/>
            <a:ext cx="5783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Would rather students own the decision to discontinue employment instead of library forced to decide</a:t>
            </a: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6492675" y="5762050"/>
            <a:ext cx="21510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Tomaiya Robinson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 t="8680" r="22916" b="19101"/>
          <a:stretch/>
        </p:blipFill>
        <p:spPr>
          <a:xfrm>
            <a:off x="6686025" y="3289525"/>
            <a:ext cx="1957651" cy="244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>
            <a:spLocks noGrp="1"/>
          </p:cNvSpPr>
          <p:nvPr>
            <p:ph type="ctrTitle"/>
          </p:nvPr>
        </p:nvSpPr>
        <p:spPr>
          <a:xfrm>
            <a:off x="684986" y="288199"/>
            <a:ext cx="7405800" cy="91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 -- Recognition</a:t>
            </a:r>
            <a:endParaRPr/>
          </a:p>
        </p:txBody>
      </p:sp>
      <p:pic>
        <p:nvPicPr>
          <p:cNvPr id="261" name="Google Shape;2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25" y="1331485"/>
            <a:ext cx="7248151" cy="4688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413100" y="314300"/>
            <a:ext cx="8317800" cy="330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/>
              <a:t>What are you doing to help your student employees become invested in the library and its success?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What opportunities do you provide for your student employees?</a:t>
            </a:r>
            <a:endParaRPr sz="3200"/>
          </a:p>
        </p:txBody>
      </p:sp>
      <p:pic>
        <p:nvPicPr>
          <p:cNvPr id="267" name="Google Shape;2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550" y="3337675"/>
            <a:ext cx="3091502" cy="231857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3"/>
          <p:cNvSpPr txBox="1"/>
          <p:nvPr/>
        </p:nvSpPr>
        <p:spPr>
          <a:xfrm>
            <a:off x="6123638" y="5656250"/>
            <a:ext cx="22113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Varija Goli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413100" y="3897200"/>
            <a:ext cx="5049900" cy="18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04B8D"/>
                </a:solidFill>
                <a:latin typeface="Cambria"/>
                <a:ea typeface="Cambria"/>
                <a:cs typeface="Cambria"/>
                <a:sym typeface="Cambria"/>
              </a:rPr>
              <a:t>How do you advocate for your student employees?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l="30165" t="15081" r="3609"/>
          <a:stretch/>
        </p:blipFill>
        <p:spPr>
          <a:xfrm>
            <a:off x="3809183" y="179225"/>
            <a:ext cx="1732716" cy="166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4112" y="413580"/>
            <a:ext cx="1278275" cy="170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l="15023" t="13741" r="30068" b="6040"/>
          <a:stretch/>
        </p:blipFill>
        <p:spPr>
          <a:xfrm>
            <a:off x="843413" y="122626"/>
            <a:ext cx="1450563" cy="158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6">
            <a:alphaModFix/>
          </a:blip>
          <a:srcRect l="10334" r="13729"/>
          <a:stretch/>
        </p:blipFill>
        <p:spPr>
          <a:xfrm>
            <a:off x="1993062" y="1964625"/>
            <a:ext cx="1618074" cy="159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7">
            <a:alphaModFix/>
          </a:blip>
          <a:srcRect t="17047" r="5311" b="25105"/>
          <a:stretch/>
        </p:blipFill>
        <p:spPr>
          <a:xfrm>
            <a:off x="1354650" y="3337725"/>
            <a:ext cx="1618076" cy="1318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8">
            <a:alphaModFix/>
          </a:blip>
          <a:srcRect b="11878"/>
          <a:stretch/>
        </p:blipFill>
        <p:spPr>
          <a:xfrm>
            <a:off x="405024" y="1419088"/>
            <a:ext cx="1450548" cy="170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68959" y="413552"/>
            <a:ext cx="1278267" cy="170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25487" y="1950000"/>
            <a:ext cx="1450548" cy="193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8775" y="3784200"/>
            <a:ext cx="1278275" cy="1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13454" y="1964600"/>
            <a:ext cx="2130944" cy="15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13">
            <a:alphaModFix/>
          </a:blip>
          <a:srcRect t="12349" b="22063"/>
          <a:stretch/>
        </p:blipFill>
        <p:spPr>
          <a:xfrm>
            <a:off x="5186726" y="4655814"/>
            <a:ext cx="1618076" cy="141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14">
            <a:alphaModFix/>
          </a:blip>
          <a:srcRect l="18240" b="19865"/>
          <a:stretch/>
        </p:blipFill>
        <p:spPr>
          <a:xfrm>
            <a:off x="3950275" y="3681825"/>
            <a:ext cx="1450548" cy="189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15">
            <a:alphaModFix/>
          </a:blip>
          <a:srcRect l="13141" r="9188" b="17790"/>
          <a:stretch/>
        </p:blipFill>
        <p:spPr>
          <a:xfrm>
            <a:off x="5715042" y="179225"/>
            <a:ext cx="1180758" cy="16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16">
            <a:alphaModFix/>
          </a:blip>
          <a:srcRect l="11103" t="-4547"/>
          <a:stretch/>
        </p:blipFill>
        <p:spPr>
          <a:xfrm>
            <a:off x="2853650" y="4323419"/>
            <a:ext cx="1180750" cy="177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17">
            <a:alphaModFix/>
          </a:blip>
          <a:srcRect l="6768" t="9310" b="6888"/>
          <a:stretch/>
        </p:blipFill>
        <p:spPr>
          <a:xfrm>
            <a:off x="7621964" y="1896938"/>
            <a:ext cx="1278275" cy="153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18">
            <a:alphaModFix/>
          </a:blip>
          <a:srcRect t="8680" r="22916" b="19101"/>
          <a:stretch/>
        </p:blipFill>
        <p:spPr>
          <a:xfrm>
            <a:off x="7578944" y="4444450"/>
            <a:ext cx="1364344" cy="170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19">
            <a:alphaModFix/>
          </a:blip>
          <a:srcRect b="20445"/>
          <a:stretch/>
        </p:blipFill>
        <p:spPr>
          <a:xfrm>
            <a:off x="6678850" y="3506662"/>
            <a:ext cx="1278275" cy="135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>
            <a:spLocks noGrp="1"/>
          </p:cNvSpPr>
          <p:nvPr>
            <p:ph type="ctrTitle"/>
          </p:nvPr>
        </p:nvSpPr>
        <p:spPr>
          <a:xfrm>
            <a:off x="869111" y="425174"/>
            <a:ext cx="7405800" cy="91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subTitle" idx="1"/>
          </p:nvPr>
        </p:nvSpPr>
        <p:spPr>
          <a:xfrm>
            <a:off x="869100" y="1519150"/>
            <a:ext cx="7818600" cy="290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Cristin Bushnell:  bushnellc2@udayton.edu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Heidi Gauder:  hgauder1@udayton.edu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Heather Ruch:  hruch1@udayton.edu</a:t>
            </a:r>
            <a:endParaRPr/>
          </a:p>
        </p:txBody>
      </p:sp>
      <p:pic>
        <p:nvPicPr>
          <p:cNvPr id="276" name="Google Shape;276;p34"/>
          <p:cNvPicPr preferRelativeResize="0"/>
          <p:nvPr/>
        </p:nvPicPr>
        <p:blipFill rotWithShape="1">
          <a:blip r:embed="rId3">
            <a:alphaModFix/>
          </a:blip>
          <a:srcRect b="12226"/>
          <a:stretch/>
        </p:blipFill>
        <p:spPr>
          <a:xfrm>
            <a:off x="1648638" y="4773212"/>
            <a:ext cx="1162598" cy="13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4"/>
          <p:cNvPicPr preferRelativeResize="0"/>
          <p:nvPr/>
        </p:nvPicPr>
        <p:blipFill rotWithShape="1">
          <a:blip r:embed="rId4">
            <a:alphaModFix/>
          </a:blip>
          <a:srcRect l="13141" r="9188" b="17790"/>
          <a:stretch/>
        </p:blipFill>
        <p:spPr>
          <a:xfrm>
            <a:off x="406025" y="4773200"/>
            <a:ext cx="964101" cy="13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4"/>
          <p:cNvPicPr preferRelativeResize="0"/>
          <p:nvPr/>
        </p:nvPicPr>
        <p:blipFill rotWithShape="1">
          <a:blip r:embed="rId5">
            <a:alphaModFix/>
          </a:blip>
          <a:srcRect l="6768" t="9310" b="6888"/>
          <a:stretch/>
        </p:blipFill>
        <p:spPr>
          <a:xfrm>
            <a:off x="3089761" y="4756789"/>
            <a:ext cx="1162598" cy="139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4"/>
          <p:cNvPicPr preferRelativeResize="0"/>
          <p:nvPr/>
        </p:nvPicPr>
        <p:blipFill rotWithShape="1">
          <a:blip r:embed="rId6">
            <a:alphaModFix/>
          </a:blip>
          <a:srcRect b="17129"/>
          <a:stretch/>
        </p:blipFill>
        <p:spPr>
          <a:xfrm>
            <a:off x="4579500" y="4773200"/>
            <a:ext cx="1231357" cy="13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4"/>
          <p:cNvPicPr preferRelativeResize="0"/>
          <p:nvPr/>
        </p:nvPicPr>
        <p:blipFill rotWithShape="1">
          <a:blip r:embed="rId7">
            <a:alphaModFix/>
          </a:blip>
          <a:srcRect l="18240" b="19865"/>
          <a:stretch/>
        </p:blipFill>
        <p:spPr>
          <a:xfrm>
            <a:off x="6125063" y="4756800"/>
            <a:ext cx="1066207" cy="139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 rotWithShape="1">
          <a:blip r:embed="rId8">
            <a:alphaModFix/>
          </a:blip>
          <a:srcRect t="8680" r="22916" b="19101"/>
          <a:stretch/>
        </p:blipFill>
        <p:spPr>
          <a:xfrm>
            <a:off x="7505475" y="4818275"/>
            <a:ext cx="1066199" cy="1331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94775" y="0"/>
            <a:ext cx="7998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400"/>
              <a:buFont typeface="Cambria"/>
              <a:buNone/>
            </a:pPr>
            <a:r>
              <a:rPr lang="en-US"/>
              <a:t>Campus- &amp; Library-wide Values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94775" y="1310575"/>
            <a:ext cx="7500900" cy="4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High-impact practice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Student employee programs across campus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/>
            </a:r>
            <a:br>
              <a:rPr lang="en-US" sz="1800"/>
            </a:br>
            <a:r>
              <a:rPr lang="en-US" sz="3000"/>
              <a:t>Library strategic plan:  “Create structured, dynamic professional development </a:t>
            </a:r>
            <a:br>
              <a:rPr lang="en-US" sz="3000"/>
            </a:br>
            <a:r>
              <a:rPr lang="en-US" sz="3000"/>
              <a:t>&amp; leadership training for </a:t>
            </a:r>
            <a:br>
              <a:rPr lang="en-US" sz="3000"/>
            </a:br>
            <a:r>
              <a:rPr lang="en-US" sz="3000"/>
              <a:t>Libraries’ student employees.”</a:t>
            </a:r>
            <a:endParaRPr sz="3000"/>
          </a:p>
          <a:p>
            <a:pPr marL="34290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l="22383" t="24628" r="35675" b="10796"/>
          <a:stretch/>
        </p:blipFill>
        <p:spPr>
          <a:xfrm>
            <a:off x="7079225" y="3563225"/>
            <a:ext cx="1904625" cy="2199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6983675" y="5762625"/>
            <a:ext cx="20001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Heather Ashley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810850" y="111400"/>
            <a:ext cx="7221300" cy="100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Department Org Chart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175" y="2663611"/>
            <a:ext cx="1530777" cy="153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8"/>
          <p:cNvCxnSpPr>
            <a:stCxn id="124" idx="2"/>
            <a:endCxn id="125" idx="1"/>
          </p:cNvCxnSpPr>
          <p:nvPr/>
        </p:nvCxnSpPr>
        <p:spPr>
          <a:xfrm>
            <a:off x="912500" y="3567600"/>
            <a:ext cx="304800" cy="9018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18"/>
          <p:cNvSpPr/>
          <p:nvPr/>
        </p:nvSpPr>
        <p:spPr>
          <a:xfrm rot="-5400000">
            <a:off x="-1371400" y="3304950"/>
            <a:ext cx="4042500" cy="525300"/>
          </a:xfrm>
          <a:prstGeom prst="roundRect">
            <a:avLst>
              <a:gd name="adj" fmla="val 16667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DIRECTOR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1217275" y="3942100"/>
            <a:ext cx="1656300" cy="1054500"/>
          </a:xfrm>
          <a:prstGeom prst="roundRect">
            <a:avLst>
              <a:gd name="adj" fmla="val 16667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 SERVICES TEAM (6)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3178338" y="1472449"/>
            <a:ext cx="1656300" cy="951300"/>
          </a:xfrm>
          <a:prstGeom prst="roundRect">
            <a:avLst>
              <a:gd name="adj" fmla="val 16667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COORDINATOR FOR RESEARCH &amp; INSTRUCTION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3178350" y="2649448"/>
            <a:ext cx="1656300" cy="1054500"/>
          </a:xfrm>
          <a:prstGeom prst="roundRect">
            <a:avLst>
              <a:gd name="adj" fmla="val 16667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LIBRARIANS (4) + RESEARCH ASSISTANT (1)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3216463" y="4996600"/>
            <a:ext cx="1656300" cy="779100"/>
          </a:xfrm>
          <a:prstGeom prst="roundRect">
            <a:avLst>
              <a:gd name="adj" fmla="val 16667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 SERVICES COORDINATOR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" name="Google Shape;129;p18"/>
          <p:cNvCxnSpPr>
            <a:stCxn id="130" idx="3"/>
            <a:endCxn id="126" idx="1"/>
          </p:cNvCxnSpPr>
          <p:nvPr/>
        </p:nvCxnSpPr>
        <p:spPr>
          <a:xfrm rot="10800000" flipH="1">
            <a:off x="2873575" y="1948013"/>
            <a:ext cx="304800" cy="6108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18"/>
          <p:cNvCxnSpPr>
            <a:stCxn id="130" idx="3"/>
            <a:endCxn id="127" idx="1"/>
          </p:cNvCxnSpPr>
          <p:nvPr/>
        </p:nvCxnSpPr>
        <p:spPr>
          <a:xfrm>
            <a:off x="2873575" y="2558813"/>
            <a:ext cx="304800" cy="6180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18"/>
          <p:cNvCxnSpPr>
            <a:stCxn id="128" idx="1"/>
            <a:endCxn id="125" idx="3"/>
          </p:cNvCxnSpPr>
          <p:nvPr/>
        </p:nvCxnSpPr>
        <p:spPr>
          <a:xfrm rot="10800000">
            <a:off x="2873563" y="4469350"/>
            <a:ext cx="342900" cy="9168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8"/>
          <p:cNvSpPr/>
          <p:nvPr/>
        </p:nvSpPr>
        <p:spPr>
          <a:xfrm>
            <a:off x="5139400" y="1634000"/>
            <a:ext cx="1656300" cy="879900"/>
          </a:xfrm>
          <a:prstGeom prst="roundRect">
            <a:avLst>
              <a:gd name="adj" fmla="val 16667"/>
            </a:avLst>
          </a:prstGeom>
          <a:solidFill>
            <a:srgbClr val="0E65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 COORDINATOR FOR PUBLIC SERVICES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" name="Google Shape;134;p18"/>
          <p:cNvCxnSpPr>
            <a:stCxn id="126" idx="3"/>
            <a:endCxn id="133" idx="1"/>
          </p:cNvCxnSpPr>
          <p:nvPr/>
        </p:nvCxnSpPr>
        <p:spPr>
          <a:xfrm>
            <a:off x="4834638" y="1948099"/>
            <a:ext cx="304800" cy="1260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18"/>
          <p:cNvSpPr/>
          <p:nvPr/>
        </p:nvSpPr>
        <p:spPr>
          <a:xfrm>
            <a:off x="5177550" y="4996599"/>
            <a:ext cx="1656300" cy="779100"/>
          </a:xfrm>
          <a:prstGeom prst="roundRect">
            <a:avLst>
              <a:gd name="adj" fmla="val 16667"/>
            </a:avLst>
          </a:prstGeom>
          <a:solidFill>
            <a:srgbClr val="0E65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 SERVICES STAFF (5)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" name="Google Shape;136;p18"/>
          <p:cNvCxnSpPr>
            <a:stCxn id="135" idx="1"/>
            <a:endCxn id="128" idx="3"/>
          </p:cNvCxnSpPr>
          <p:nvPr/>
        </p:nvCxnSpPr>
        <p:spPr>
          <a:xfrm flipH="1">
            <a:off x="4872750" y="5386149"/>
            <a:ext cx="304800" cy="6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18"/>
          <p:cNvSpPr/>
          <p:nvPr/>
        </p:nvSpPr>
        <p:spPr>
          <a:xfrm>
            <a:off x="1217275" y="1984463"/>
            <a:ext cx="1656300" cy="1148700"/>
          </a:xfrm>
          <a:prstGeom prst="roundRect">
            <a:avLst>
              <a:gd name="adj" fmla="val 16667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TEAM (7)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" name="Google Shape;137;p18"/>
          <p:cNvCxnSpPr>
            <a:stCxn id="124" idx="2"/>
            <a:endCxn id="130" idx="1"/>
          </p:cNvCxnSpPr>
          <p:nvPr/>
        </p:nvCxnSpPr>
        <p:spPr>
          <a:xfrm rot="10800000" flipH="1">
            <a:off x="912500" y="2558700"/>
            <a:ext cx="304800" cy="10089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18"/>
          <p:cNvSpPr/>
          <p:nvPr/>
        </p:nvSpPr>
        <p:spPr>
          <a:xfrm>
            <a:off x="7100475" y="1546700"/>
            <a:ext cx="1656300" cy="1054500"/>
          </a:xfrm>
          <a:prstGeom prst="roundRect">
            <a:avLst>
              <a:gd name="adj" fmla="val 16667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 EMPLOYEES (30)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" name="Google Shape;139;p18"/>
          <p:cNvCxnSpPr>
            <a:stCxn id="133" idx="3"/>
            <a:endCxn id="138" idx="1"/>
          </p:cNvCxnSpPr>
          <p:nvPr/>
        </p:nvCxnSpPr>
        <p:spPr>
          <a:xfrm>
            <a:off x="6795700" y="2073950"/>
            <a:ext cx="304800" cy="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" name="Google Shape;140;p18"/>
          <p:cNvCxnSpPr>
            <a:stCxn id="138" idx="1"/>
            <a:endCxn id="133" idx="3"/>
          </p:cNvCxnSpPr>
          <p:nvPr/>
        </p:nvCxnSpPr>
        <p:spPr>
          <a:xfrm flipH="1">
            <a:off x="6795675" y="2073950"/>
            <a:ext cx="304800" cy="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18"/>
          <p:cNvSpPr txBox="1"/>
          <p:nvPr/>
        </p:nvSpPr>
        <p:spPr>
          <a:xfrm>
            <a:off x="5038500" y="4182850"/>
            <a:ext cx="19344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mbria"/>
                <a:ea typeface="Cambria"/>
                <a:cs typeface="Cambria"/>
                <a:sym typeface="Cambria"/>
              </a:rPr>
              <a:t>“Advocate for Student Employees”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555950" y="95250"/>
            <a:ext cx="7709700" cy="97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Growing Recognition + Change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401700" y="3581250"/>
            <a:ext cx="6289200" cy="24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2019:  Renovation &amp; After</a:t>
            </a:r>
            <a:endParaRPr sz="3000"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Student employees merged into 1 team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Combined work functions between teams</a:t>
            </a:r>
            <a:endParaRPr sz="2600"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l="19526" t="18776" r="5313" b="25106"/>
          <a:stretch/>
        </p:blipFill>
        <p:spPr>
          <a:xfrm>
            <a:off x="316175" y="3893188"/>
            <a:ext cx="1793349" cy="1785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367450" y="5678625"/>
            <a:ext cx="16908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Ryan Reed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316175" y="1171950"/>
            <a:ext cx="8036700" cy="24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2018:  Before</a:t>
            </a: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Research Services student employees (10)</a:t>
            </a:r>
            <a:endParaRPr sz="2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Access Services student employees (24)</a:t>
            </a:r>
            <a:endParaRPr sz="2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mbria"/>
              <a:buChar char="•"/>
            </a:pPr>
            <a:r>
              <a:rPr lang="en-US"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Both teams:  emphasis on training, celebrations, value of student employees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654650" y="190500"/>
            <a:ext cx="7971600" cy="86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Employees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513650" y="1321875"/>
            <a:ext cx="8412900" cy="27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2 separate service desks, 225 hours/week</a:t>
            </a: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Large knowledge base:  7-story building, plus another student support  unit in garden level</a:t>
            </a: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Sierra functions, basic OPAC functions</a:t>
            </a: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l="18240" b="19865"/>
          <a:stretch/>
        </p:blipFill>
        <p:spPr>
          <a:xfrm>
            <a:off x="7199950" y="3429000"/>
            <a:ext cx="1726598" cy="225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/>
        </p:nvSpPr>
        <p:spPr>
          <a:xfrm>
            <a:off x="513650" y="4261950"/>
            <a:ext cx="6455400" cy="19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Printer &amp; software trouble-shooting skills</a:t>
            </a: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Customer service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7191175" y="5789050"/>
            <a:ext cx="17355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Luis Feliciano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ctrTitle"/>
          </p:nvPr>
        </p:nvSpPr>
        <p:spPr>
          <a:xfrm>
            <a:off x="687711" y="275974"/>
            <a:ext cx="7405800" cy="91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Staff Empowerment</a:t>
            </a:r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772875" y="1787775"/>
            <a:ext cx="7807800" cy="409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Student workflow contributions &amp; insights</a:t>
            </a:r>
            <a:endParaRPr sz="3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Resume-ready experiences</a:t>
            </a:r>
            <a:endParaRPr sz="3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Student initiatives</a:t>
            </a:r>
            <a:endParaRPr sz="3000"/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l="10334" r="13729"/>
          <a:stretch/>
        </p:blipFill>
        <p:spPr>
          <a:xfrm>
            <a:off x="6156225" y="3024175"/>
            <a:ext cx="2583649" cy="255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6066950" y="5631650"/>
            <a:ext cx="2851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Kelly Howard &amp; Kyle Renneker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ctrTitle"/>
          </p:nvPr>
        </p:nvSpPr>
        <p:spPr>
          <a:xfrm>
            <a:off x="286211" y="127649"/>
            <a:ext cx="7405800" cy="91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Insights, Changes</a:t>
            </a: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1"/>
          </p:nvPr>
        </p:nvSpPr>
        <p:spPr>
          <a:xfrm>
            <a:off x="2494975" y="3302000"/>
            <a:ext cx="6227100" cy="241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highlight>
                  <a:srgbClr val="FFFFFF"/>
                </a:highlight>
              </a:rPr>
              <a:t>Scheduling</a:t>
            </a:r>
            <a:endParaRPr sz="3000">
              <a:highlight>
                <a:srgbClr val="FFFFFF"/>
              </a:highlight>
            </a:endParaRPr>
          </a:p>
          <a:p>
            <a:pPr marL="457200" lvl="0" indent="-3937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-US" sz="2600">
                <a:solidFill>
                  <a:srgbClr val="000000"/>
                </a:solidFill>
                <a:highlight>
                  <a:srgbClr val="FFFFFF"/>
                </a:highlight>
              </a:rPr>
              <a:t>"make sure you have it set straight for what seniority means, aka working more semesters, hiring date...it needs to be clear across the board."</a:t>
            </a:r>
            <a:endParaRPr sz="2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l="32566" t="20451" r="9743"/>
          <a:stretch/>
        </p:blipFill>
        <p:spPr>
          <a:xfrm>
            <a:off x="197163" y="3429000"/>
            <a:ext cx="2178826" cy="225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197125" y="5726900"/>
            <a:ext cx="21789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Himani Singla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286200" y="1041150"/>
            <a:ext cx="8571600" cy="2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Weekly quizzes</a:t>
            </a: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Cambria"/>
                <a:ea typeface="Cambria"/>
                <a:cs typeface="Cambria"/>
                <a:sym typeface="Cambria"/>
              </a:rPr>
              <a:t>“They were helpful but they need to target problems that many students are having trouble with..”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Cambria"/>
                <a:ea typeface="Cambria"/>
                <a:cs typeface="Cambria"/>
                <a:sym typeface="Cambria"/>
              </a:rPr>
              <a:t>“Every other week maybe? not as often”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609350" y="-4"/>
            <a:ext cx="72213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insights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470075" y="1143000"/>
            <a:ext cx="8311500" cy="21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“...[a] </a:t>
            </a:r>
            <a:r>
              <a:rPr lang="en-US" sz="2400" b="1" i="1"/>
              <a:t>Printer Troubleshooting Flowchart / cheat sheet</a:t>
            </a:r>
            <a:r>
              <a:rPr lang="en-US" sz="2400"/>
              <a:t> for those working the service desk would be a good idea I believe because sometimes patrons are impatient when trying to troubleshoot the printers... Definitely wouldn't hurt to have something to lean back on!”</a:t>
            </a:r>
            <a:endParaRPr sz="240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4775" y="3262025"/>
            <a:ext cx="1887249" cy="2516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7147600" y="5778350"/>
            <a:ext cx="1821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Lauren Croll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470075" y="3514138"/>
            <a:ext cx="6549300" cy="20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“There needs to be </a:t>
            </a:r>
            <a:r>
              <a:rPr lang="en-US" sz="2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more collaboration of research librarians and access services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There's trainings together but even with that, the "EID" department feels very separated.”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On-screen Show (4:3)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Roboto</vt:lpstr>
      <vt:lpstr>Cambria</vt:lpstr>
      <vt:lpstr>Arial</vt:lpstr>
      <vt:lpstr>Office Theme</vt:lpstr>
      <vt:lpstr>Custom Design</vt:lpstr>
      <vt:lpstr>Learning to Listen Up:  Advocating for &amp; Collaborating with Student Employees for a More Effective Workforce   Heidi Gauder, Heather Ruch, Cristin Bushnell  2019 ALAO conference</vt:lpstr>
      <vt:lpstr>PowerPoint Presentation</vt:lpstr>
      <vt:lpstr>Campus- &amp; Library-wide Values</vt:lpstr>
      <vt:lpstr>Department Org Chart</vt:lpstr>
      <vt:lpstr>Growing Recognition + Change</vt:lpstr>
      <vt:lpstr>Student Employees</vt:lpstr>
      <vt:lpstr>Student Staff Empowerment</vt:lpstr>
      <vt:lpstr>Student Insights, Changes</vt:lpstr>
      <vt:lpstr>Student insights</vt:lpstr>
      <vt:lpstr>Workflow contributions</vt:lpstr>
      <vt:lpstr>Supervisor students</vt:lpstr>
      <vt:lpstr>Resume-ready experiences</vt:lpstr>
      <vt:lpstr>Career Workshops</vt:lpstr>
      <vt:lpstr>Student-initiated Presentation</vt:lpstr>
      <vt:lpstr>Management -- Training</vt:lpstr>
      <vt:lpstr>Management -- Communication</vt:lpstr>
      <vt:lpstr>Management -- Coaching</vt:lpstr>
      <vt:lpstr>Management -- Recognition</vt:lpstr>
      <vt:lpstr>What are you doing to help your student employees become invested in the library and its success?  What opportunities do you provide for your student employees?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Listen Up:  Advocating for &amp; Collaborating with Student Employees for a More Effective Workforce   Heidi Gauder, Heather Ruch, Cristin Bushnell  2019 ALAO conference</dc:title>
  <dc:creator>Heidi Gauder</dc:creator>
  <cp:lastModifiedBy>Christina Beis</cp:lastModifiedBy>
  <cp:revision>1</cp:revision>
  <dcterms:modified xsi:type="dcterms:W3CDTF">2019-10-29T16:40:52Z</dcterms:modified>
</cp:coreProperties>
</file>