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95" r:id="rId14"/>
    <p:sldId id="269" r:id="rId15"/>
    <p:sldId id="270" r:id="rId16"/>
    <p:sldId id="271" r:id="rId17"/>
    <p:sldId id="272" r:id="rId18"/>
    <p:sldId id="273" r:id="rId19"/>
    <p:sldId id="289" r:id="rId20"/>
    <p:sldId id="274" r:id="rId21"/>
    <p:sldId id="275" r:id="rId22"/>
    <p:sldId id="291" r:id="rId23"/>
    <p:sldId id="293" r:id="rId24"/>
    <p:sldId id="290" r:id="rId25"/>
    <p:sldId id="279" r:id="rId26"/>
    <p:sldId id="280" r:id="rId27"/>
    <p:sldId id="281" r:id="rId28"/>
    <p:sldId id="287" r:id="rId29"/>
    <p:sldId id="285" r:id="rId30"/>
    <p:sldId id="286" r:id="rId31"/>
    <p:sldId id="282" r:id="rId32"/>
    <p:sldId id="296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rrisms\Documents\norrisms\Public%20Relations\promoactivities15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rrisms\Documents\norrisms\Public%20Relations\promoactivities17-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2015/16 Promotional </a:t>
            </a:r>
            <a:r>
              <a:rPr lang="en-US" dirty="0"/>
              <a:t>Activities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Category</a:t>
            </a:r>
          </a:p>
        </c:rich>
      </c:tx>
      <c:layout>
        <c:manualLayout>
          <c:xMode val="edge"/>
          <c:yMode val="edge"/>
          <c:x val="0.71617056026784853"/>
          <c:y val="6.851851851851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04954068241469"/>
          <c:y val="0"/>
          <c:w val="0.56252600065616798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07-4A1F-AC86-E10110BCF9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07-4A1F-AC86-E10110BCF9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07-4A1F-AC86-E10110BCF9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07-4A1F-AC86-E10110BCF9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907-4A1F-AC86-E10110BCF9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907-4A1F-AC86-E10110BCF9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907-4A1F-AC86-E10110BCF9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907-4A1F-AC86-E10110BCF9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907-4A1F-AC86-E10110BCF9A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907-4A1F-AC86-E10110BCF9A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907-4A1F-AC86-E10110BCF9A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907-4A1F-AC86-E10110BCF9A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907-4A1F-AC86-E10110BCF9A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907-4A1F-AC86-E10110BCF9A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0907-4A1F-AC86-E10110BCF9A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907-4A1F-AC86-E10110BCF9A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907-4A1F-AC86-E10110BCF9A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0907-4A1F-AC86-E10110BCF9A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0907-4A1F-AC86-E10110BCF9A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0907-4A1F-AC86-E10110BCF9A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0907-4A1F-AC86-E10110BCF9A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0907-4A1F-AC86-E10110BCF9A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73FC8E4-5F75-4FE3-8127-F49FF0E339AA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07-4A1F-AC86-E10110BCF9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2A85FA-4DD9-4391-82A5-6A69FDFA1C1E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07-4A1F-AC86-E10110BCF9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B132F1-1594-48DA-B45F-D4E27876568E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07-4A1F-AC86-E10110BCF9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95A409-5401-436C-93F8-83B9FB92FDEF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07-4A1F-AC86-E10110BCF9A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328C8C5-D6BC-427B-BA1B-0C2CCE7D90A4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907-4A1F-AC86-E10110BCF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8B7AF8-A370-408A-AB54-DBC1C0758C05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907-4A1F-AC86-E10110BCF9A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F05B5C4-FD4F-40A4-9C02-415A3A075BDE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907-4A1F-AC86-E10110BCF9A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1FD2517-1A66-4855-B038-76AA4351ED68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907-4A1F-AC86-E10110BCF9A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9967284-5DFF-4256-A627-F93CB2DD1EFB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907-4A1F-AC86-E10110BCF9A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2B6F559-14D8-4F74-BE6F-863A1FA99074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907-4A1F-AC86-E10110BCF9A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8CB0702-2B07-4BD5-B55E-0E126F01492C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907-4A1F-AC86-E10110BCF9A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03BC4FE-967B-49C2-A250-C67E4BF65BF4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0907-4A1F-AC86-E10110BCF9A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3636C63-4361-4699-A587-A6C0C4ABB73F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0907-4A1F-AC86-E10110BCF9A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F258E3E-32F6-4438-883D-8B17BA8C6984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0907-4A1F-AC86-E10110BCF9A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80C4D68-20ED-4A89-9433-CA4C45E1F2A7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0907-4A1F-AC86-E10110BCF9A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00FF857-B0CE-4798-A46E-0645FF22C2AF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0907-4A1F-AC86-E10110BCF9A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A0E1D33-67F7-43DD-A4C6-3283ACC84C50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0907-4A1F-AC86-E10110BCF9A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35830BF-2071-414C-B21A-ACC1F1A873A0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0907-4A1F-AC86-E10110BCF9AE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CAA8C7A-1298-4B49-B8F4-C4C54CC1FD62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0907-4A1F-AC86-E10110BCF9A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D2FDA79-6ED0-45F0-87F1-BE8DEAAD3DC5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0907-4A1F-AC86-E10110BCF9A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8115B91-1247-4B4B-9844-79151175D8B9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0907-4A1F-AC86-E10110BCF9A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9DF939C-018E-45C0-83C8-0CA0F934EA32}" type="CATEGORYNAME">
                      <a:rPr lang="en-US" b="1"/>
                      <a:pPr/>
                      <a:t>[CATEGORY NAME]</a:t>
                    </a:fld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0907-4A1F-AC86-E10110BCF9A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Sheet1!$E$1:$Z$1</c:f>
              <c:strCache>
                <c:ptCount val="22"/>
                <c:pt idx="0">
                  <c:v>UCL</c:v>
                </c:pt>
                <c:pt idx="1">
                  <c:v>Langsam</c:v>
                </c:pt>
                <c:pt idx="2">
                  <c:v>ARB</c:v>
                </c:pt>
                <c:pt idx="3">
                  <c:v>Chem-Bio</c:v>
                </c:pt>
                <c:pt idx="4">
                  <c:v>Classics</c:v>
                </c:pt>
                <c:pt idx="5">
                  <c:v>CCM</c:v>
                </c:pt>
                <c:pt idx="6">
                  <c:v>DAAP</c:v>
                </c:pt>
                <c:pt idx="7">
                  <c:v>CECH</c:v>
                </c:pt>
                <c:pt idx="8">
                  <c:v>CEAS</c:v>
                </c:pt>
                <c:pt idx="9">
                  <c:v>GMP</c:v>
                </c:pt>
                <c:pt idx="10">
                  <c:v>HSL</c:v>
                </c:pt>
                <c:pt idx="11">
                  <c:v>Elliston</c:v>
                </c:pt>
                <c:pt idx="12">
                  <c:v>Winkler</c:v>
                </c:pt>
                <c:pt idx="13">
                  <c:v>Development</c:v>
                </c:pt>
                <c:pt idx="14">
                  <c:v>SP Initiative</c:v>
                </c:pt>
                <c:pt idx="15">
                  <c:v>Events</c:v>
                </c:pt>
                <c:pt idx="16">
                  <c:v>Services</c:v>
                </c:pt>
                <c:pt idx="17">
                  <c:v>Collections</c:v>
                </c:pt>
                <c:pt idx="18">
                  <c:v>People</c:v>
                </c:pt>
                <c:pt idx="19">
                  <c:v>Special Projects</c:v>
                </c:pt>
                <c:pt idx="20">
                  <c:v>General</c:v>
                </c:pt>
                <c:pt idx="21">
                  <c:v>Space</c:v>
                </c:pt>
              </c:strCache>
            </c:strRef>
          </c:cat>
          <c:val>
            <c:numRef>
              <c:f>Sheet1!$E$133:$Z$133</c:f>
              <c:numCache>
                <c:formatCode>General</c:formatCode>
                <c:ptCount val="22"/>
                <c:pt idx="0">
                  <c:v>72</c:v>
                </c:pt>
                <c:pt idx="1">
                  <c:v>38</c:v>
                </c:pt>
                <c:pt idx="2">
                  <c:v>19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11</c:v>
                </c:pt>
                <c:pt idx="7">
                  <c:v>10</c:v>
                </c:pt>
                <c:pt idx="8">
                  <c:v>16</c:v>
                </c:pt>
                <c:pt idx="9">
                  <c:v>9</c:v>
                </c:pt>
                <c:pt idx="10">
                  <c:v>18</c:v>
                </c:pt>
                <c:pt idx="11">
                  <c:v>4</c:v>
                </c:pt>
                <c:pt idx="12">
                  <c:v>8</c:v>
                </c:pt>
                <c:pt idx="13">
                  <c:v>7</c:v>
                </c:pt>
                <c:pt idx="14">
                  <c:v>21</c:v>
                </c:pt>
                <c:pt idx="15">
                  <c:v>44</c:v>
                </c:pt>
                <c:pt idx="16">
                  <c:v>16</c:v>
                </c:pt>
                <c:pt idx="17">
                  <c:v>18</c:v>
                </c:pt>
                <c:pt idx="18">
                  <c:v>9</c:v>
                </c:pt>
                <c:pt idx="19">
                  <c:v>17</c:v>
                </c:pt>
                <c:pt idx="20">
                  <c:v>10</c:v>
                </c:pt>
                <c:pt idx="2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907-4A1F-AC86-E10110BCF9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2017/18 Promotional Activities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Category</a:t>
            </a:r>
          </a:p>
        </c:rich>
      </c:tx>
      <c:layout>
        <c:manualLayout>
          <c:xMode val="edge"/>
          <c:yMode val="edge"/>
          <c:x val="0.72598964209638506"/>
          <c:y val="5.7888888888888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20330185188945"/>
          <c:y val="0"/>
          <c:w val="0.56136827068584938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2C-443F-8BBC-FD3FB64458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2C-443F-8BBC-FD3FB64458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2C-443F-8BBC-FD3FB64458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2C-443F-8BBC-FD3FB64458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2C-443F-8BBC-FD3FB64458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F2C-443F-8BBC-FD3FB64458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F2C-443F-8BBC-FD3FB644583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F2C-443F-8BBC-FD3FB644583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F2C-443F-8BBC-FD3FB644583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F2C-443F-8BBC-FD3FB644583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F2C-443F-8BBC-FD3FB644583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F2C-443F-8BBC-FD3FB644583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F2C-443F-8BBC-FD3FB644583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F2C-443F-8BBC-FD3FB644583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F2C-443F-8BBC-FD3FB644583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F2C-443F-8BBC-FD3FB644583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F2C-443F-8BBC-FD3FB6445836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2F2C-443F-8BBC-FD3FB6445836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2F2C-443F-8BBC-FD3FB6445836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2F2C-443F-8BBC-FD3FB6445836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2F2C-443F-8BBC-FD3FB6445836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2F2C-443F-8BBC-FD3FB6445836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2F2C-443F-8BBC-FD3FB6445836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2F2C-443F-8BBC-FD3FB6445836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2F2C-443F-8BBC-FD3FB6445836}"/>
              </c:ext>
            </c:extLst>
          </c:dPt>
          <c:dLbls>
            <c:dLbl>
              <c:idx val="3"/>
              <c:layout>
                <c:manualLayout>
                  <c:x val="-0.12259574146204491"/>
                  <c:y val="-3.7726288518095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2C-443F-8BBC-FD3FB6445836}"/>
                </c:ext>
              </c:extLst>
            </c:dLbl>
            <c:dLbl>
              <c:idx val="7"/>
              <c:layout>
                <c:manualLayout>
                  <c:x val="-9.3937557055269544E-2"/>
                  <c:y val="-0.142000926354793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2C-443F-8BBC-FD3FB6445836}"/>
                </c:ext>
              </c:extLst>
            </c:dLbl>
            <c:dLbl>
              <c:idx val="11"/>
              <c:layout>
                <c:manualLayout>
                  <c:x val="-5.229705939343441E-2"/>
                  <c:y val="-0.21855119616504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2C-443F-8BBC-FD3FB6445836}"/>
                </c:ext>
              </c:extLst>
            </c:dLbl>
            <c:dLbl>
              <c:idx val="13"/>
              <c:layout>
                <c:manualLayout>
                  <c:x val="-1.9834064366115386E-2"/>
                  <c:y val="-0.192386643922020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2C-443F-8BBC-FD3FB644583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Sheet1!$D$1:$AB$1</c:f>
              <c:strCache>
                <c:ptCount val="25"/>
                <c:pt idx="0">
                  <c:v>UCL</c:v>
                </c:pt>
                <c:pt idx="1">
                  <c:v>Langsam</c:v>
                </c:pt>
                <c:pt idx="2">
                  <c:v>ARB</c:v>
                </c:pt>
                <c:pt idx="3">
                  <c:v>Chem-Bio</c:v>
                </c:pt>
                <c:pt idx="4">
                  <c:v>Classics</c:v>
                </c:pt>
                <c:pt idx="5">
                  <c:v>CCM</c:v>
                </c:pt>
                <c:pt idx="6">
                  <c:v>DAAP</c:v>
                </c:pt>
                <c:pt idx="7">
                  <c:v>CECH</c:v>
                </c:pt>
                <c:pt idx="8">
                  <c:v>CEAS</c:v>
                </c:pt>
                <c:pt idx="9">
                  <c:v>GMP</c:v>
                </c:pt>
                <c:pt idx="10">
                  <c:v>HSL</c:v>
                </c:pt>
                <c:pt idx="11">
                  <c:v>Elliston</c:v>
                </c:pt>
                <c:pt idx="12">
                  <c:v>Winkler</c:v>
                </c:pt>
                <c:pt idx="13">
                  <c:v>Press</c:v>
                </c:pt>
                <c:pt idx="14">
                  <c:v>Development</c:v>
                </c:pt>
                <c:pt idx="15">
                  <c:v>SP Initiative</c:v>
                </c:pt>
                <c:pt idx="16">
                  <c:v>Events</c:v>
                </c:pt>
                <c:pt idx="17">
                  <c:v>Services</c:v>
                </c:pt>
                <c:pt idx="18">
                  <c:v>Collections</c:v>
                </c:pt>
                <c:pt idx="19">
                  <c:v>People</c:v>
                </c:pt>
                <c:pt idx="20">
                  <c:v>Special Projects</c:v>
                </c:pt>
                <c:pt idx="21">
                  <c:v>General</c:v>
                </c:pt>
                <c:pt idx="22">
                  <c:v>Space</c:v>
                </c:pt>
                <c:pt idx="23">
                  <c:v>Global</c:v>
                </c:pt>
                <c:pt idx="24">
                  <c:v>Collaborations/Parterships</c:v>
                </c:pt>
              </c:strCache>
            </c:strRef>
          </c:cat>
          <c:val>
            <c:numRef>
              <c:f>Sheet1!$D$166:$AB$166</c:f>
              <c:numCache>
                <c:formatCode>General</c:formatCode>
                <c:ptCount val="25"/>
                <c:pt idx="0">
                  <c:v>78</c:v>
                </c:pt>
                <c:pt idx="1">
                  <c:v>49</c:v>
                </c:pt>
                <c:pt idx="2">
                  <c:v>44</c:v>
                </c:pt>
                <c:pt idx="3">
                  <c:v>9</c:v>
                </c:pt>
                <c:pt idx="4">
                  <c:v>16</c:v>
                </c:pt>
                <c:pt idx="5">
                  <c:v>18</c:v>
                </c:pt>
                <c:pt idx="6">
                  <c:v>13</c:v>
                </c:pt>
                <c:pt idx="7">
                  <c:v>9</c:v>
                </c:pt>
                <c:pt idx="8">
                  <c:v>14</c:v>
                </c:pt>
                <c:pt idx="9">
                  <c:v>15</c:v>
                </c:pt>
                <c:pt idx="10">
                  <c:v>20</c:v>
                </c:pt>
                <c:pt idx="11">
                  <c:v>3</c:v>
                </c:pt>
                <c:pt idx="12">
                  <c:v>16</c:v>
                </c:pt>
                <c:pt idx="13">
                  <c:v>12</c:v>
                </c:pt>
                <c:pt idx="14">
                  <c:v>14</c:v>
                </c:pt>
                <c:pt idx="15">
                  <c:v>36</c:v>
                </c:pt>
                <c:pt idx="16">
                  <c:v>46</c:v>
                </c:pt>
                <c:pt idx="17">
                  <c:v>43</c:v>
                </c:pt>
                <c:pt idx="18">
                  <c:v>50</c:v>
                </c:pt>
                <c:pt idx="19">
                  <c:v>29</c:v>
                </c:pt>
                <c:pt idx="20">
                  <c:v>25</c:v>
                </c:pt>
                <c:pt idx="21">
                  <c:v>5</c:v>
                </c:pt>
                <c:pt idx="22">
                  <c:v>31</c:v>
                </c:pt>
                <c:pt idx="23">
                  <c:v>5</c:v>
                </c:pt>
                <c:pt idx="2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F2C-443F-8BBC-FD3FB644583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40D0F-20E5-4AED-B4E7-4E1AF1FD0FB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1C63D31B-29B6-4446-AB2E-C2D4803D1D32}">
      <dgm:prSet phldrT="[Text]" custT="1"/>
      <dgm:spPr/>
      <dgm:t>
        <a:bodyPr/>
        <a:lstStyle/>
        <a:p>
          <a:r>
            <a:rPr lang="en-US" sz="1400" dirty="0" smtClean="0"/>
            <a:t>Experienced-based Learning</a:t>
          </a:r>
        </a:p>
        <a:p>
          <a:r>
            <a:rPr lang="en-US" sz="1400" dirty="0" smtClean="0"/>
            <a:t>Collaboration</a:t>
          </a:r>
        </a:p>
        <a:p>
          <a:r>
            <a:rPr lang="en-US" sz="1400" dirty="0" smtClean="0"/>
            <a:t>Connecting the World</a:t>
          </a:r>
          <a:br>
            <a:rPr lang="en-US" sz="1400" dirty="0" smtClean="0"/>
          </a:br>
          <a:r>
            <a:rPr lang="en-US" sz="1400" dirty="0" smtClean="0"/>
            <a:t>Inclusion</a:t>
          </a:r>
        </a:p>
      </dgm:t>
    </dgm:pt>
    <dgm:pt modelId="{A8C1CDE3-C1F0-4734-922B-18399D10D431}" type="parTrans" cxnId="{3283E646-F4C3-4C52-B7FD-911F24F62530}">
      <dgm:prSet/>
      <dgm:spPr/>
      <dgm:t>
        <a:bodyPr/>
        <a:lstStyle/>
        <a:p>
          <a:endParaRPr lang="en-US"/>
        </a:p>
      </dgm:t>
    </dgm:pt>
    <dgm:pt modelId="{6919B9D1-C1AB-419B-AACD-4E2EF40E3159}" type="sibTrans" cxnId="{3283E646-F4C3-4C52-B7FD-911F24F62530}">
      <dgm:prSet/>
      <dgm:spPr/>
      <dgm:t>
        <a:bodyPr/>
        <a:lstStyle/>
        <a:p>
          <a:endParaRPr lang="en-US"/>
        </a:p>
      </dgm:t>
    </dgm:pt>
    <dgm:pt modelId="{DE768D90-2D2D-432B-87E0-F7FBF79F0A14}">
      <dgm:prSet phldrT="[Text]" custT="1"/>
      <dgm:spPr/>
      <dgm:t>
        <a:bodyPr/>
        <a:lstStyle/>
        <a:p>
          <a:r>
            <a:rPr lang="en-US" sz="1400" dirty="0" smtClean="0"/>
            <a:t>Global</a:t>
          </a:r>
        </a:p>
        <a:p>
          <a:r>
            <a:rPr lang="en-US" sz="1400" dirty="0" smtClean="0"/>
            <a:t>Collaborators</a:t>
          </a:r>
        </a:p>
        <a:p>
          <a:r>
            <a:rPr lang="en-US" sz="1400" dirty="0" smtClean="0"/>
            <a:t>Digital Innovation</a:t>
          </a:r>
        </a:p>
        <a:p>
          <a:r>
            <a:rPr lang="en-US" sz="1400" dirty="0" smtClean="0"/>
            <a:t>Scholarly Endeavor / Discovery</a:t>
          </a:r>
          <a:endParaRPr lang="en-US" sz="1400" dirty="0"/>
        </a:p>
      </dgm:t>
    </dgm:pt>
    <dgm:pt modelId="{15155764-88D7-4ADE-BE94-50162ADB8712}" type="parTrans" cxnId="{F996DA4C-A40B-4112-9EE2-D21F0F12996B}">
      <dgm:prSet/>
      <dgm:spPr/>
      <dgm:t>
        <a:bodyPr/>
        <a:lstStyle/>
        <a:p>
          <a:endParaRPr lang="en-US"/>
        </a:p>
      </dgm:t>
    </dgm:pt>
    <dgm:pt modelId="{411A3237-1139-4C4F-B5B7-42186A7C38DE}" type="sibTrans" cxnId="{F996DA4C-A40B-4112-9EE2-D21F0F12996B}">
      <dgm:prSet/>
      <dgm:spPr/>
      <dgm:t>
        <a:bodyPr/>
        <a:lstStyle/>
        <a:p>
          <a:endParaRPr lang="en-US"/>
        </a:p>
      </dgm:t>
    </dgm:pt>
    <dgm:pt modelId="{BC5B9DF3-46BF-44AC-AFCD-6689CE9C51CF}" type="pres">
      <dgm:prSet presAssocID="{C5640D0F-20E5-4AED-B4E7-4E1AF1FD0FBB}" presName="Name0" presStyleCnt="0">
        <dgm:presLayoutVars>
          <dgm:chMax val="7"/>
          <dgm:resizeHandles val="exact"/>
        </dgm:presLayoutVars>
      </dgm:prSet>
      <dgm:spPr/>
    </dgm:pt>
    <dgm:pt modelId="{CA738F77-5415-46AA-AE45-43DDBE09CB69}" type="pres">
      <dgm:prSet presAssocID="{C5640D0F-20E5-4AED-B4E7-4E1AF1FD0FBB}" presName="comp1" presStyleCnt="0"/>
      <dgm:spPr/>
    </dgm:pt>
    <dgm:pt modelId="{B7455D36-076F-4009-9388-12FFE5D1D8F8}" type="pres">
      <dgm:prSet presAssocID="{C5640D0F-20E5-4AED-B4E7-4E1AF1FD0FBB}" presName="circle1" presStyleLbl="node1" presStyleIdx="0" presStyleCnt="2"/>
      <dgm:spPr/>
      <dgm:t>
        <a:bodyPr/>
        <a:lstStyle/>
        <a:p>
          <a:endParaRPr lang="en-US"/>
        </a:p>
      </dgm:t>
    </dgm:pt>
    <dgm:pt modelId="{39688555-4268-4470-A414-1069BFE68706}" type="pres">
      <dgm:prSet presAssocID="{C5640D0F-20E5-4AED-B4E7-4E1AF1FD0FB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9F5CB-A84E-47F0-ADA3-7B8664858395}" type="pres">
      <dgm:prSet presAssocID="{C5640D0F-20E5-4AED-B4E7-4E1AF1FD0FBB}" presName="comp2" presStyleCnt="0"/>
      <dgm:spPr/>
    </dgm:pt>
    <dgm:pt modelId="{121A3C3C-ADB2-480C-BB23-0C17D69E7347}" type="pres">
      <dgm:prSet presAssocID="{C5640D0F-20E5-4AED-B4E7-4E1AF1FD0FBB}" presName="circle2" presStyleLbl="node1" presStyleIdx="1" presStyleCnt="2" custScaleX="93874" custScaleY="92569" custLinFactNeighborY="4298"/>
      <dgm:spPr/>
      <dgm:t>
        <a:bodyPr/>
        <a:lstStyle/>
        <a:p>
          <a:endParaRPr lang="en-US"/>
        </a:p>
      </dgm:t>
    </dgm:pt>
    <dgm:pt modelId="{B68AFA1B-5A26-4655-AC64-29252ACA8D62}" type="pres">
      <dgm:prSet presAssocID="{C5640D0F-20E5-4AED-B4E7-4E1AF1FD0FB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6DA4C-A40B-4112-9EE2-D21F0F12996B}" srcId="{C5640D0F-20E5-4AED-B4E7-4E1AF1FD0FBB}" destId="{DE768D90-2D2D-432B-87E0-F7FBF79F0A14}" srcOrd="1" destOrd="0" parTransId="{15155764-88D7-4ADE-BE94-50162ADB8712}" sibTransId="{411A3237-1139-4C4F-B5B7-42186A7C38DE}"/>
    <dgm:cxn modelId="{3283E646-F4C3-4C52-B7FD-911F24F62530}" srcId="{C5640D0F-20E5-4AED-B4E7-4E1AF1FD0FBB}" destId="{1C63D31B-29B6-4446-AB2E-C2D4803D1D32}" srcOrd="0" destOrd="0" parTransId="{A8C1CDE3-C1F0-4734-922B-18399D10D431}" sibTransId="{6919B9D1-C1AB-419B-AACD-4E2EF40E3159}"/>
    <dgm:cxn modelId="{E40407A5-E88C-4D74-BC8C-5EE5620736D7}" type="presOf" srcId="{1C63D31B-29B6-4446-AB2E-C2D4803D1D32}" destId="{B7455D36-076F-4009-9388-12FFE5D1D8F8}" srcOrd="0" destOrd="0" presId="urn:microsoft.com/office/officeart/2005/8/layout/venn2"/>
    <dgm:cxn modelId="{9EF7D65F-66D5-4BF8-B798-F434B4A81713}" type="presOf" srcId="{C5640D0F-20E5-4AED-B4E7-4E1AF1FD0FBB}" destId="{BC5B9DF3-46BF-44AC-AFCD-6689CE9C51CF}" srcOrd="0" destOrd="0" presId="urn:microsoft.com/office/officeart/2005/8/layout/venn2"/>
    <dgm:cxn modelId="{C48A4233-044B-4A3A-8F11-2FDF09D6538A}" type="presOf" srcId="{DE768D90-2D2D-432B-87E0-F7FBF79F0A14}" destId="{121A3C3C-ADB2-480C-BB23-0C17D69E7347}" srcOrd="0" destOrd="0" presId="urn:microsoft.com/office/officeart/2005/8/layout/venn2"/>
    <dgm:cxn modelId="{41B6E18C-91D7-465F-A08B-6AE1190D819C}" type="presOf" srcId="{DE768D90-2D2D-432B-87E0-F7FBF79F0A14}" destId="{B68AFA1B-5A26-4655-AC64-29252ACA8D62}" srcOrd="1" destOrd="0" presId="urn:microsoft.com/office/officeart/2005/8/layout/venn2"/>
    <dgm:cxn modelId="{4FE38B14-004D-4132-AA25-6DCBCC530419}" type="presOf" srcId="{1C63D31B-29B6-4446-AB2E-C2D4803D1D32}" destId="{39688555-4268-4470-A414-1069BFE68706}" srcOrd="1" destOrd="0" presId="urn:microsoft.com/office/officeart/2005/8/layout/venn2"/>
    <dgm:cxn modelId="{65E6900F-3CA2-4A33-97B5-1B9CEA91DFCC}" type="presParOf" srcId="{BC5B9DF3-46BF-44AC-AFCD-6689CE9C51CF}" destId="{CA738F77-5415-46AA-AE45-43DDBE09CB69}" srcOrd="0" destOrd="0" presId="urn:microsoft.com/office/officeart/2005/8/layout/venn2"/>
    <dgm:cxn modelId="{3679CAAA-A6AB-44DB-932B-A5D0609F17A2}" type="presParOf" srcId="{CA738F77-5415-46AA-AE45-43DDBE09CB69}" destId="{B7455D36-076F-4009-9388-12FFE5D1D8F8}" srcOrd="0" destOrd="0" presId="urn:microsoft.com/office/officeart/2005/8/layout/venn2"/>
    <dgm:cxn modelId="{76B3CE1B-8669-48B6-8A2C-8A293B59F799}" type="presParOf" srcId="{CA738F77-5415-46AA-AE45-43DDBE09CB69}" destId="{39688555-4268-4470-A414-1069BFE68706}" srcOrd="1" destOrd="0" presId="urn:microsoft.com/office/officeart/2005/8/layout/venn2"/>
    <dgm:cxn modelId="{E3C3DEA6-9722-4CD8-9C41-810C2A09B691}" type="presParOf" srcId="{BC5B9DF3-46BF-44AC-AFCD-6689CE9C51CF}" destId="{3CA9F5CB-A84E-47F0-ADA3-7B8664858395}" srcOrd="1" destOrd="0" presId="urn:microsoft.com/office/officeart/2005/8/layout/venn2"/>
    <dgm:cxn modelId="{A184428C-9D8A-4C0B-85D6-1D7F02B3FD3B}" type="presParOf" srcId="{3CA9F5CB-A84E-47F0-ADA3-7B8664858395}" destId="{121A3C3C-ADB2-480C-BB23-0C17D69E7347}" srcOrd="0" destOrd="0" presId="urn:microsoft.com/office/officeart/2005/8/layout/venn2"/>
    <dgm:cxn modelId="{7F05D6BB-E383-447D-A777-F6FB6BF0F97E}" type="presParOf" srcId="{3CA9F5CB-A84E-47F0-ADA3-7B8664858395}" destId="{B68AFA1B-5A26-4655-AC64-29252ACA8D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55D36-076F-4009-9388-12FFE5D1D8F8}">
      <dsp:nvSpPr>
        <dsp:cNvPr id="0" name=""/>
        <dsp:cNvSpPr/>
      </dsp:nvSpPr>
      <dsp:spPr>
        <a:xfrm>
          <a:off x="1159255" y="0"/>
          <a:ext cx="4637023" cy="4637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Experienced-based Learning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Collaboration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Connecting the World</a:t>
          </a:r>
          <a:br>
            <a:rPr lang="en-US" sz="1400" kern="1200" dirty="0" smtClean="0"/>
          </a:br>
          <a:r>
            <a:rPr lang="en-US" sz="1400" kern="1200" dirty="0" smtClean="0"/>
            <a:t>Inclusion</a:t>
          </a:r>
        </a:p>
      </dsp:txBody>
      <dsp:txXfrm>
        <a:off x="2260548" y="347776"/>
        <a:ext cx="2434437" cy="788293"/>
      </dsp:txXfrm>
    </dsp:sp>
    <dsp:sp modelId="{121A3C3C-ADB2-480C-BB23-0C17D69E7347}">
      <dsp:nvSpPr>
        <dsp:cNvPr id="0" name=""/>
        <dsp:cNvSpPr/>
      </dsp:nvSpPr>
      <dsp:spPr>
        <a:xfrm>
          <a:off x="1845407" y="1417688"/>
          <a:ext cx="3264719" cy="3219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Global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Collaborators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Digital Innovation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Scholarly Endeavor / Discovery</a:t>
          </a:r>
          <a:endParaRPr lang="en-US" sz="1400" kern="1200" dirty="0"/>
        </a:p>
      </dsp:txBody>
      <dsp:txXfrm>
        <a:off x="2323514" y="2222522"/>
        <a:ext cx="2308505" cy="160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D18F-FB35-4F22-A6EB-533054B05C0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B69C-CD70-4DEE-8E05-4CB1CFEA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say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B69C-CD70-4DEE-8E05-4CB1CFEA3D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B69C-CD70-4DEE-8E05-4CB1CFEA3D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B69C-CD70-4DEE-8E05-4CB1CFEA3D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9892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739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4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6518447"/>
            <a:ext cx="324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www.libraries.uc.edu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457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33457"/>
          <a:stretch/>
        </p:blipFill>
        <p:spPr>
          <a:xfrm>
            <a:off x="-1" y="0"/>
            <a:ext cx="122101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86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6518447"/>
            <a:ext cx="324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www.libraries.uc.edu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17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uclibrari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twitter.com/uclibraries" TargetMode="External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hyperlink" Target="https://libapps.libraries.uc.edu/liblo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suu.com/uclibraries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s://www.instagram.com/uc_libraries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facebook.com/uclibraries" TargetMode="Externa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earch?q=ucltenets&amp;src=typ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libraries.uc.edu/about/strategic-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YIljOIY4c&amp;list=UULOFcrbLUUYisxTzOaTiFuA&amp;index=5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7352" y="1570774"/>
            <a:ext cx="8244147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Strategic Plan as Communication Plan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6152" y="4226293"/>
            <a:ext cx="5081847" cy="1655762"/>
          </a:xfrm>
        </p:spPr>
        <p:txBody>
          <a:bodyPr/>
          <a:lstStyle/>
          <a:p>
            <a:r>
              <a:rPr lang="en-US" dirty="0" smtClean="0"/>
              <a:t>Melissa Cox Norris</a:t>
            </a:r>
          </a:p>
          <a:p>
            <a:r>
              <a:rPr lang="en-US" dirty="0" smtClean="0"/>
              <a:t> Director of Library Communications, University of Cincinnati</a:t>
            </a:r>
          </a:p>
          <a:p>
            <a:r>
              <a:rPr lang="en-US" dirty="0" smtClean="0"/>
              <a:t>November 2,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5" y="1321723"/>
            <a:ext cx="3222316" cy="545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0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01262" y="1922464"/>
            <a:ext cx="7842738" cy="99738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 I Say…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23392" y="3347583"/>
            <a:ext cx="753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University of Cincinnati Libraries </a:t>
            </a:r>
            <a:r>
              <a:rPr lang="en-US" sz="2400" b="1" dirty="0"/>
              <a:t>empower discovery, stimulate learning and inspire the creation of knowledge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by connecting students, faculty, researchers and scholars to dynamic data, information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19214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32792" y="2919846"/>
            <a:ext cx="9144000" cy="99738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Vision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32792" y="3966131"/>
            <a:ext cx="9144000" cy="21737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University of Cincinnati Libraries will become </a:t>
            </a:r>
            <a:r>
              <a:rPr lang="en-US" b="1" i="1" dirty="0"/>
              <a:t>the globally engaged, intellectual commons of the university</a:t>
            </a:r>
            <a:r>
              <a:rPr lang="en-US" dirty="0"/>
              <a:t>—positioning ourselves as the hub of collaboration, digital innovation and scholarly endeavor on campus.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1262" y="1922464"/>
            <a:ext cx="7842738" cy="997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How I Say It…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7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Messaging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2202873"/>
            <a:ext cx="9144000" cy="383744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Key words from the Vision: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Global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Collaborators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Digital Innovation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Scholarly Endeavor/Discovery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UC’s beliefs represented in our messaging: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Experience-based Learning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Collaboration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Connecting with the World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Inclusion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12066"/>
              </p:ext>
            </p:extLst>
          </p:nvPr>
        </p:nvGraphicFramePr>
        <p:xfrm>
          <a:off x="6263054" y="2127738"/>
          <a:ext cx="6955534" cy="463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1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9" y="3474718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3" y="4962696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3" y="3474718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9" y="4962696"/>
            <a:ext cx="1371600" cy="1371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3878" y="3075853"/>
            <a:ext cx="9144000" cy="99738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Pillars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01142" y="4160518"/>
            <a:ext cx="5222630" cy="1912180"/>
          </a:xfrm>
        </p:spPr>
        <p:txBody>
          <a:bodyPr/>
          <a:lstStyle/>
          <a:p>
            <a:pPr marL="514350" indent="-514350" algn="l">
              <a:buFont typeface="+mj-lt"/>
              <a:buAutoNum type="romanUcPeriod"/>
            </a:pPr>
            <a:r>
              <a:rPr lang="en-US" dirty="0" smtClean="0"/>
              <a:t>Digital Technologies and Innovation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/>
              <a:t>People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/>
              <a:t>Space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/>
              <a:t>Data to Information to Knowledge</a:t>
            </a:r>
          </a:p>
          <a:p>
            <a:pPr lvl="1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5485" y="1779213"/>
            <a:ext cx="9144000" cy="997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Themes of What I Communicate About…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59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18159" y="3013442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Putting It into 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3676" y="5527963"/>
            <a:ext cx="541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Primary Communications Vehicles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0700" y="2177682"/>
            <a:ext cx="4686300" cy="461364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E-mailed 3x a year to 60K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Donors, Graduate Alumni, Emeriti Faculty, ARL &amp; </a:t>
            </a:r>
            <a:r>
              <a:rPr lang="en-US" dirty="0" err="1" smtClean="0"/>
              <a:t>OhioLINK</a:t>
            </a:r>
            <a:r>
              <a:rPr lang="en-US" dirty="0" smtClean="0"/>
              <a:t> Directors, UC Deans, Directors and Department Heads, Outside Colleagues, Affiliates,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Externally Focused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News, Features, Staff Profiles, Events, Collection Highlights, Dean’s Note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Articles featuring the projects, initiatives and results of the SP</a:t>
            </a:r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348046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Source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743" r="1417" b="898"/>
          <a:stretch/>
        </p:blipFill>
        <p:spPr>
          <a:xfrm>
            <a:off x="266700" y="1350963"/>
            <a:ext cx="4670265" cy="477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89" y="3107226"/>
            <a:ext cx="1186595" cy="347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9306"/>
          <a:stretch/>
        </p:blipFill>
        <p:spPr>
          <a:xfrm>
            <a:off x="10248900" y="1350963"/>
            <a:ext cx="1676400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6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1" y="1392528"/>
            <a:ext cx="3948430" cy="493553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969977" y="2001838"/>
            <a:ext cx="5955323" cy="456601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Print 2,500 Mailed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Donors, ARL &amp; </a:t>
            </a:r>
            <a:r>
              <a:rPr lang="en-US" dirty="0" err="1" smtClean="0"/>
              <a:t>OhioLINK</a:t>
            </a:r>
            <a:r>
              <a:rPr lang="en-US" dirty="0"/>
              <a:t> Directors, </a:t>
            </a:r>
            <a:r>
              <a:rPr lang="en-US" dirty="0" smtClean="0"/>
              <a:t>UC Deans, VPs &amp; Administrators, Outside Colleagues, Affiliates, Foundation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Available Electronically via ISSUU and Promoted </a:t>
            </a:r>
            <a:r>
              <a:rPr lang="en-US" dirty="0"/>
              <a:t>Publicly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issuu.com/uclibraries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Externally Focused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Focus is results of the SP and what’s next: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News, Stats and Updates from Previous Year as well as Highlights of Upcoming Initiatives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year focuses on a different pillar of the SP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48046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Annual Progress Report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1" y="1392528"/>
            <a:ext cx="3948430" cy="493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1" y="1392527"/>
            <a:ext cx="3948430" cy="49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969977" y="2045795"/>
            <a:ext cx="6066691" cy="422311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Includes the Official News as well as </a:t>
            </a:r>
            <a:r>
              <a:rPr lang="en-US" dirty="0" smtClean="0"/>
              <a:t>Features, Highlights and Staff Profiles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Externally and Internally Focused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Articles </a:t>
            </a:r>
            <a:r>
              <a:rPr lang="en-US" dirty="0"/>
              <a:t>featuring the projects, initiatives and results of the </a:t>
            </a:r>
            <a:r>
              <a:rPr lang="en-US" dirty="0" smtClean="0"/>
              <a:t>SP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Topic tag cloud highlights SP initiatives and pillars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37030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LiBlog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0" y="1350963"/>
            <a:ext cx="4636000" cy="494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2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593131" y="1984255"/>
            <a:ext cx="5795305" cy="438137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Target Audience: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LiBlog</a:t>
            </a:r>
            <a:r>
              <a:rPr lang="en-US" dirty="0" smtClean="0"/>
              <a:t> -  </a:t>
            </a:r>
            <a:r>
              <a:rPr lang="en-US" dirty="0" smtClean="0">
                <a:hlinkClick r:id="rId2"/>
              </a:rPr>
              <a:t>libapps.libraries.uc.edu/</a:t>
            </a:r>
            <a:r>
              <a:rPr lang="en-US" dirty="0" err="1" smtClean="0">
                <a:hlinkClick r:id="rId2"/>
              </a:rPr>
              <a:t>liblog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Twitter- </a:t>
            </a:r>
            <a:r>
              <a:rPr lang="en-US" dirty="0" smtClean="0">
                <a:hlinkClick r:id="rId3"/>
              </a:rPr>
              <a:t>twitter.com/</a:t>
            </a:r>
            <a:r>
              <a:rPr lang="en-US" dirty="0" err="1" smtClean="0">
                <a:hlinkClick r:id="rId3"/>
              </a:rPr>
              <a:t>uclibraries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Facebook - </a:t>
            </a:r>
            <a:r>
              <a:rPr lang="en-US" dirty="0" smtClean="0">
                <a:hlinkClick r:id="rId4"/>
              </a:rPr>
              <a:t>facebook.com/</a:t>
            </a:r>
            <a:r>
              <a:rPr lang="en-US" dirty="0" err="1" smtClean="0">
                <a:hlinkClick r:id="rId4"/>
              </a:rPr>
              <a:t>uclibraries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Instagram - </a:t>
            </a:r>
            <a:r>
              <a:rPr lang="en-US" dirty="0" smtClean="0">
                <a:hlinkClick r:id="rId5"/>
              </a:rPr>
              <a:t>instagram.com/</a:t>
            </a:r>
            <a:r>
              <a:rPr lang="en-US" dirty="0" err="1" smtClean="0">
                <a:hlinkClick r:id="rId5"/>
              </a:rPr>
              <a:t>uc_libraries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ISSUU - </a:t>
            </a:r>
            <a:r>
              <a:rPr lang="en-US" dirty="0" smtClean="0">
                <a:hlinkClick r:id="rId6"/>
              </a:rPr>
              <a:t>issuu.com/</a:t>
            </a:r>
            <a:r>
              <a:rPr lang="en-US" dirty="0" err="1" smtClean="0">
                <a:hlinkClick r:id="rId6"/>
              </a:rPr>
              <a:t>uclibraries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Content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News, Events, Features, Collections, Services,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Engaging, Responsive, On Point, On Message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37030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Social Media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5" y="1987062"/>
            <a:ext cx="2889738" cy="288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79" y="1987062"/>
            <a:ext cx="1133569" cy="113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79" y="3220798"/>
            <a:ext cx="1133569" cy="113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79" y="4501660"/>
            <a:ext cx="1127302" cy="118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2" y="5096547"/>
            <a:ext cx="1197049" cy="118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5" y="5028101"/>
            <a:ext cx="1264034" cy="125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2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1" y="1211702"/>
            <a:ext cx="4122882" cy="266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2" y="4010466"/>
            <a:ext cx="4122882" cy="273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37030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Tenet Social Media Campaign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69978" y="2205928"/>
            <a:ext cx="5222630" cy="41449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11 tenets of our Strategic Plan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Lead, Partner, Collaborate, Build, Learn, Teach, Steward, Innovate, Explore, Thrive, Transform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Fall ‘17 tweeted one per week as </a:t>
            </a:r>
            <a:br>
              <a:rPr lang="en-US" dirty="0" smtClean="0"/>
            </a:br>
            <a:r>
              <a:rPr lang="en-US" dirty="0" smtClean="0"/>
              <a:t>part of ALA’s Core Beliefs campaign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#</a:t>
            </a:r>
            <a:r>
              <a:rPr lang="en-US" dirty="0" err="1" smtClean="0">
                <a:hlinkClick r:id="rId4"/>
              </a:rPr>
              <a:t>ucltenets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Impressions = 5,000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Learn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Lead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14829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3849"/>
            <a:ext cx="10515600" cy="11004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role is to raise the external profile of UC Libraries in order to increase and improve collaboration, participation and support.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8655" y="5527963"/>
            <a:ext cx="40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So what does that mean?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51781" y="2274398"/>
            <a:ext cx="5144655" cy="413519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News &amp; Events featuring SP stories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Strategic </a:t>
            </a:r>
            <a:r>
              <a:rPr lang="en-US" dirty="0"/>
              <a:t>Plan - </a:t>
            </a:r>
            <a:r>
              <a:rPr lang="en-US" dirty="0" smtClean="0">
                <a:hlinkClick r:id="rId2"/>
              </a:rPr>
              <a:t>libraries.uc.edu/about/strategic-plan.html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Link to SP when appropriate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Candidates and outside collaborators visit SP site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37030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Website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" y="1350963"/>
            <a:ext cx="4346478" cy="414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2956255"/>
            <a:ext cx="4323306" cy="374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7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969978" y="2274397"/>
            <a:ext cx="5744306" cy="366920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Official News from UC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Submit to UC News Database for Distribution to Media &amp; UC Communication Vehicles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Articles </a:t>
            </a:r>
            <a:r>
              <a:rPr lang="en-US" dirty="0"/>
              <a:t>featuring the projects, initiatives and results of the </a:t>
            </a:r>
            <a:r>
              <a:rPr lang="en-US" dirty="0" smtClean="0"/>
              <a:t>SP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Include SP language in quotes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37030" y="1350963"/>
            <a:ext cx="5577254" cy="6360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Press Releases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4" y="1771649"/>
            <a:ext cx="3600184" cy="450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1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2196" y="2066192"/>
            <a:ext cx="4423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Cincinnati Press supports the Libraries’ vision to become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globally engaged, intellectual commons of the university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—positioning ourselves as the hub of collaboration, digital innovation and scholarly endeavor on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594231" y="4875305"/>
            <a:ext cx="5416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“Digital humanities/digital scholarship, which includes efforts in digital humanities, research data management, digital repositories, born-digital archives management and long-term digital assets preservation, are core components of UC Libraries’ current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212" y="129418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“Open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access to information has long been a tenet of libraries as it provides opportunity for students and scholars alike in both the sharing and availability of research and data. With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UC Libraries moving into the second year of our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strategic plan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implementation, and with significant digital infrastructure and partnership build up, we are primed to be a catalyst for promoting open access, open education and open data across the university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808" y="4448476"/>
            <a:ext cx="5557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“These two projects, while different in scope and reach, are outgrowths of </a:t>
            </a:r>
            <a:r>
              <a:rPr lang="en-US" b="1" i="1" dirty="0"/>
              <a:t>UC Libraries mission to empower discovery, stimulate learning and inspire the creation of knowledge by connecting students, faculty, researchers and scholars to dynamic data, information and resources</a:t>
            </a:r>
            <a:r>
              <a:rPr lang="en-US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146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20509" y="1168545"/>
            <a:ext cx="6151418" cy="8819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Videos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4" y="2050473"/>
            <a:ext cx="509587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969978" y="2274397"/>
            <a:ext cx="5222630" cy="312407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Promotes the Strategic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Includes mission, vision and pillars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Post on website, plug on social media and play at New Student </a:t>
            </a:r>
            <a:r>
              <a:rPr lang="en-US" dirty="0" smtClean="0"/>
              <a:t>Orientation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www.youtube.com/watch?v=iWYIljOIY4c&amp;list=UULOFcrbLUUYisxTzOaTiFuA&amp;index=5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59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01818" y="1109740"/>
            <a:ext cx="6151418" cy="8819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T-Shirts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97" y="1621206"/>
            <a:ext cx="5071303" cy="4987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4579" r="2325" b="3435"/>
          <a:stretch/>
        </p:blipFill>
        <p:spPr>
          <a:xfrm>
            <a:off x="7112" y="1433887"/>
            <a:ext cx="5054145" cy="5327131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81172" y="2274397"/>
            <a:ext cx="2586181" cy="36461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Given to all Libraries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Worn during New Student Orientation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Given as prizes and gifts to visitors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69978" y="2142518"/>
            <a:ext cx="5222630" cy="427885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Show in tangible ways how we are the “globally engaged intellectual commons of the university.”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37030" y="1350963"/>
            <a:ext cx="5577254" cy="6360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Events &amp; Exhibits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" y="1545909"/>
            <a:ext cx="4974633" cy="161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" y="3339671"/>
            <a:ext cx="2425102" cy="270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27" y="3339671"/>
            <a:ext cx="2209010" cy="321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0" y="3352852"/>
            <a:ext cx="4800601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7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83323" y="3003917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Tangible / Measurable: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2202873"/>
            <a:ext cx="10413076" cy="41187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Attendance at Events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Gate Count: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2014 = 1,378,224  vs.  2017 = 1,941,554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LiBLOG</a:t>
            </a:r>
            <a:r>
              <a:rPr lang="en-US" dirty="0" smtClean="0"/>
              <a:t> Hits: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June ‘16 to June ‘17 = 81,010 views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Average 5,000 a month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Source Stats: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Web:			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Feb. ‘18 = 1,634 views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June ‘18 = 1,698 views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Sept. ‘18 = 1,751 views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7461" y="4928550"/>
            <a:ext cx="6874306" cy="134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E-mail (2,500 mailed via Mail Poet): above 30%/3% excellent</a:t>
            </a:r>
          </a:p>
          <a:p>
            <a:pPr marL="804672" indent="-3474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Feb. ‘18 = Open 32.2% / Click 8.4%</a:t>
            </a:r>
          </a:p>
          <a:p>
            <a:pPr marL="804672" indent="-3474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June ‘18 = Open 16.6% / Click 5.9%</a:t>
            </a:r>
          </a:p>
          <a:p>
            <a:pPr marL="804672" indent="-3474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Sept. ‘18 = Open 26.3% / Click 6.9%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2202873"/>
            <a:ext cx="9144000" cy="41187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Twitter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2,500 tweets and 1,400 followers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Oct. ‘18 = 29.6K impressions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#</a:t>
            </a:r>
            <a:r>
              <a:rPr lang="en-US" dirty="0" err="1" smtClean="0"/>
              <a:t>BoldyBearcat</a:t>
            </a:r>
            <a:r>
              <a:rPr lang="en-US" dirty="0" smtClean="0"/>
              <a:t> in Shanghai (9,091)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Lego at work in UC Libraries (998)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Great American Read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Sept. ‘18 = 24K impressions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Aug ‘18 = 26.1K impressions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r="15036"/>
          <a:stretch/>
        </p:blipFill>
        <p:spPr>
          <a:xfrm>
            <a:off x="6724534" y="2135800"/>
            <a:ext cx="4978028" cy="358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4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12221"/>
              </p:ext>
            </p:extLst>
          </p:nvPr>
        </p:nvGraphicFramePr>
        <p:xfrm>
          <a:off x="-1" y="1"/>
          <a:ext cx="1225647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7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2873"/>
            <a:ext cx="9144000" cy="34329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10 Libraries – Walter C. Langsam Library (main) + 9 College &amp; Departmental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Henry R. Winkler Center for the History of the Health Professions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Elliston Poetry Room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University of Cincinnati Press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People, Services, Collections of UC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Major Initiatives: Strategic Plan, Repository, DH/DS, Informatics, </a:t>
            </a:r>
            <a:r>
              <a:rPr lang="en-US" dirty="0" err="1" smtClean="0"/>
              <a:t>Scholar@UC</a:t>
            </a:r>
            <a:r>
              <a:rPr lang="en-US" dirty="0" smtClean="0"/>
              <a:t> digital repository,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87933"/>
              </p:ext>
            </p:extLst>
          </p:nvPr>
        </p:nvGraphicFramePr>
        <p:xfrm>
          <a:off x="0" y="0"/>
          <a:ext cx="122171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4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Intangible / Harder to Measure: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2202873"/>
            <a:ext cx="9144000" cy="33099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Heightened Awareness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Heard / Anecdotal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Social Media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Recruitment Success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Requests to Partner &amp; Collaborate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General Favorable View</a:t>
            </a:r>
          </a:p>
        </p:txBody>
      </p:sp>
    </p:spTree>
    <p:extLst>
      <p:ext uri="{BB962C8B-B14F-4D97-AF65-F5344CB8AC3E}">
        <p14:creationId xmlns:p14="http://schemas.microsoft.com/office/powerpoint/2010/main" val="2349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8393" y="1122363"/>
            <a:ext cx="10648603" cy="1080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Why Strategic Plan as Communications Plan?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360815"/>
            <a:ext cx="9144000" cy="33099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Promotes the efforts of the Strategic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Helps make the Strategic Plan relevant – not just on the shelf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Focuses my Communications efforts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Assists my Communications efforts by providing the audience, themes and messaging </a:t>
            </a:r>
          </a:p>
        </p:txBody>
      </p:sp>
    </p:spTree>
    <p:extLst>
      <p:ext uri="{BB962C8B-B14F-4D97-AF65-F5344CB8AC3E}">
        <p14:creationId xmlns:p14="http://schemas.microsoft.com/office/powerpoint/2010/main" val="35558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83323" y="3443532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83323" y="2180371"/>
            <a:ext cx="9144000" cy="1080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Not?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2202873"/>
            <a:ext cx="9144000" cy="305492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Law Library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Blue Ash Library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Clermont College Library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UC </a:t>
            </a:r>
            <a:r>
              <a:rPr lang="en-US" dirty="0" smtClean="0"/>
              <a:t>Foundation /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2061560"/>
            <a:ext cx="3846022" cy="23358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 smtClean="0"/>
              <a:t>Primary Audience:</a:t>
            </a:r>
          </a:p>
          <a:p>
            <a:pPr algn="l"/>
            <a:r>
              <a:rPr lang="en-US" dirty="0" smtClean="0"/>
              <a:t>Internal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Faculty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Staff and Administrators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Libraries Staff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29056" y="2527073"/>
            <a:ext cx="5339541" cy="18703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External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Library/ARL/</a:t>
            </a:r>
            <a:r>
              <a:rPr lang="en-US" dirty="0" err="1" smtClean="0"/>
              <a:t>OhioLINK</a:t>
            </a:r>
            <a:r>
              <a:rPr lang="en-US" dirty="0" smtClean="0"/>
              <a:t> Directors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Global Collaborators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3999" y="4397433"/>
            <a:ext cx="6098771" cy="24605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 smtClean="0"/>
              <a:t>Secondary Audience: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Cincinnati Community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Alumni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UC Donors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Potential Employees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Non-UC Students and Researchers</a:t>
            </a:r>
          </a:p>
          <a:p>
            <a:pPr lvl="1" algn="l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938655" y="5527963"/>
            <a:ext cx="40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Why Them?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Strategic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3391593"/>
            <a:ext cx="9144000" cy="186620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Its mission, vision, tenets and four pillars determine the content, messaging and audiences of all communications activities.</a:t>
            </a:r>
          </a:p>
        </p:txBody>
      </p:sp>
    </p:spTree>
    <p:extLst>
      <p:ext uri="{BB962C8B-B14F-4D97-AF65-F5344CB8AC3E}">
        <p14:creationId xmlns:p14="http://schemas.microsoft.com/office/powerpoint/2010/main" val="1911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9738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084021"/>
            <a:ext cx="9144000" cy="21737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University of Cincinnati Libraries empower discovery, stimulate learning and inspire the creation of knowledge by connecting students, faculty, researchers and scholars to dynamic data, information and resources.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89187" y="5527963"/>
            <a:ext cx="40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How Does That Translate?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922464"/>
            <a:ext cx="9144000" cy="9973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 Communicate About…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523392" y="3347583"/>
            <a:ext cx="753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University of Cincinnati Libraries empower discovery, stimulate learning and inspire the creation of knowledge by connecting students, faculty, researchers and scholars to </a:t>
            </a:r>
            <a:r>
              <a:rPr lang="en-US" sz="2400" b="1" dirty="0"/>
              <a:t>dynamic data, information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6775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922464"/>
            <a:ext cx="9144000" cy="997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Who I Communicate To…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23392" y="3347583"/>
            <a:ext cx="7535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University of Cincinnati Libraries empower discovery, stimulate learning and inspire the creation of knowledge by connecting </a:t>
            </a:r>
            <a:r>
              <a:rPr lang="en-US" sz="2400" b="1" dirty="0"/>
              <a:t>students, faculty, researchers and scholars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to dynamic data, information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30251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1277</Words>
  <Application>Microsoft Office PowerPoint</Application>
  <PresentationFormat>Widescreen</PresentationFormat>
  <Paragraphs>208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Strategic Plan as Communication Plan</vt:lpstr>
      <vt:lpstr>PowerPoint Presentation</vt:lpstr>
      <vt:lpstr>What?</vt:lpstr>
      <vt:lpstr>What Not?</vt:lpstr>
      <vt:lpstr>Who?</vt:lpstr>
      <vt:lpstr>The Strategic Plan</vt:lpstr>
      <vt:lpstr>Mission</vt:lpstr>
      <vt:lpstr>What I Communicate About…</vt:lpstr>
      <vt:lpstr>PowerPoint Presentation</vt:lpstr>
      <vt:lpstr>What I Say…</vt:lpstr>
      <vt:lpstr>Vision</vt:lpstr>
      <vt:lpstr>Messaging</vt:lpstr>
      <vt:lpstr>Pillars</vt:lpstr>
      <vt:lpstr>Putting It into Action</vt:lpstr>
      <vt:lpstr>Source</vt:lpstr>
      <vt:lpstr>Annual Progress Report</vt:lpstr>
      <vt:lpstr>LiBlog</vt:lpstr>
      <vt:lpstr>Social Media</vt:lpstr>
      <vt:lpstr>Tenet Social Media Campaign</vt:lpstr>
      <vt:lpstr>Website</vt:lpstr>
      <vt:lpstr>Press Releases</vt:lpstr>
      <vt:lpstr>PowerPoint Presentation</vt:lpstr>
      <vt:lpstr>Videos</vt:lpstr>
      <vt:lpstr>T-Shirts</vt:lpstr>
      <vt:lpstr>PowerPoint Presentation</vt:lpstr>
      <vt:lpstr>Results</vt:lpstr>
      <vt:lpstr>Tangible / Measurable:</vt:lpstr>
      <vt:lpstr>PowerPoint Presentation</vt:lpstr>
      <vt:lpstr>PowerPoint Presentation</vt:lpstr>
      <vt:lpstr>PowerPoint Presentation</vt:lpstr>
      <vt:lpstr>Intangible / Harder to Measure:</vt:lpstr>
      <vt:lpstr>PowerPoint Presentation</vt:lpstr>
      <vt:lpstr>Comments?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Norris, Melissa (norrisms)</dc:creator>
  <cp:lastModifiedBy>Norris, Melissa (norrisms)</cp:lastModifiedBy>
  <cp:revision>84</cp:revision>
  <dcterms:created xsi:type="dcterms:W3CDTF">2017-07-17T16:01:54Z</dcterms:created>
  <dcterms:modified xsi:type="dcterms:W3CDTF">2018-11-15T17:15:02Z</dcterms:modified>
</cp:coreProperties>
</file>