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481" r:id="rId3"/>
    <p:sldId id="467" r:id="rId4"/>
    <p:sldId id="450" r:id="rId5"/>
    <p:sldId id="473" r:id="rId6"/>
    <p:sldId id="471" r:id="rId7"/>
    <p:sldId id="474" r:id="rId8"/>
    <p:sldId id="482" r:id="rId9"/>
    <p:sldId id="472" r:id="rId10"/>
    <p:sldId id="383" r:id="rId11"/>
    <p:sldId id="483" r:id="rId12"/>
    <p:sldId id="451" r:id="rId13"/>
    <p:sldId id="421" r:id="rId14"/>
    <p:sldId id="269" r:id="rId15"/>
    <p:sldId id="454" r:id="rId16"/>
    <p:sldId id="456" r:id="rId17"/>
    <p:sldId id="468" r:id="rId18"/>
    <p:sldId id="264" r:id="rId19"/>
    <p:sldId id="268" r:id="rId20"/>
    <p:sldId id="458" r:id="rId21"/>
    <p:sldId id="445" r:id="rId22"/>
    <p:sldId id="438" r:id="rId23"/>
    <p:sldId id="439" r:id="rId24"/>
    <p:sldId id="464" r:id="rId25"/>
    <p:sldId id="465" r:id="rId26"/>
    <p:sldId id="440" r:id="rId27"/>
    <p:sldId id="263" r:id="rId28"/>
    <p:sldId id="463" r:id="rId29"/>
    <p:sldId id="455" r:id="rId30"/>
    <p:sldId id="343" r:id="rId31"/>
    <p:sldId id="453" r:id="rId32"/>
    <p:sldId id="447" r:id="rId33"/>
    <p:sldId id="466" r:id="rId34"/>
    <p:sldId id="448" r:id="rId35"/>
    <p:sldId id="469" r:id="rId36"/>
    <p:sldId id="442" r:id="rId37"/>
    <p:sldId id="461" r:id="rId38"/>
    <p:sldId id="470" r:id="rId39"/>
    <p:sldId id="462" r:id="rId40"/>
    <p:sldId id="443" r:id="rId41"/>
    <p:sldId id="444" r:id="rId42"/>
    <p:sldId id="389" r:id="rId43"/>
    <p:sldId id="425" r:id="rId44"/>
    <p:sldId id="415" r:id="rId45"/>
    <p:sldId id="414" r:id="rId46"/>
    <p:sldId id="420" r:id="rId47"/>
    <p:sldId id="424" r:id="rId48"/>
    <p:sldId id="410" r:id="rId49"/>
    <p:sldId id="423" r:id="rId50"/>
    <p:sldId id="422" r:id="rId51"/>
    <p:sldId id="392" r:id="rId52"/>
    <p:sldId id="427" r:id="rId53"/>
    <p:sldId id="429" r:id="rId54"/>
    <p:sldId id="430" r:id="rId55"/>
    <p:sldId id="428" r:id="rId56"/>
    <p:sldId id="431" r:id="rId57"/>
    <p:sldId id="457" r:id="rId5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C24"/>
    <a:srgbClr val="FFCE41"/>
    <a:srgbClr val="FFFCDE"/>
    <a:srgbClr val="B0BAD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0" autoAdjust="0"/>
    <p:restoredTop sz="38084" autoAdjust="0"/>
  </p:normalViewPr>
  <p:slideViewPr>
    <p:cSldViewPr>
      <p:cViewPr varScale="1">
        <p:scale>
          <a:sx n="33" d="100"/>
          <a:sy n="33" d="100"/>
        </p:scale>
        <p:origin x="2333" y="43"/>
      </p:cViewPr>
      <p:guideLst>
        <p:guide orient="horz" pos="2160"/>
        <p:guide pos="2880"/>
      </p:guideLst>
    </p:cSldViewPr>
  </p:slideViewPr>
  <p:outlineViewPr>
    <p:cViewPr>
      <p:scale>
        <a:sx n="33" d="100"/>
        <a:sy n="33" d="100"/>
      </p:scale>
      <p:origin x="0" y="3348"/>
    </p:cViewPr>
  </p:outlineViewPr>
  <p:notesTextViewPr>
    <p:cViewPr>
      <p:scale>
        <a:sx n="3" d="2"/>
        <a:sy n="3" d="2"/>
      </p:scale>
      <p:origin x="0" y="0"/>
    </p:cViewPr>
  </p:notesTextViewPr>
  <p:sorterViewPr>
    <p:cViewPr varScale="1">
      <p:scale>
        <a:sx n="1" d="1"/>
        <a:sy n="1" d="1"/>
      </p:scale>
      <p:origin x="0" y="0"/>
    </p:cViewPr>
  </p:sorterViewPr>
  <p:notesViewPr>
    <p:cSldViewPr>
      <p:cViewPr>
        <p:scale>
          <a:sx n="90" d="100"/>
          <a:sy n="90" d="100"/>
        </p:scale>
        <p:origin x="2046" y="-9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9559902200488997E-2"/>
          <c:y val="7.6923076923076927E-3"/>
          <c:w val="0.96414017929910345"/>
          <c:h val="0.78256301295671371"/>
        </c:manualLayout>
      </c:layout>
      <c:lineChart>
        <c:grouping val="standard"/>
        <c:varyColors val="0"/>
        <c:ser>
          <c:idx val="0"/>
          <c:order val="0"/>
          <c:tx>
            <c:strRef>
              <c:f>Sheet1!$B$1</c:f>
              <c:strCache>
                <c:ptCount val="1"/>
                <c:pt idx="0">
                  <c:v>White Students</c:v>
                </c:pt>
              </c:strCache>
            </c:strRef>
          </c:tx>
          <c:spPr>
            <a:ln w="28575" cap="rnd">
              <a:solidFill>
                <a:schemeClr val="accent1"/>
              </a:solidFill>
              <a:round/>
            </a:ln>
            <a:effectLst/>
          </c:spPr>
          <c:marker>
            <c:symbol val="none"/>
          </c:marker>
          <c:dLbls>
            <c:dLbl>
              <c:idx val="0"/>
              <c:layout/>
              <c:tx>
                <c:rich>
                  <a:bodyPr/>
                  <a:lstStyle/>
                  <a:p>
                    <a:r>
                      <a:rPr lang="en-US"/>
                      <a:t>19.1%</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3FB-4705-9520-CB1E21621FA7}"/>
                </c:ext>
              </c:extLst>
            </c:dLbl>
            <c:dLbl>
              <c:idx val="1"/>
              <c:layout/>
              <c:tx>
                <c:rich>
                  <a:bodyPr/>
                  <a:lstStyle/>
                  <a:p>
                    <a:r>
                      <a:rPr lang="en-US"/>
                      <a:t>21.2%</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3FB-4705-9520-CB1E21621FA7}"/>
                </c:ext>
              </c:extLst>
            </c:dLbl>
            <c:dLbl>
              <c:idx val="2"/>
              <c:layout/>
              <c:tx>
                <c:rich>
                  <a:bodyPr/>
                  <a:lstStyle/>
                  <a:p>
                    <a:r>
                      <a:rPr lang="en-US"/>
                      <a:t>25.6%</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3FB-4705-9520-CB1E21621FA7}"/>
                </c:ext>
              </c:extLst>
            </c:dLbl>
            <c:dLbl>
              <c:idx val="3"/>
              <c:layout/>
              <c:tx>
                <c:rich>
                  <a:bodyPr/>
                  <a:lstStyle/>
                  <a:p>
                    <a:r>
                      <a:rPr lang="en-US"/>
                      <a:t>22.7%</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3FB-4705-9520-CB1E21621FA7}"/>
                </c:ext>
              </c:extLst>
            </c:dLbl>
            <c:dLbl>
              <c:idx val="4"/>
              <c:layout/>
              <c:tx>
                <c:rich>
                  <a:bodyPr/>
                  <a:lstStyle/>
                  <a:p>
                    <a:r>
                      <a:rPr lang="en-US"/>
                      <a:t>25.6%</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3FB-4705-9520-CB1E21621FA7}"/>
                </c:ext>
              </c:extLst>
            </c:dLbl>
            <c:dLbl>
              <c:idx val="5"/>
              <c:layout/>
              <c:tx>
                <c:rich>
                  <a:bodyPr/>
                  <a:lstStyle/>
                  <a:p>
                    <a:r>
                      <a:rPr lang="en-US"/>
                      <a:t>28.7%</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3FB-4705-9520-CB1E21621FA7}"/>
                </c:ext>
              </c:extLst>
            </c:dLbl>
            <c:dLbl>
              <c:idx val="6"/>
              <c:layout/>
              <c:tx>
                <c:rich>
                  <a:bodyPr/>
                  <a:lstStyle/>
                  <a:p>
                    <a:r>
                      <a:rPr lang="en-US"/>
                      <a:t>32.7%</a:t>
                    </a:r>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3FB-4705-9520-CB1E21621FA7}"/>
                </c:ext>
              </c:extLst>
            </c:dLbl>
            <c:dLbl>
              <c:idx val="7"/>
              <c:layout/>
              <c:tx>
                <c:rich>
                  <a:bodyPr/>
                  <a:lstStyle/>
                  <a:p>
                    <a:r>
                      <a:rPr lang="en-US" sz="1799"/>
                      <a:t>34.2%</a:t>
                    </a:r>
                    <a:endParaRPr lang="en-US" sz="1800" dirty="0"/>
                  </a:p>
                </c:rich>
              </c:tx>
              <c:dLblPos val="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3FB-4705-9520-CB1E21621FA7}"/>
                </c:ext>
              </c:extLst>
            </c:dLbl>
            <c:dLbl>
              <c:idx val="8"/>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ABBC06F7-9838-4324-9419-B88B6E84C6D6}" type="VALUE">
                      <a:rPr lang="en-US" sz="2400"/>
                      <a:pPr>
                        <a:defRPr sz="1197" b="0" i="0" u="none" strike="noStrike" kern="1200" baseline="0">
                          <a:solidFill>
                            <a:schemeClr val="tx1">
                              <a:lumMod val="75000"/>
                              <a:lumOff val="25000"/>
                            </a:schemeClr>
                          </a:solidFill>
                          <a:latin typeface="+mn-lt"/>
                          <a:ea typeface="+mn-ea"/>
                          <a:cs typeface="+mn-cs"/>
                        </a:defRPr>
                      </a:pPr>
                      <a:t>[VALUE]</a:t>
                    </a:fld>
                    <a:endParaRPr lang="en-US"/>
                  </a:p>
                </c:rich>
              </c:tx>
              <c:spPr>
                <a:noFill/>
                <a:ln>
                  <a:noFill/>
                </a:ln>
                <a:effectLst/>
              </c:sp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15:dlblFieldTable/>
                  <c15:showDataLabelsRange val="0"/>
                </c:ext>
                <c:ext xmlns:c16="http://schemas.microsoft.com/office/drawing/2014/chart" uri="{C3380CC4-5D6E-409C-BE32-E72D297353CC}">
                  <c16:uniqueId val="{00000006-4433-419C-8E56-10702B2629E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Sheet1!$B$2:$B$10</c:f>
              <c:numCache>
                <c:formatCode>General</c:formatCode>
                <c:ptCount val="9"/>
                <c:pt idx="0">
                  <c:v>19.100000000000001</c:v>
                </c:pt>
                <c:pt idx="1">
                  <c:v>21.2</c:v>
                </c:pt>
                <c:pt idx="2">
                  <c:v>25.6</c:v>
                </c:pt>
                <c:pt idx="3">
                  <c:v>22.7</c:v>
                </c:pt>
                <c:pt idx="4">
                  <c:v>25.6</c:v>
                </c:pt>
                <c:pt idx="5">
                  <c:v>28.7</c:v>
                </c:pt>
                <c:pt idx="6">
                  <c:v>32.700000000000003</c:v>
                </c:pt>
                <c:pt idx="7">
                  <c:v>34.200000000000003</c:v>
                </c:pt>
                <c:pt idx="8">
                  <c:v>38.200000000000003</c:v>
                </c:pt>
              </c:numCache>
            </c:numRef>
          </c:val>
          <c:smooth val="0"/>
          <c:extLst>
            <c:ext xmlns:c16="http://schemas.microsoft.com/office/drawing/2014/chart" uri="{C3380CC4-5D6E-409C-BE32-E72D297353CC}">
              <c16:uniqueId val="{00000008-03FB-4705-9520-CB1E21621FA7}"/>
            </c:ext>
          </c:extLst>
        </c:ser>
        <c:ser>
          <c:idx val="1"/>
          <c:order val="1"/>
          <c:tx>
            <c:strRef>
              <c:f>Sheet1!$C$1</c:f>
              <c:strCache>
                <c:ptCount val="1"/>
                <c:pt idx="0">
                  <c:v>Students of Color </c:v>
                </c:pt>
              </c:strCache>
            </c:strRef>
          </c:tx>
          <c:spPr>
            <a:ln w="28575" cap="rnd">
              <a:solidFill>
                <a:schemeClr val="accent2"/>
              </a:solidFill>
              <a:round/>
            </a:ln>
            <a:effectLst/>
          </c:spPr>
          <c:marker>
            <c:symbol val="none"/>
          </c:marker>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Sheet1!$C$2:$C$10</c:f>
              <c:numCache>
                <c:formatCode>General</c:formatCode>
                <c:ptCount val="9"/>
                <c:pt idx="0">
                  <c:v>12.6</c:v>
                </c:pt>
                <c:pt idx="1">
                  <c:v>13</c:v>
                </c:pt>
                <c:pt idx="2">
                  <c:v>17.7</c:v>
                </c:pt>
                <c:pt idx="3">
                  <c:v>17</c:v>
                </c:pt>
                <c:pt idx="4">
                  <c:v>18.899999999999999</c:v>
                </c:pt>
                <c:pt idx="5">
                  <c:v>23.2</c:v>
                </c:pt>
                <c:pt idx="6">
                  <c:v>20.8</c:v>
                </c:pt>
                <c:pt idx="7">
                  <c:v>24.2</c:v>
                </c:pt>
                <c:pt idx="8">
                  <c:v>26.7</c:v>
                </c:pt>
              </c:numCache>
            </c:numRef>
          </c:val>
          <c:smooth val="0"/>
          <c:extLst>
            <c:ext xmlns:c16="http://schemas.microsoft.com/office/drawing/2014/chart" uri="{C3380CC4-5D6E-409C-BE32-E72D297353CC}">
              <c16:uniqueId val="{00000009-03FB-4705-9520-CB1E21621FA7}"/>
            </c:ext>
          </c:extLst>
        </c:ser>
        <c:ser>
          <c:idx val="2"/>
          <c:order val="2"/>
          <c:tx>
            <c:strRef>
              <c:f>Sheet1!$D$1</c:f>
              <c:strCache>
                <c:ptCount val="1"/>
                <c:pt idx="0">
                  <c:v>Column1</c:v>
                </c:pt>
              </c:strCache>
            </c:strRef>
          </c:tx>
          <c:spPr>
            <a:ln w="28575" cap="rnd">
              <a:solidFill>
                <a:schemeClr val="accent3"/>
              </a:solidFill>
              <a:round/>
            </a:ln>
            <a:effectLst/>
          </c:spPr>
          <c:marker>
            <c:symbol val="none"/>
          </c:marker>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Sheet1!$D$2:$D$10</c:f>
              <c:numCache>
                <c:formatCode>General</c:formatCode>
                <c:ptCount val="9"/>
              </c:numCache>
            </c:numRef>
          </c:val>
          <c:smooth val="0"/>
          <c:extLst>
            <c:ext xmlns:c16="http://schemas.microsoft.com/office/drawing/2014/chart" uri="{C3380CC4-5D6E-409C-BE32-E72D297353CC}">
              <c16:uniqueId val="{0000000A-03FB-4705-9520-CB1E21621FA7}"/>
            </c:ext>
          </c:extLst>
        </c:ser>
        <c:dLbls>
          <c:showLegendKey val="0"/>
          <c:showVal val="0"/>
          <c:showCatName val="0"/>
          <c:showSerName val="0"/>
          <c:showPercent val="0"/>
          <c:showBubbleSize val="0"/>
        </c:dLbls>
        <c:smooth val="0"/>
        <c:axId val="197028192"/>
        <c:axId val="1"/>
      </c:lineChart>
      <c:catAx>
        <c:axId val="19702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28192"/>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72848240335380476"/>
          <c:y val="0.69889538807649054"/>
          <c:w val="0.18743597914700741"/>
          <c:h val="4.872365954255718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0.03972</cdr:x>
      <cdr:y>0.53846</cdr:y>
    </cdr:from>
    <cdr:to>
      <cdr:x>0.13752</cdr:x>
      <cdr:y>0.6</cdr:y>
    </cdr:to>
    <cdr:sp macro="" textlink="">
      <cdr:nvSpPr>
        <cdr:cNvPr id="2" name="TextBox 1"/>
        <cdr:cNvSpPr txBox="1"/>
      </cdr:nvSpPr>
      <cdr:spPr>
        <a:xfrm xmlns:a="http://schemas.openxmlformats.org/drawingml/2006/main">
          <a:off x="309509" y="2667000"/>
          <a:ext cx="762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12.6%</a:t>
          </a:r>
        </a:p>
      </cdr:txBody>
    </cdr:sp>
  </cdr:relSizeAnchor>
  <cdr:relSizeAnchor xmlns:cdr="http://schemas.openxmlformats.org/drawingml/2006/chartDrawing">
    <cdr:from>
      <cdr:x>0.16626</cdr:x>
      <cdr:y>0.52308</cdr:y>
    </cdr:from>
    <cdr:to>
      <cdr:x>0.26406</cdr:x>
      <cdr:y>0.58462</cdr:y>
    </cdr:to>
    <cdr:sp macro="" textlink="">
      <cdr:nvSpPr>
        <cdr:cNvPr id="3" name="TextBox 1"/>
        <cdr:cNvSpPr txBox="1"/>
      </cdr:nvSpPr>
      <cdr:spPr>
        <a:xfrm xmlns:a="http://schemas.openxmlformats.org/drawingml/2006/main">
          <a:off x="1295400" y="259080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13%</a:t>
          </a:r>
        </a:p>
      </cdr:txBody>
    </cdr:sp>
  </cdr:relSizeAnchor>
  <cdr:relSizeAnchor xmlns:cdr="http://schemas.openxmlformats.org/drawingml/2006/chartDrawing">
    <cdr:from>
      <cdr:x>0.4022</cdr:x>
      <cdr:y>0.4536</cdr:y>
    </cdr:from>
    <cdr:to>
      <cdr:x>0.5</cdr:x>
      <cdr:y>0.51514</cdr:y>
    </cdr:to>
    <cdr:sp macro="" textlink="">
      <cdr:nvSpPr>
        <cdr:cNvPr id="4" name="TextBox 1"/>
        <cdr:cNvSpPr txBox="1"/>
      </cdr:nvSpPr>
      <cdr:spPr>
        <a:xfrm xmlns:a="http://schemas.openxmlformats.org/drawingml/2006/main">
          <a:off x="3133725" y="224667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17%</a:t>
          </a:r>
        </a:p>
      </cdr:txBody>
    </cdr:sp>
  </cdr:relSizeAnchor>
  <cdr:relSizeAnchor xmlns:cdr="http://schemas.openxmlformats.org/drawingml/2006/chartDrawing">
    <cdr:from>
      <cdr:x>0.51916</cdr:x>
      <cdr:y>0.42283</cdr:y>
    </cdr:from>
    <cdr:to>
      <cdr:x>0.61696</cdr:x>
      <cdr:y>0.48437</cdr:y>
    </cdr:to>
    <cdr:sp macro="" textlink="">
      <cdr:nvSpPr>
        <cdr:cNvPr id="5" name="TextBox 1"/>
        <cdr:cNvSpPr txBox="1"/>
      </cdr:nvSpPr>
      <cdr:spPr>
        <a:xfrm xmlns:a="http://schemas.openxmlformats.org/drawingml/2006/main">
          <a:off x="4045021" y="209427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18.9%</a:t>
          </a:r>
        </a:p>
      </cdr:txBody>
    </cdr:sp>
  </cdr:relSizeAnchor>
  <cdr:relSizeAnchor xmlns:cdr="http://schemas.openxmlformats.org/drawingml/2006/chartDrawing">
    <cdr:from>
      <cdr:x>0.6457</cdr:x>
      <cdr:y>0.33997</cdr:y>
    </cdr:from>
    <cdr:to>
      <cdr:x>0.7435</cdr:x>
      <cdr:y>0.40151</cdr:y>
    </cdr:to>
    <cdr:sp macro="" textlink="">
      <cdr:nvSpPr>
        <cdr:cNvPr id="6" name="TextBox 1"/>
        <cdr:cNvSpPr txBox="1"/>
      </cdr:nvSpPr>
      <cdr:spPr>
        <a:xfrm xmlns:a="http://schemas.openxmlformats.org/drawingml/2006/main">
          <a:off x="5030912" y="1683871"/>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23.2%</a:t>
          </a:r>
        </a:p>
      </cdr:txBody>
    </cdr:sp>
  </cdr:relSizeAnchor>
  <cdr:relSizeAnchor xmlns:cdr="http://schemas.openxmlformats.org/drawingml/2006/chartDrawing">
    <cdr:from>
      <cdr:x>0.76284</cdr:x>
      <cdr:y>0.37229</cdr:y>
    </cdr:from>
    <cdr:to>
      <cdr:x>0.86064</cdr:x>
      <cdr:y>0.43383</cdr:y>
    </cdr:to>
    <cdr:sp macro="" textlink="">
      <cdr:nvSpPr>
        <cdr:cNvPr id="7" name="TextBox 1"/>
        <cdr:cNvSpPr txBox="1"/>
      </cdr:nvSpPr>
      <cdr:spPr>
        <a:xfrm xmlns:a="http://schemas.openxmlformats.org/drawingml/2006/main">
          <a:off x="5943600" y="1843960"/>
          <a:ext cx="762000" cy="304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20.8%</a:t>
          </a:r>
        </a:p>
      </cdr:txBody>
    </cdr:sp>
  </cdr:relSizeAnchor>
  <cdr:relSizeAnchor xmlns:cdr="http://schemas.openxmlformats.org/drawingml/2006/chartDrawing">
    <cdr:from>
      <cdr:x>0.85187</cdr:x>
      <cdr:y>0.3481</cdr:y>
    </cdr:from>
    <cdr:to>
      <cdr:x>0.94967</cdr:x>
      <cdr:y>0.40964</cdr:y>
    </cdr:to>
    <cdr:sp macro="" textlink="">
      <cdr:nvSpPr>
        <cdr:cNvPr id="8" name="TextBox 1"/>
        <cdr:cNvSpPr txBox="1"/>
      </cdr:nvSpPr>
      <cdr:spPr>
        <a:xfrm xmlns:a="http://schemas.openxmlformats.org/drawingml/2006/main">
          <a:off x="6883400" y="1856761"/>
          <a:ext cx="790261" cy="3282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t>24.2%</a:t>
          </a:r>
        </a:p>
      </cdr:txBody>
    </cdr:sp>
  </cdr:relSizeAnchor>
  <cdr:relSizeAnchor xmlns:cdr="http://schemas.openxmlformats.org/drawingml/2006/chartDrawing">
    <cdr:from>
      <cdr:x>0.85187</cdr:x>
      <cdr:y>0.28497</cdr:y>
    </cdr:from>
    <cdr:to>
      <cdr:x>1</cdr:x>
      <cdr:y>0.35342</cdr:y>
    </cdr:to>
    <cdr:sp macro="" textlink="">
      <cdr:nvSpPr>
        <cdr:cNvPr id="9" name="TextBox 1">
          <a:extLst xmlns:a="http://schemas.openxmlformats.org/drawingml/2006/main">
            <a:ext uri="{FF2B5EF4-FFF2-40B4-BE49-F238E27FC236}">
              <a16:creationId xmlns:a16="http://schemas.microsoft.com/office/drawing/2014/main" id="{01DE24F4-1304-4D53-9ABB-62A0527452A4}"/>
            </a:ext>
          </a:extLst>
        </cdr:cNvPr>
        <cdr:cNvSpPr txBox="1"/>
      </cdr:nvSpPr>
      <cdr:spPr>
        <a:xfrm xmlns:a="http://schemas.openxmlformats.org/drawingml/2006/main">
          <a:off x="6883400" y="1520031"/>
          <a:ext cx="1196975" cy="36512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t>26.2 %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 y="8893297"/>
            <a:ext cx="3066732" cy="469778"/>
          </a:xfrm>
          <a:prstGeom prst="rect">
            <a:avLst/>
          </a:prstGeom>
        </p:spPr>
        <p:txBody>
          <a:bodyPr vert="horz" lIns="93931" tIns="46966" rIns="93931" bIns="46966" rtlCol="0" anchor="b"/>
          <a:lstStyle>
            <a:lvl1pPr algn="l">
              <a:defRPr sz="1200"/>
            </a:lvl1pPr>
          </a:lstStyle>
          <a:p>
            <a:r>
              <a:rPr lang="en-US" dirty="0"/>
              <a:t>Debra Gilchrist</a:t>
            </a:r>
          </a:p>
          <a:p>
            <a:r>
              <a:rPr lang="en-US" dirty="0"/>
              <a:t>Alaska Library Association Conference 2014</a:t>
            </a:r>
          </a:p>
        </p:txBody>
      </p:sp>
      <p:sp>
        <p:nvSpPr>
          <p:cNvPr id="5" name="Slide Number Placeholder 4"/>
          <p:cNvSpPr>
            <a:spLocks noGrp="1"/>
          </p:cNvSpPr>
          <p:nvPr>
            <p:ph type="sldNum" sz="quarter" idx="3"/>
          </p:nvPr>
        </p:nvSpPr>
        <p:spPr>
          <a:xfrm>
            <a:off x="4008705" y="8893297"/>
            <a:ext cx="3066732" cy="469778"/>
          </a:xfrm>
          <a:prstGeom prst="rect">
            <a:avLst/>
          </a:prstGeom>
        </p:spPr>
        <p:txBody>
          <a:bodyPr vert="horz" lIns="93931" tIns="46966" rIns="93931" bIns="46966" rtlCol="0" anchor="b"/>
          <a:lstStyle>
            <a:lvl1pPr algn="r">
              <a:defRPr sz="1200"/>
            </a:lvl1pPr>
          </a:lstStyle>
          <a:p>
            <a:fld id="{7AED2D69-D108-4630-B022-DCA7E2D783EB}" type="slidenum">
              <a:rPr lang="en-US" smtClean="0"/>
              <a:t>‹#›</a:t>
            </a:fld>
            <a:endParaRPr lang="en-US"/>
          </a:p>
        </p:txBody>
      </p:sp>
    </p:spTree>
    <p:extLst>
      <p:ext uri="{BB962C8B-B14F-4D97-AF65-F5344CB8AC3E}">
        <p14:creationId xmlns:p14="http://schemas.microsoft.com/office/powerpoint/2010/main" val="2543720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8154"/>
          </a:xfrm>
          <a:prstGeom prst="rect">
            <a:avLst/>
          </a:prstGeom>
        </p:spPr>
        <p:txBody>
          <a:bodyPr vert="horz" lIns="93931" tIns="46966" rIns="93931" bIns="46966" rtlCol="0"/>
          <a:lstStyle>
            <a:lvl1pPr algn="l">
              <a:defRPr sz="1200"/>
            </a:lvl1pPr>
          </a:lstStyle>
          <a:p>
            <a:endParaRPr lang="en-US"/>
          </a:p>
        </p:txBody>
      </p:sp>
      <p:sp>
        <p:nvSpPr>
          <p:cNvPr id="3" name="Date Placeholder 2"/>
          <p:cNvSpPr>
            <a:spLocks noGrp="1"/>
          </p:cNvSpPr>
          <p:nvPr>
            <p:ph type="dt" idx="1"/>
          </p:nvPr>
        </p:nvSpPr>
        <p:spPr>
          <a:xfrm>
            <a:off x="4008705" y="0"/>
            <a:ext cx="3066732" cy="468154"/>
          </a:xfrm>
          <a:prstGeom prst="rect">
            <a:avLst/>
          </a:prstGeom>
        </p:spPr>
        <p:txBody>
          <a:bodyPr vert="horz" lIns="93931" tIns="46966" rIns="93931" bIns="46966" rtlCol="0"/>
          <a:lstStyle>
            <a:lvl1pPr algn="r">
              <a:defRPr sz="1200"/>
            </a:lvl1pPr>
          </a:lstStyle>
          <a:p>
            <a:fld id="{81D7F916-E7AB-4F83-9A4F-48B2C15BF492}" type="datetimeFigureOut">
              <a:rPr lang="en-US" smtClean="0"/>
              <a:t>11/2/2018</a:t>
            </a:fld>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1" tIns="46966" rIns="93931"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7"/>
            <a:ext cx="3066732" cy="468154"/>
          </a:xfrm>
          <a:prstGeom prst="rect">
            <a:avLst/>
          </a:prstGeom>
        </p:spPr>
        <p:txBody>
          <a:bodyPr vert="horz" lIns="93931" tIns="46966" rIns="93931"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2" cy="468154"/>
          </a:xfrm>
          <a:prstGeom prst="rect">
            <a:avLst/>
          </a:prstGeom>
        </p:spPr>
        <p:txBody>
          <a:bodyPr vert="horz" lIns="93931" tIns="46966" rIns="93931" bIns="46966" rtlCol="0" anchor="b"/>
          <a:lstStyle>
            <a:lvl1pPr algn="r">
              <a:defRPr sz="1200"/>
            </a:lvl1pPr>
          </a:lstStyle>
          <a:p>
            <a:fld id="{4E196604-3C57-403C-976C-52D99FC8FAC8}" type="slidenum">
              <a:rPr lang="en-US" smtClean="0"/>
              <a:t>‹#›</a:t>
            </a:fld>
            <a:endParaRPr lang="en-US"/>
          </a:p>
        </p:txBody>
      </p:sp>
      <p:sp>
        <p:nvSpPr>
          <p:cNvPr id="8" name="Slide Image Placeholder 7"/>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1257" tIns="45629" rIns="91257" bIns="45629" rtlCol="0" anchor="ctr"/>
          <a:lstStyle/>
          <a:p>
            <a:endParaRPr lang="en-US"/>
          </a:p>
        </p:txBody>
      </p:sp>
    </p:spTree>
    <p:extLst>
      <p:ext uri="{BB962C8B-B14F-4D97-AF65-F5344CB8AC3E}">
        <p14:creationId xmlns:p14="http://schemas.microsoft.com/office/powerpoint/2010/main" val="3822991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endParaRPr lang="en-US" dirty="0"/>
          </a:p>
          <a:p>
            <a:r>
              <a:rPr lang="en-US" dirty="0"/>
              <a:t>Great day and eve with some of you yesterday and with the conference committee last night.  Thank you for the hospitality and the opportunity to be here.</a:t>
            </a:r>
          </a:p>
          <a:p>
            <a:endParaRPr lang="en-US" dirty="0"/>
          </a:p>
          <a:p>
            <a:endParaRPr lang="en-US" baseline="0" dirty="0">
              <a:highlight>
                <a:srgbClr val="FFFF00"/>
              </a:highlight>
            </a:endParaRPr>
          </a:p>
          <a:p>
            <a:endParaRPr lang="en-US" baseline="0" dirty="0"/>
          </a:p>
        </p:txBody>
      </p:sp>
      <p:sp>
        <p:nvSpPr>
          <p:cNvPr id="4" name="Slide Number Placeholder 3"/>
          <p:cNvSpPr>
            <a:spLocks noGrp="1"/>
          </p:cNvSpPr>
          <p:nvPr>
            <p:ph type="sldNum" sz="quarter" idx="10"/>
          </p:nvPr>
        </p:nvSpPr>
        <p:spPr/>
        <p:txBody>
          <a:bodyPr/>
          <a:lstStyle/>
          <a:p>
            <a:fld id="{4E196604-3C57-403C-976C-52D99FC8FAC8}" type="slidenum">
              <a:rPr lang="en-US" smtClean="0"/>
              <a:t>1</a:t>
            </a:fld>
            <a:endParaRPr lang="en-US"/>
          </a:p>
        </p:txBody>
      </p:sp>
    </p:spTree>
    <p:extLst>
      <p:ext uri="{BB962C8B-B14F-4D97-AF65-F5344CB8AC3E}">
        <p14:creationId xmlns:p14="http://schemas.microsoft.com/office/powerpoint/2010/main" val="338865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B5DC467-3F9B-498B-BFDF-5BAADE85CB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0F63A4CD-AB1D-4C04-87F5-92CFE6AC74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defTabSz="919163">
              <a:buFontTx/>
              <a:buAutoNum type="arabicPeriod"/>
            </a:pPr>
            <a:r>
              <a:rPr lang="en-US" altLang="en-US" dirty="0"/>
              <a:t>Let me give you an example of strengthening and aligning with the learning system.   I am going to use a lot of Pierce examples today – but please know I am not suggesting us a model.  I love what our library is tackling, but every campus, every library is different.  I’ll rely on you to help me make bridges to larger institutions, smaller more focused institutions…</a:t>
            </a:r>
          </a:p>
          <a:p>
            <a:pPr marL="0" indent="0" defTabSz="919163">
              <a:buFontTx/>
              <a:buNone/>
            </a:pPr>
            <a:r>
              <a:rPr lang="en-US" altLang="en-US" dirty="0"/>
              <a:t>This is our IE scorecard.  Almost every institution has something like that that they use to report to the board or demonstrate mission fulfillment to accreditors – it may not look like this but it exists in some form. </a:t>
            </a:r>
          </a:p>
          <a:p>
            <a:pPr marL="0" indent="0" defTabSz="919163">
              <a:buFontTx/>
              <a:buNone/>
            </a:pPr>
            <a:endParaRPr lang="en-US" altLang="en-US" dirty="0"/>
          </a:p>
        </p:txBody>
      </p:sp>
      <p:sp>
        <p:nvSpPr>
          <p:cNvPr id="29700" name="Slide Number Placeholder 3">
            <a:extLst>
              <a:ext uri="{FF2B5EF4-FFF2-40B4-BE49-F238E27FC236}">
                <a16:creationId xmlns:a16="http://schemas.microsoft.com/office/drawing/2014/main" id="{D88046AC-0E75-41E4-B07F-F842020069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1363" indent="-284163">
              <a:defRPr>
                <a:solidFill>
                  <a:schemeClr val="tx1"/>
                </a:solidFill>
                <a:latin typeface="Gill Sans MT" panose="020B0502020104020203" pitchFamily="34" charset="0"/>
                <a:ea typeface="MS PGothic" panose="020B0600070205080204" pitchFamily="34" charset="-128"/>
              </a:defRPr>
            </a:lvl2pPr>
            <a:lvl3pPr marL="1141413" indent="-227013">
              <a:defRPr>
                <a:solidFill>
                  <a:schemeClr val="tx1"/>
                </a:solidFill>
                <a:latin typeface="Gill Sans MT" panose="020B0502020104020203" pitchFamily="34" charset="0"/>
                <a:ea typeface="MS PGothic" panose="020B0600070205080204" pitchFamily="34" charset="-128"/>
              </a:defRPr>
            </a:lvl3pPr>
            <a:lvl4pPr marL="1598613" indent="-227013">
              <a:defRPr>
                <a:solidFill>
                  <a:schemeClr val="tx1"/>
                </a:solidFill>
                <a:latin typeface="Gill Sans MT" panose="020B0502020104020203" pitchFamily="34" charset="0"/>
                <a:ea typeface="MS PGothic" panose="020B0600070205080204" pitchFamily="34" charset="-128"/>
              </a:defRPr>
            </a:lvl4pPr>
            <a:lvl5pPr marL="2055813" indent="-227013">
              <a:defRPr>
                <a:solidFill>
                  <a:schemeClr val="tx1"/>
                </a:solidFill>
                <a:latin typeface="Gill Sans MT" panose="020B0502020104020203" pitchFamily="34" charset="0"/>
                <a:ea typeface="MS PGothic" panose="020B0600070205080204" pitchFamily="34" charset="-128"/>
              </a:defRPr>
            </a:lvl5pPr>
            <a:lvl6pPr marL="2513013" indent="-227013"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0213" indent="-227013"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7413" indent="-227013"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4613" indent="-227013"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E6877504-3C4C-4E16-A3DC-A28B56AC0AD5}" type="slidenum">
              <a:rPr lang="en-US" altLang="en-US" smtClean="0"/>
              <a:pPr/>
              <a:t>10</a:t>
            </a:fld>
            <a:endParaRPr lang="en-US" altLang="en-US"/>
          </a:p>
        </p:txBody>
      </p:sp>
    </p:spTree>
    <p:extLst>
      <p:ext uri="{BB962C8B-B14F-4D97-AF65-F5344CB8AC3E}">
        <p14:creationId xmlns:p14="http://schemas.microsoft.com/office/powerpoint/2010/main" val="1117933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our library did was look to see what elements of the scorecard they could influence and started designing assessment projects that would do that.</a:t>
            </a:r>
          </a:p>
          <a:p>
            <a:endParaRPr lang="en-US" dirty="0"/>
          </a:p>
          <a:p>
            <a:r>
              <a:rPr lang="en-US" dirty="0"/>
              <a:t>Under Stu learning and success they thought they could influence….    Student Achievement Initiative is our states performance based funding model – I know Ohio public institutions are funded this way as well.   </a:t>
            </a:r>
          </a:p>
          <a:p>
            <a:r>
              <a:rPr lang="en-US" dirty="0"/>
              <a:t>One of the data points was completion of dev </a:t>
            </a:r>
            <a:r>
              <a:rPr lang="en-US" dirty="0" err="1"/>
              <a:t>ed</a:t>
            </a:r>
            <a:r>
              <a:rPr lang="en-US" dirty="0"/>
              <a:t> English and transition to college English.   So they designed instruction for dev </a:t>
            </a:r>
            <a:r>
              <a:rPr lang="en-US" dirty="0" err="1"/>
              <a:t>ed</a:t>
            </a:r>
            <a:r>
              <a:rPr lang="en-US" dirty="0"/>
              <a:t> classes that when assessed had strong statistical significance – if students participated, they transitioned.  Think about the impact of saying you brought X </a:t>
            </a:r>
            <a:r>
              <a:rPr lang="en-US" dirty="0" err="1"/>
              <a:t>amt</a:t>
            </a:r>
            <a:r>
              <a:rPr lang="en-US" dirty="0"/>
              <a:t> of dollars to the college through the perf funding model.  Their influence was clear</a:t>
            </a:r>
          </a:p>
        </p:txBody>
      </p:sp>
      <p:sp>
        <p:nvSpPr>
          <p:cNvPr id="4" name="Slide Number Placeholder 3"/>
          <p:cNvSpPr>
            <a:spLocks noGrp="1"/>
          </p:cNvSpPr>
          <p:nvPr>
            <p:ph type="sldNum" sz="quarter" idx="10"/>
          </p:nvPr>
        </p:nvSpPr>
        <p:spPr/>
        <p:txBody>
          <a:bodyPr/>
          <a:lstStyle/>
          <a:p>
            <a:fld id="{4E196604-3C57-403C-976C-52D99FC8FAC8}" type="slidenum">
              <a:rPr lang="en-US" smtClean="0"/>
              <a:t>11</a:t>
            </a:fld>
            <a:endParaRPr lang="en-US"/>
          </a:p>
        </p:txBody>
      </p:sp>
    </p:spTree>
    <p:extLst>
      <p:ext uri="{BB962C8B-B14F-4D97-AF65-F5344CB8AC3E}">
        <p14:creationId xmlns:p14="http://schemas.microsoft.com/office/powerpoint/2010/main" val="84212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is Respond to research that aligns with Institutional priorities.  </a:t>
            </a:r>
          </a:p>
          <a:p>
            <a:endParaRPr lang="en-US" dirty="0"/>
          </a:p>
          <a:p>
            <a:r>
              <a:rPr lang="en-US" dirty="0"/>
              <a:t>This could be in two ways.  </a:t>
            </a:r>
          </a:p>
        </p:txBody>
      </p:sp>
      <p:sp>
        <p:nvSpPr>
          <p:cNvPr id="4" name="Slide Number Placeholder 3"/>
          <p:cNvSpPr>
            <a:spLocks noGrp="1"/>
          </p:cNvSpPr>
          <p:nvPr>
            <p:ph type="sldNum" sz="quarter" idx="10"/>
          </p:nvPr>
        </p:nvSpPr>
        <p:spPr/>
        <p:txBody>
          <a:bodyPr/>
          <a:lstStyle/>
          <a:p>
            <a:fld id="{D4988422-DC06-4EF6-A9FD-8E780E699426}" type="slidenum">
              <a:rPr lang="en-US" smtClean="0"/>
              <a:t>12</a:t>
            </a:fld>
            <a:endParaRPr lang="en-US"/>
          </a:p>
        </p:txBody>
      </p:sp>
    </p:spTree>
    <p:extLst>
      <p:ext uri="{BB962C8B-B14F-4D97-AF65-F5344CB8AC3E}">
        <p14:creationId xmlns:p14="http://schemas.microsoft.com/office/powerpoint/2010/main" val="346340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sz="1400" dirty="0"/>
              <a:t>   </a:t>
            </a:r>
          </a:p>
          <a:p>
            <a:r>
              <a:rPr lang="en-US" sz="1400" dirty="0"/>
              <a:t>First is to …..</a:t>
            </a:r>
          </a:p>
          <a:p>
            <a:endParaRPr lang="en-US" sz="1400" dirty="0"/>
          </a:p>
          <a:p>
            <a:endParaRPr lang="en-US" sz="1400" dirty="0"/>
          </a:p>
          <a:p>
            <a:endParaRPr lang="en-US" sz="1400" dirty="0"/>
          </a:p>
          <a:p>
            <a:endParaRPr lang="en-US" sz="1400" dirty="0"/>
          </a:p>
          <a:p>
            <a:pPr marL="228143" indent="-228143">
              <a:buAutoNum type="arabicPeriod"/>
            </a:pPr>
            <a:endParaRPr lang="en-US" sz="1400" dirty="0"/>
          </a:p>
        </p:txBody>
      </p:sp>
      <p:sp>
        <p:nvSpPr>
          <p:cNvPr id="4" name="Slide Number Placeholder 3"/>
          <p:cNvSpPr>
            <a:spLocks noGrp="1"/>
          </p:cNvSpPr>
          <p:nvPr>
            <p:ph type="sldNum" sz="quarter" idx="10"/>
          </p:nvPr>
        </p:nvSpPr>
        <p:spPr/>
        <p:txBody>
          <a:bodyPr/>
          <a:lstStyle/>
          <a:p>
            <a:fld id="{4E196604-3C57-403C-976C-52D99FC8FAC8}" type="slidenum">
              <a:rPr lang="en-US" smtClean="0"/>
              <a:t>13</a:t>
            </a:fld>
            <a:endParaRPr lang="en-US"/>
          </a:p>
        </p:txBody>
      </p:sp>
    </p:spTree>
    <p:extLst>
      <p:ext uri="{BB962C8B-B14F-4D97-AF65-F5344CB8AC3E}">
        <p14:creationId xmlns:p14="http://schemas.microsoft.com/office/powerpoint/2010/main" val="205215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 researchers like Chickering </a:t>
            </a:r>
            <a:r>
              <a:rPr lang="en-US" dirty="0" err="1"/>
              <a:t>Gamson</a:t>
            </a:r>
            <a:r>
              <a:rPr lang="en-US" dirty="0"/>
              <a:t>, Tinto, and Kuh have given us great perspective on… READ</a:t>
            </a:r>
          </a:p>
          <a:p>
            <a:endParaRPr lang="en-US" dirty="0"/>
          </a:p>
          <a:p>
            <a:r>
              <a:rPr lang="en-US" dirty="0"/>
              <a:t>We can use that research as a basis for improvement in our libraries</a:t>
            </a:r>
          </a:p>
        </p:txBody>
      </p:sp>
      <p:sp>
        <p:nvSpPr>
          <p:cNvPr id="4" name="Slide Number Placeholder 3"/>
          <p:cNvSpPr>
            <a:spLocks noGrp="1"/>
          </p:cNvSpPr>
          <p:nvPr>
            <p:ph type="sldNum" sz="quarter" idx="10"/>
          </p:nvPr>
        </p:nvSpPr>
        <p:spPr/>
        <p:txBody>
          <a:bodyPr/>
          <a:lstStyle/>
          <a:p>
            <a:fld id="{5F8079ED-2ED3-054B-96B0-E134DFB7139D}" type="slidenum">
              <a:rPr lang="en-US" smtClean="0"/>
              <a:t>14</a:t>
            </a:fld>
            <a:endParaRPr lang="en-US" dirty="0"/>
          </a:p>
        </p:txBody>
      </p:sp>
    </p:spTree>
    <p:extLst>
      <p:ext uri="{BB962C8B-B14F-4D97-AF65-F5344CB8AC3E}">
        <p14:creationId xmlns:p14="http://schemas.microsoft.com/office/powerpoint/2010/main" val="39502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kern="1200" baseline="0" dirty="0">
                <a:solidFill>
                  <a:schemeClr val="tx1"/>
                </a:solidFill>
                <a:latin typeface="+mn-lt"/>
                <a:ea typeface="+mn-ea"/>
                <a:cs typeface="+mn-cs"/>
              </a:rPr>
              <a:t>We can look to programs such as ACRL Assessment in Action.</a:t>
            </a:r>
          </a:p>
          <a:p>
            <a:r>
              <a:rPr lang="en-US" sz="1300" kern="1200" baseline="0" dirty="0">
                <a:solidFill>
                  <a:schemeClr val="tx1"/>
                </a:solidFill>
                <a:latin typeface="+mn-lt"/>
                <a:ea typeface="+mn-ea"/>
                <a:cs typeface="+mn-cs"/>
              </a:rPr>
              <a:t>It was designed to build capacity for librarians to conduct relevant assessment and action research not necessarily to determine research findings.  But through the 3 year project compelling evidence about library impact in 5 areas emerged:</a:t>
            </a:r>
          </a:p>
          <a:p>
            <a:endParaRPr lang="en-US" sz="1300" kern="1200" baseline="0" dirty="0">
              <a:solidFill>
                <a:schemeClr val="tx1"/>
              </a:solidFill>
              <a:latin typeface="+mn-lt"/>
              <a:ea typeface="+mn-ea"/>
              <a:cs typeface="+mn-cs"/>
            </a:endParaRPr>
          </a:p>
          <a:p>
            <a:pPr marL="685800" lvl="1" indent="-228600">
              <a:buFont typeface="+mj-lt"/>
              <a:buAutoNum type="arabicPeriod"/>
            </a:pPr>
            <a:r>
              <a:rPr lang="en-US" sz="1300" kern="1200" baseline="0" dirty="0">
                <a:solidFill>
                  <a:schemeClr val="tx1"/>
                </a:solidFill>
                <a:latin typeface="+mn-lt"/>
                <a:ea typeface="+mn-ea"/>
                <a:cs typeface="+mn-cs"/>
              </a:rPr>
              <a:t>Students benefit from library instruction in their initial coursework.</a:t>
            </a:r>
          </a:p>
          <a:p>
            <a:pPr marL="685800" lvl="1" indent="-228600">
              <a:buFont typeface="+mj-lt"/>
              <a:buAutoNum type="arabicPeriod"/>
            </a:pPr>
            <a:r>
              <a:rPr lang="en-US" sz="1300" kern="1200" baseline="0" dirty="0">
                <a:solidFill>
                  <a:schemeClr val="tx1"/>
                </a:solidFill>
                <a:latin typeface="+mn-lt"/>
                <a:ea typeface="+mn-ea"/>
                <a:cs typeface="+mn-cs"/>
              </a:rPr>
              <a:t>Library use increases student success.</a:t>
            </a:r>
          </a:p>
          <a:p>
            <a:pPr marL="685800" lvl="1" indent="-228600">
              <a:buFont typeface="+mj-lt"/>
              <a:buAutoNum type="arabicPeriod"/>
            </a:pPr>
            <a:r>
              <a:rPr lang="en-US" sz="1300" kern="1200" baseline="0" dirty="0">
                <a:solidFill>
                  <a:schemeClr val="tx1"/>
                </a:solidFill>
                <a:latin typeface="+mn-lt"/>
                <a:ea typeface="+mn-ea"/>
                <a:cs typeface="+mn-cs"/>
              </a:rPr>
              <a:t>Collaborative academic programs and services involving the library enhance student learning. </a:t>
            </a:r>
          </a:p>
          <a:p>
            <a:pPr marL="685800" lvl="1" indent="-228600">
              <a:buFont typeface="+mj-lt"/>
              <a:buAutoNum type="arabicPeriod"/>
            </a:pPr>
            <a:r>
              <a:rPr lang="en-US" sz="1300" kern="1200" baseline="0" dirty="0">
                <a:solidFill>
                  <a:schemeClr val="tx1"/>
                </a:solidFill>
                <a:latin typeface="+mn-lt"/>
                <a:ea typeface="+mn-ea"/>
                <a:cs typeface="+mn-cs"/>
              </a:rPr>
              <a:t>Information literacy instruction strengthens general education outcomes.</a:t>
            </a:r>
          </a:p>
          <a:p>
            <a:pPr marL="685800" lvl="1" indent="-228600">
              <a:buFont typeface="+mj-lt"/>
              <a:buAutoNum type="arabicPeriod"/>
            </a:pPr>
            <a:r>
              <a:rPr lang="en-US" sz="1200" dirty="0"/>
              <a:t>Library research consultation services boost student learning</a:t>
            </a:r>
          </a:p>
          <a:p>
            <a:pPr marL="685800" lvl="1" indent="-228600">
              <a:buFont typeface="+mj-lt"/>
              <a:buAutoNum type="arabicPeriod"/>
            </a:pPr>
            <a:endParaRPr lang="en-US" sz="1200" dirty="0"/>
          </a:p>
          <a:p>
            <a:pPr marL="457200" lvl="1" indent="0">
              <a:buFont typeface="+mj-lt"/>
              <a:buNone/>
            </a:pPr>
            <a:r>
              <a:rPr lang="en-US" sz="1200" dirty="0"/>
              <a:t>Can start here to select value projects that connect to institutional and learning system needs</a:t>
            </a:r>
            <a:endParaRPr lang="en-US" dirty="0"/>
          </a:p>
        </p:txBody>
      </p:sp>
      <p:sp>
        <p:nvSpPr>
          <p:cNvPr id="4" name="Slide Number Placeholder 3"/>
          <p:cNvSpPr>
            <a:spLocks noGrp="1"/>
          </p:cNvSpPr>
          <p:nvPr>
            <p:ph type="sldNum" sz="quarter" idx="10"/>
          </p:nvPr>
        </p:nvSpPr>
        <p:spPr/>
        <p:txBody>
          <a:bodyPr/>
          <a:lstStyle/>
          <a:p>
            <a:fld id="{DC79E575-D8F7-4E4D-9875-1E2DDEE9E3E7}" type="slidenum">
              <a:rPr lang="en-US" smtClean="0"/>
              <a:t>15</a:t>
            </a:fld>
            <a:endParaRPr lang="en-US"/>
          </a:p>
        </p:txBody>
      </p:sp>
    </p:spTree>
    <p:extLst>
      <p:ext uri="{BB962C8B-B14F-4D97-AF65-F5344CB8AC3E}">
        <p14:creationId xmlns:p14="http://schemas.microsoft.com/office/powerpoint/2010/main" val="322349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Database of all the project is on the </a:t>
            </a:r>
            <a:r>
              <a:rPr lang="en-US" sz="1400" kern="1200" dirty="0" err="1">
                <a:solidFill>
                  <a:schemeClr val="tx1"/>
                </a:solidFill>
                <a:effectLst/>
                <a:latin typeface="+mn-lt"/>
                <a:ea typeface="+mn-ea"/>
                <a:cs typeface="+mn-cs"/>
              </a:rPr>
              <a:t>acrl</a:t>
            </a:r>
            <a:r>
              <a:rPr lang="en-US" sz="1400" kern="1200" dirty="0">
                <a:solidFill>
                  <a:schemeClr val="tx1"/>
                </a:solidFill>
                <a:effectLst/>
                <a:latin typeface="+mn-lt"/>
                <a:ea typeface="+mn-ea"/>
                <a:cs typeface="+mn-cs"/>
              </a:rPr>
              <a:t> website….. Searchable and includes</a:t>
            </a:r>
            <a:r>
              <a:rPr lang="en-US" sz="1400" baseline="0" dirty="0"/>
              <a:t> specifics of each campus project online (with images of final poster presentations)</a:t>
            </a:r>
            <a:endParaRPr lang="en-US" sz="1400" dirty="0"/>
          </a:p>
        </p:txBody>
      </p:sp>
      <p:sp>
        <p:nvSpPr>
          <p:cNvPr id="4" name="Slide Number Placeholder 3"/>
          <p:cNvSpPr>
            <a:spLocks noGrp="1"/>
          </p:cNvSpPr>
          <p:nvPr>
            <p:ph type="sldNum" sz="quarter" idx="10"/>
          </p:nvPr>
        </p:nvSpPr>
        <p:spPr/>
        <p:txBody>
          <a:bodyPr/>
          <a:lstStyle/>
          <a:p>
            <a:fld id="{F5B7C758-4B3E-4818-ACA8-D47F84775010}" type="slidenum">
              <a:rPr lang="en-US" smtClean="0"/>
              <a:pPr/>
              <a:t>16</a:t>
            </a:fld>
            <a:endParaRPr lang="en-US"/>
          </a:p>
        </p:txBody>
      </p:sp>
    </p:spTree>
    <p:extLst>
      <p:ext uri="{BB962C8B-B14F-4D97-AF65-F5344CB8AC3E}">
        <p14:creationId xmlns:p14="http://schemas.microsoft.com/office/powerpoint/2010/main" val="201734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a:defRPr/>
            </a:pPr>
            <a:endParaRPr lang="en-US" sz="1400" dirty="0"/>
          </a:p>
          <a:p>
            <a:pPr defTabSz="864931">
              <a:defRPr/>
            </a:pPr>
            <a:endParaRPr lang="en-US" sz="1400" dirty="0"/>
          </a:p>
          <a:p>
            <a:pPr defTabSz="864931">
              <a:defRPr/>
            </a:pPr>
            <a:r>
              <a:rPr lang="en-US" sz="1400" dirty="0"/>
              <a:t>ACRL publications such as Academic Library Impact:  </a:t>
            </a:r>
            <a:r>
              <a:rPr lang="en-US" sz="1400" dirty="0" err="1"/>
              <a:t>Iproving</a:t>
            </a:r>
            <a:r>
              <a:rPr lang="en-US" sz="1400" dirty="0"/>
              <a:t> practice ad essential areas to research.    Another great place to get ideas.</a:t>
            </a:r>
            <a:r>
              <a:rPr lang="en-US" sz="1400" baseline="0" dirty="0"/>
              <a:t> </a:t>
            </a:r>
          </a:p>
          <a:p>
            <a:pPr defTabSz="864931">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3110DF28-6A28-4629-BEF2-BDB51B76CF02}" type="slidenum">
              <a:rPr lang="en-US" smtClean="0"/>
              <a:pPr/>
              <a:t>17</a:t>
            </a:fld>
            <a:endParaRPr lang="en-US"/>
          </a:p>
        </p:txBody>
      </p:sp>
    </p:spTree>
    <p:extLst>
      <p:ext uri="{BB962C8B-B14F-4D97-AF65-F5344CB8AC3E}">
        <p14:creationId xmlns:p14="http://schemas.microsoft.com/office/powerpoint/2010/main" val="155690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a:t>
            </a:r>
            <a:r>
              <a:rPr lang="en-US" dirty="0" err="1"/>
              <a:t>oer</a:t>
            </a:r>
            <a:r>
              <a:rPr lang="en-US" dirty="0"/>
              <a:t> is a high priority on many campuses so wanted to say a little about it. Like most</a:t>
            </a:r>
            <a:r>
              <a:rPr lang="en-US" baseline="0" dirty="0"/>
              <a:t>, our first entre into Open came because we wanted to save our students money.  The average at Pierce is $2200 for books to complete the AA degree, and since community colleges have been about opening doors and increasing access, it was our job to look at what barriers might be in the way. </a:t>
            </a:r>
            <a:endParaRPr lang="en-US" baseline="0" dirty="0" smtClean="0"/>
          </a:p>
          <a:p>
            <a:endParaRPr lang="en-US" baseline="0" dirty="0" smtClean="0"/>
          </a:p>
          <a:p>
            <a:r>
              <a:rPr lang="en-US" baseline="0" dirty="0" smtClean="0"/>
              <a:t>So </a:t>
            </a:r>
            <a:r>
              <a:rPr lang="en-US" baseline="0" dirty="0"/>
              <a:t>the library proposed to the college that we set a goal of developing a full degree pathway using only open resources as a way to tackle access and equity concerns.  It was accepted - We hired a fabulous librarian to lead our project which we called POP –Pierce Open Pathway.  </a:t>
            </a:r>
            <a:endParaRPr lang="en-US" baseline="0" dirty="0" smtClean="0"/>
          </a:p>
          <a:p>
            <a:endParaRPr lang="en-US" baseline="0" dirty="0"/>
          </a:p>
          <a:p>
            <a:r>
              <a:rPr lang="en-US" baseline="0" dirty="0"/>
              <a:t>While we started with money, we realized in our planning that the true power of this project would not be in the cost savings to students, but in pedagogical reform we could bring to the classroom experience.  We </a:t>
            </a:r>
            <a:r>
              <a:rPr lang="en-US" baseline="0" dirty="0" smtClean="0"/>
              <a:t>took </a:t>
            </a:r>
            <a:r>
              <a:rPr lang="en-US" baseline="0" dirty="0"/>
              <a:t>an instructional design approach that incorporated all 3 elements:  Open resources, open course-redesign, and integrating IL.   </a:t>
            </a:r>
          </a:p>
          <a:p>
            <a:endParaRPr lang="en-US" baseline="0" dirty="0"/>
          </a:p>
          <a:p>
            <a:r>
              <a:rPr lang="en-US" baseline="0" dirty="0"/>
              <a:t>Libraries have the opportunity to move the conversation beyond resources – I’m starting a campaign to drop the R and just say we are in the Open Education business.   The power is in the open pedagogy.   IF we just look at OER as textbook replacement, libraries are missing huge opportunities to deepen their role in the institution, and help change the educational experience for students.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F8079ED-2ED3-054B-96B0-E134DFB7139D}" type="slidenum">
              <a:rPr lang="en-US" smtClean="0"/>
              <a:t>18</a:t>
            </a:fld>
            <a:endParaRPr lang="en-US" dirty="0"/>
          </a:p>
        </p:txBody>
      </p:sp>
    </p:spTree>
    <p:extLst>
      <p:ext uri="{BB962C8B-B14F-4D97-AF65-F5344CB8AC3E}">
        <p14:creationId xmlns:p14="http://schemas.microsoft.com/office/powerpoint/2010/main" val="2310135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image from the Learning Center at Duke University shows all the ways open education impacts learning.   READ  --  linking to open resources helps students in a number of ways, but take this next step and integrate Open Pedagogy.  We are the right people to be leaders in this endeavor.</a:t>
            </a:r>
            <a:endParaRPr lang="en-US" dirty="0"/>
          </a:p>
        </p:txBody>
      </p:sp>
      <p:sp>
        <p:nvSpPr>
          <p:cNvPr id="4" name="Slide Number Placeholder 3"/>
          <p:cNvSpPr>
            <a:spLocks noGrp="1"/>
          </p:cNvSpPr>
          <p:nvPr>
            <p:ph type="sldNum" sz="quarter" idx="10"/>
          </p:nvPr>
        </p:nvSpPr>
        <p:spPr/>
        <p:txBody>
          <a:bodyPr/>
          <a:lstStyle/>
          <a:p>
            <a:fld id="{5F8079ED-2ED3-054B-96B0-E134DFB7139D}" type="slidenum">
              <a:rPr lang="en-US" smtClean="0"/>
              <a:t>19</a:t>
            </a:fld>
            <a:endParaRPr lang="en-US" dirty="0"/>
          </a:p>
        </p:txBody>
      </p:sp>
    </p:spTree>
    <p:extLst>
      <p:ext uri="{BB962C8B-B14F-4D97-AF65-F5344CB8AC3E}">
        <p14:creationId xmlns:p14="http://schemas.microsoft.com/office/powerpoint/2010/main" val="191331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53C1AB9C-D802-4D52-AE90-487A067594E6}"/>
              </a:ext>
            </a:extLst>
          </p:cNvPr>
          <p:cNvSpPr>
            <a:spLocks noGrp="1" noRot="1" noChangeAspect="1" noChangeArrowheads="1" noTextEdit="1"/>
          </p:cNvSpPr>
          <p:nvPr>
            <p:ph type="sldImg"/>
          </p:nvPr>
        </p:nvSpPr>
        <p:spPr bwMode="auto">
          <a:xfrm>
            <a:off x="1362075" y="1143000"/>
            <a:ext cx="4110038" cy="3082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4D0F32D6-59E0-4798-9DA3-3540301A58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a:t>This is my dad….  We took this picture this summer just a few weeks before his 101</a:t>
            </a:r>
            <a:r>
              <a:rPr lang="en-US" baseline="30000" dirty="0"/>
              <a:t>st</a:t>
            </a:r>
            <a:r>
              <a:rPr lang="en-US" baseline="0" dirty="0"/>
              <a:t> birthday. We lost my mom 3 years ago so he came to Vashon Island to live with us and write the final chapter, as he says. </a:t>
            </a:r>
          </a:p>
          <a:p>
            <a:r>
              <a:rPr lang="en-US" altLang="en-US" dirty="0"/>
              <a:t>Reaching 101 is a major milestone, now he would say getting up every morning is a major milestone.  - he loves that </a:t>
            </a:r>
            <a:r>
              <a:rPr lang="en-US" altLang="en-US" dirty="0" err="1"/>
              <a:t>pete</a:t>
            </a:r>
            <a:r>
              <a:rPr lang="en-US" altLang="en-US" dirty="0"/>
              <a:t> </a:t>
            </a:r>
            <a:r>
              <a:rPr lang="en-US" altLang="en-US" dirty="0" err="1"/>
              <a:t>seeger</a:t>
            </a:r>
            <a:r>
              <a:rPr lang="en-US" altLang="en-US" dirty="0"/>
              <a:t> song how do I know my youth is all spent my get up and go has got up and went but in spite of it all….</a:t>
            </a:r>
          </a:p>
          <a:p>
            <a:r>
              <a:rPr lang="en-US" altLang="en-US" dirty="0"/>
              <a:t>CLICK</a:t>
            </a:r>
          </a:p>
          <a:p>
            <a:r>
              <a:rPr lang="en-US" altLang="en-US" dirty="0"/>
              <a:t>it was interesting to hear him reflect and think about the meaning of over a century of experience, a century of building a life one day at a time.  CLICK</a:t>
            </a:r>
          </a:p>
          <a:p>
            <a:endParaRPr lang="en-US" altLang="en-US" dirty="0"/>
          </a:p>
          <a:p>
            <a:r>
              <a:rPr lang="en-US" altLang="en-US" dirty="0"/>
              <a:t>His reflections created space for me to think about building the life of a library, of a campus…  what day to day and century to century value do we bring that will over time contribute to building a meaningful story to tell about the value of a library.  </a:t>
            </a:r>
          </a:p>
          <a:p>
            <a:endParaRPr lang="en-US" altLang="en-US" dirty="0"/>
          </a:p>
          <a:p>
            <a:r>
              <a:rPr lang="en-US" altLang="en-US" dirty="0"/>
              <a:t>Or as dad has brought value to my life and others, what lives will we influence by designing experiences for and with others that add up to something meaningful. </a:t>
            </a:r>
          </a:p>
          <a:p>
            <a:endParaRPr lang="en-US" altLang="en-US" dirty="0"/>
          </a:p>
          <a:p>
            <a:r>
              <a:rPr lang="en-US" altLang="en-US" i="1" dirty="0"/>
              <a:t>I’ve been working on building what I can best call a learning system that we can reflect on, learn from, and collaboratively create for students in a manner that builds the same richness of experience for the 4 </a:t>
            </a:r>
            <a:r>
              <a:rPr lang="en-US" altLang="en-US" i="1" dirty="0" err="1"/>
              <a:t>yrs</a:t>
            </a:r>
            <a:r>
              <a:rPr lang="en-US" altLang="en-US" i="1" dirty="0"/>
              <a:t> – probably not 101- that students are with us on our campus.</a:t>
            </a:r>
          </a:p>
          <a:p>
            <a:endParaRPr lang="en-US" altLang="en-US" i="1" dirty="0"/>
          </a:p>
          <a:p>
            <a:endParaRPr lang="en-US" altLang="en-US" dirty="0"/>
          </a:p>
          <a:p>
            <a:endParaRPr lang="en-US" altLang="en-US" dirty="0"/>
          </a:p>
          <a:p>
            <a:endParaRPr lang="en-US" altLang="en-US" dirty="0"/>
          </a:p>
        </p:txBody>
      </p:sp>
      <p:sp>
        <p:nvSpPr>
          <p:cNvPr id="93188" name="Slide Number Placeholder 3">
            <a:extLst>
              <a:ext uri="{FF2B5EF4-FFF2-40B4-BE49-F238E27FC236}">
                <a16:creationId xmlns:a16="http://schemas.microsoft.com/office/drawing/2014/main" id="{E839532B-EB37-4F9E-9B4F-CA881FB65E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59C34413-1266-4129-A1A3-5F3924B80E48}" type="slidenum">
              <a:rPr lang="en-US" altLang="en-US" smtClean="0"/>
              <a:pPr/>
              <a:t>2</a:t>
            </a:fld>
            <a:endParaRPr lang="en-US" altLang="en-US"/>
          </a:p>
        </p:txBody>
      </p:sp>
    </p:spTree>
    <p:extLst>
      <p:ext uri="{BB962C8B-B14F-4D97-AF65-F5344CB8AC3E}">
        <p14:creationId xmlns:p14="http://schemas.microsoft.com/office/powerpoint/2010/main" val="1372887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20</a:t>
            </a:fld>
            <a:endParaRPr lang="en-US"/>
          </a:p>
        </p:txBody>
      </p:sp>
    </p:spTree>
    <p:extLst>
      <p:ext uri="{BB962C8B-B14F-4D97-AF65-F5344CB8AC3E}">
        <p14:creationId xmlns:p14="http://schemas.microsoft.com/office/powerpoint/2010/main" val="2284310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Many colleges and universities</a:t>
            </a:r>
            <a:r>
              <a:rPr lang="en-US" baseline="0" dirty="0"/>
              <a:t> are contracting with companies developing</a:t>
            </a:r>
            <a:r>
              <a:rPr lang="en-US" dirty="0"/>
              <a:t> data analytics</a:t>
            </a:r>
            <a:r>
              <a:rPr lang="en-US" baseline="0" dirty="0"/>
              <a:t> platforms that connect our disparate systems, data, and initiatives to gain insight into what works and what doesn’t and for whom.  </a:t>
            </a:r>
          </a:p>
          <a:p>
            <a:r>
              <a:rPr lang="en-US" baseline="0" dirty="0"/>
              <a:t>I think about it like the paths across the quad – they serve to interconnect and many of those paths were put into place because of students initiated patterns, these large databases will do the same</a:t>
            </a:r>
          </a:p>
          <a:p>
            <a:r>
              <a:rPr lang="en-US" baseline="0" dirty="0"/>
              <a:t>They are looking at every bit of data an institution has to offer and seeing what correlations they can make, and more importantly about what predictions they can make about what students should do to be successful.</a:t>
            </a:r>
          </a:p>
          <a:p>
            <a:endParaRPr lang="en-US" baseline="0" dirty="0"/>
          </a:p>
          <a:p>
            <a:r>
              <a:rPr lang="en-US" baseline="0" dirty="0"/>
              <a:t>They take all of these diverse data points, that can be very inconsistent, and use very sophisticated modeling to determine relevance, relationship, and power</a:t>
            </a:r>
          </a:p>
          <a:p>
            <a:endParaRPr lang="en-US" baseline="0" dirty="0"/>
          </a:p>
          <a:p>
            <a:r>
              <a:rPr lang="en-US" baseline="0" dirty="0"/>
              <a:t>They are looking at trends and change over time, demographics, student activities, activities around key events, social networks….everything.  Where is the library data – is it in the dataset for Starfish or Civitas or EAB – major companies that play in this sandbox.    Is the value you bring to the table evident at this level?</a:t>
            </a:r>
          </a:p>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21</a:t>
            </a:fld>
            <a:endParaRPr lang="en-US"/>
          </a:p>
        </p:txBody>
      </p:sp>
    </p:spTree>
    <p:extLst>
      <p:ext uri="{BB962C8B-B14F-4D97-AF65-F5344CB8AC3E}">
        <p14:creationId xmlns:p14="http://schemas.microsoft.com/office/powerpoint/2010/main" val="194175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gather data and evidence.  Let me tell you one way we are doing that at Pierce</a:t>
            </a:r>
          </a:p>
          <a:p>
            <a:endParaRPr lang="en-US" dirty="0"/>
          </a:p>
          <a:p>
            <a:r>
              <a:rPr lang="en-US" dirty="0"/>
              <a:t>Students in a focus group told us that the best predictor of success in English 101 was who you took the class from. This is a chart of student success rates with our full time English faculty completion rates averaged over several quarters.  They range from 36 to 96.   So students were right.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gave English faculty this chart and asked them to do the analysis – they saw it as a social justice concern and worked on finding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a:t>
            </a:r>
          </a:p>
          <a:p>
            <a:r>
              <a:rPr lang="en-US" dirty="0"/>
              <a:t>We, as we say, democratized our data, and opened up all of it to every faculty member. That includes course success rates, subsequent course success rates, and many other options.  We built tableau dashboards that allow faculty to disaggregate data in any number of ways.  The power is in their hands - </a:t>
            </a:r>
          </a:p>
          <a:p>
            <a:endParaRPr lang="en-US" dirty="0"/>
          </a:p>
          <a:p>
            <a:endParaRPr lang="en-US" dirty="0"/>
          </a:p>
          <a:p>
            <a:r>
              <a:rPr lang="en-US" dirty="0"/>
              <a:t>There was an article about this in the Chronicle, and one blogger said he was surprised at this outcome as it was the kind of thing that would make faculty go berserk, leaving options for an institution to “use the data against them.”    It – so far and we are 4 years in -  because we worked hard at changing culture, and creating what I call a data positive culture.  It means that as provost, faculty have to know that I understand:</a:t>
            </a:r>
          </a:p>
          <a:p>
            <a:r>
              <a:rPr lang="en-US" dirty="0"/>
              <a:t>The person with 36% completion is not the worst </a:t>
            </a:r>
            <a:r>
              <a:rPr lang="en-US" dirty="0" err="1"/>
              <a:t>fac</a:t>
            </a:r>
            <a:r>
              <a:rPr lang="en-US" dirty="0"/>
              <a:t> member and the one with 96 is not the best.  They have to know that I mean it. </a:t>
            </a:r>
          </a:p>
          <a:p>
            <a:endParaRPr lang="en-US" dirty="0"/>
          </a:p>
          <a:p>
            <a:r>
              <a:rPr lang="en-US" dirty="0"/>
              <a:t>Leadership for cultural change, for data use, for analysis of data matters. We have to let more of this happen  so librarians, all faculty and staff, have the freedom and information to deeply analyze learning and solve problems. </a:t>
            </a:r>
          </a:p>
          <a:p>
            <a:endParaRPr lang="en-US" dirty="0"/>
          </a:p>
          <a:p>
            <a:r>
              <a:rPr lang="en-US" dirty="0"/>
              <a:t>our library is also using the data dashboards.   They are working with English on the norming of papers,  they are looking at the student success of classes that had library instruction and didn’t.  They are looking at the subsequent course completion of students who took our 3 credit IL course –did students who took it do better in courses in subsequent quarters that had heavy research emphasis.   </a:t>
            </a:r>
          </a:p>
          <a:p>
            <a:endParaRPr lang="en-US" dirty="0"/>
          </a:p>
          <a:p>
            <a:r>
              <a:rPr lang="en-US" dirty="0"/>
              <a:t>What is the impact of OE on a students completion of key courses where those concepts are particularly relevant.   And they are disaggregating all kinds of data to determine who is not succeeding so that they can design programs to lift up those students – not just talking about the positive correlations that already exist.   </a:t>
            </a:r>
          </a:p>
          <a:p>
            <a:endParaRPr lang="en-US" dirty="0"/>
          </a:p>
          <a:p>
            <a:r>
              <a:rPr lang="en-US" dirty="0"/>
              <a:t>For example – we found out that our students of color were not using the library or tutoring at the same rates as white students.   They are looking at what they can do – right now examining the social, institutional, and cognitive barriers facing students of color.   </a:t>
            </a:r>
          </a:p>
          <a:p>
            <a:r>
              <a:rPr lang="en-US" dirty="0"/>
              <a:t>Be brave.   Use data wisely and strategically.   Hold focus groups ask students what they need.  </a:t>
            </a:r>
          </a:p>
          <a:p>
            <a:r>
              <a:rPr lang="en-US" dirty="0"/>
              <a:t>If you are an administrator, help your staff feel safe with data by asking inquiry questions so they know blame and guilt are not a part of collective problem solving</a:t>
            </a:r>
          </a:p>
          <a:p>
            <a:endParaRPr lang="en-US" dirty="0"/>
          </a:p>
          <a:p>
            <a:r>
              <a:rPr lang="en-US" dirty="0"/>
              <a:t>If you are a brand new instruction librarian and feeling no power – incorporate an assessment into your class and ask someone else to help you interpret – not that you can’t do it alone, but you can take the lead to open up data conversations.</a:t>
            </a:r>
          </a:p>
          <a:p>
            <a:r>
              <a:rPr lang="en-US" dirty="0"/>
              <a:t>   </a:t>
            </a:r>
          </a:p>
          <a:p>
            <a:r>
              <a:rPr lang="en-US" dirty="0"/>
              <a:t>If you are a head of reference, bring dept level data to each meeting that allows you to talk about students in multiple ways.  This is about them.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22</a:t>
            </a:fld>
            <a:endParaRPr lang="en-US"/>
          </a:p>
        </p:txBody>
      </p:sp>
    </p:spTree>
    <p:extLst>
      <p:ext uri="{BB962C8B-B14F-4D97-AF65-F5344CB8AC3E}">
        <p14:creationId xmlns:p14="http://schemas.microsoft.com/office/powerpoint/2010/main" val="1435748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 changed this section on the plane ride here…    its been a hard week with the loss of two black shoppers in a Kroger store just because they were black and the 11 Jewish worshippers in Pittsburgh.  </a:t>
            </a:r>
          </a:p>
          <a:p>
            <a:pPr lvl="0"/>
            <a:endParaRPr lang="en-US" dirty="0"/>
          </a:p>
          <a:p>
            <a:pPr lvl="0"/>
            <a:r>
              <a:rPr lang="en-US" dirty="0"/>
              <a:t>Not meaning act on these in the political sense.  We can all hold different views and vote our conscience. </a:t>
            </a:r>
          </a:p>
          <a:p>
            <a:pPr lvl="0"/>
            <a:r>
              <a:rPr lang="en-US" dirty="0"/>
              <a:t> I am saying that we invite students onto our campuses who are all different colors, creeds, styles, backgrounds….  We need to serve them all, take responsibility for all of them, regardless of individual characteristics.   They are OUR students.</a:t>
            </a:r>
          </a:p>
          <a:p>
            <a:pPr lvl="0"/>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23</a:t>
            </a:fld>
            <a:endParaRPr lang="en-US"/>
          </a:p>
        </p:txBody>
      </p:sp>
    </p:spTree>
    <p:extLst>
      <p:ext uri="{BB962C8B-B14F-4D97-AF65-F5344CB8AC3E}">
        <p14:creationId xmlns:p14="http://schemas.microsoft.com/office/powerpoint/2010/main" val="3562064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our 3 year grad rate   -- who wouldn’t be happy that we have doubled it. </a:t>
            </a:r>
          </a:p>
        </p:txBody>
      </p:sp>
      <p:sp>
        <p:nvSpPr>
          <p:cNvPr id="4" name="Slide Number Placeholder 3"/>
          <p:cNvSpPr>
            <a:spLocks noGrp="1"/>
          </p:cNvSpPr>
          <p:nvPr>
            <p:ph type="sldNum" sz="quarter" idx="10"/>
          </p:nvPr>
        </p:nvSpPr>
        <p:spPr/>
        <p:txBody>
          <a:bodyPr/>
          <a:lstStyle/>
          <a:p>
            <a:fld id="{4E196604-3C57-403C-976C-52D99FC8FAC8}" type="slidenum">
              <a:rPr lang="en-US" smtClean="0"/>
              <a:t>24</a:t>
            </a:fld>
            <a:endParaRPr lang="en-US"/>
          </a:p>
        </p:txBody>
      </p:sp>
    </p:spTree>
    <p:extLst>
      <p:ext uri="{BB962C8B-B14F-4D97-AF65-F5344CB8AC3E}">
        <p14:creationId xmlns:p14="http://schemas.microsoft.com/office/powerpoint/2010/main" val="264938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same data with white students compared to SOC.   Not as great.. We have so much important work to do.  Libraries can  play a critical role both in settling and in shaking up. </a:t>
            </a:r>
          </a:p>
          <a:p>
            <a:r>
              <a:rPr lang="en-US" dirty="0"/>
              <a:t>Lets shake things up first:</a:t>
            </a:r>
          </a:p>
          <a:p>
            <a:r>
              <a:rPr lang="en-US" dirty="0"/>
              <a:t>Please think about how you as an individual and a library will confront racism, anti-Semitism, and other antis.  We all </a:t>
            </a:r>
            <a:r>
              <a:rPr lang="en-US" dirty="0" err="1"/>
              <a:t>avocate</a:t>
            </a:r>
            <a:r>
              <a:rPr lang="en-US" dirty="0"/>
              <a:t> for equity, but if we are not talking about race we aren’t getting to the heart of the issue.</a:t>
            </a:r>
          </a:p>
          <a:p>
            <a:endParaRPr lang="en-US" dirty="0"/>
          </a:p>
          <a:p>
            <a:r>
              <a:rPr lang="en-US" dirty="0"/>
              <a:t>Our SOC tell us they need to see </a:t>
            </a:r>
            <a:r>
              <a:rPr lang="en-US" dirty="0" err="1"/>
              <a:t>fac</a:t>
            </a:r>
            <a:r>
              <a:rPr lang="en-US" dirty="0"/>
              <a:t> and staff that look like them, and we can all work to diversify our hiring but its not enough.</a:t>
            </a:r>
          </a:p>
          <a:p>
            <a:r>
              <a:rPr lang="en-US" dirty="0"/>
              <a:t>The systems and structures at the base of that reality have to be undone.  The imbalance happened for a reason – barriers need to be broken. </a:t>
            </a:r>
          </a:p>
          <a:p>
            <a:r>
              <a:rPr lang="en-US" dirty="0"/>
              <a:t>Do a policy audit – look at everything you do and plan and ask what are unintended barriers. </a:t>
            </a:r>
          </a:p>
          <a:p>
            <a:r>
              <a:rPr lang="en-US" dirty="0"/>
              <a:t>If you have IL classes, go beyond talking about bias and perspective and bring in power and privilege  -- why are some materials here and not others.  When you search databases whose voice are not there and why</a:t>
            </a:r>
          </a:p>
          <a:p>
            <a:r>
              <a:rPr lang="en-US" dirty="0"/>
              <a:t>Disaggregate all your data, and in the disaggregation are the inequities.</a:t>
            </a:r>
          </a:p>
          <a:p>
            <a:r>
              <a:rPr lang="en-US" dirty="0"/>
              <a:t>When you plan displays of special collections or archives leave a blank space for the missing voices and describe why they are missing.  </a:t>
            </a:r>
          </a:p>
          <a:p>
            <a:r>
              <a:rPr lang="en-US" dirty="0"/>
              <a:t>On the settling side:  Hold a FAFSA party with experts to help students; we expanded hours to open before our quarter started because our students told us they did not have internet access at home.   Or help students apply for graduate school.  </a:t>
            </a:r>
          </a:p>
          <a:p>
            <a:endParaRPr lang="en-US" dirty="0"/>
          </a:p>
          <a:p>
            <a:r>
              <a:rPr lang="en-US" dirty="0"/>
              <a:t>There is solid research about the role of belonging – that if our SOC feel like they are welcomed and belong they will thrive.  Libraries are a great place for that to happen.  We can make connections that others can’t and influence their experience. </a:t>
            </a:r>
          </a:p>
          <a:p>
            <a:r>
              <a:rPr lang="en-US" dirty="0"/>
              <a:t>-- You may not make a difference for every students, but you will change the lives for the ones you do.</a:t>
            </a:r>
          </a:p>
          <a:p>
            <a:r>
              <a:rPr lang="en-US" dirty="0"/>
              <a:t>Think about the power you have to make a difference and use it.  Become an accomplice, not just an ally.</a:t>
            </a:r>
          </a:p>
          <a:p>
            <a:r>
              <a:rPr lang="en-US" dirty="0"/>
              <a:t> </a:t>
            </a:r>
          </a:p>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25</a:t>
            </a:fld>
            <a:endParaRPr lang="en-US"/>
          </a:p>
        </p:txBody>
      </p:sp>
    </p:spTree>
    <p:extLst>
      <p:ext uri="{BB962C8B-B14F-4D97-AF65-F5344CB8AC3E}">
        <p14:creationId xmlns:p14="http://schemas.microsoft.com/office/powerpoint/2010/main" val="2108397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26</a:t>
            </a:fld>
            <a:endParaRPr lang="en-US"/>
          </a:p>
        </p:txBody>
      </p:sp>
    </p:spTree>
    <p:extLst>
      <p:ext uri="{BB962C8B-B14F-4D97-AF65-F5344CB8AC3E}">
        <p14:creationId xmlns:p14="http://schemas.microsoft.com/office/powerpoint/2010/main" val="546866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Where are the opportunities and where is the value?   Finding them will help to solidly contribute to that learning system and firmly and deeply center you in your institution.  Be proud about what you have created – great collections, space, services, but also</a:t>
            </a:r>
          </a:p>
          <a:p>
            <a:r>
              <a:rPr lang="en-US" baseline="0" dirty="0"/>
              <a:t>Be proud of who you have impacted through your demo of value.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F8079ED-2ED3-054B-96B0-E134DFB7139D}" type="slidenum">
              <a:rPr lang="en-US" smtClean="0"/>
              <a:t>27</a:t>
            </a:fld>
            <a:endParaRPr lang="en-US" dirty="0"/>
          </a:p>
        </p:txBody>
      </p:sp>
    </p:spTree>
    <p:extLst>
      <p:ext uri="{BB962C8B-B14F-4D97-AF65-F5344CB8AC3E}">
        <p14:creationId xmlns:p14="http://schemas.microsoft.com/office/powerpoint/2010/main" val="2171534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a:p>
            <a:endParaRPr lang="en-US" dirty="0"/>
          </a:p>
          <a:p>
            <a:r>
              <a:rPr lang="en-US" sz="1300" kern="1200" baseline="0" dirty="0">
                <a:solidFill>
                  <a:schemeClr val="tx1"/>
                </a:solidFill>
                <a:latin typeface="+mn-lt"/>
                <a:ea typeface="+mn-ea"/>
                <a:cs typeface="+mn-cs"/>
              </a:rPr>
              <a:t>And we have building evidence in 5 other areas:</a:t>
            </a:r>
          </a:p>
          <a:p>
            <a:pPr marL="685800" lvl="1" indent="-228600">
              <a:buFont typeface="+mj-lt"/>
              <a:buAutoNum type="arabicPeriod"/>
            </a:pPr>
            <a:r>
              <a:rPr lang="en-US" sz="1300" kern="1200" baseline="0" dirty="0">
                <a:solidFill>
                  <a:schemeClr val="tx1"/>
                </a:solidFill>
                <a:latin typeface="+mn-lt"/>
                <a:ea typeface="+mn-ea"/>
                <a:cs typeface="+mn-cs"/>
              </a:rPr>
              <a:t>Student retention improves with library instructional services.</a:t>
            </a:r>
          </a:p>
          <a:p>
            <a:pPr marL="685800" lvl="1" indent="-228600">
              <a:buFont typeface="+mj-lt"/>
              <a:buAutoNum type="arabicPeriod"/>
            </a:pPr>
            <a:r>
              <a:rPr lang="en-US" sz="1300" kern="1200" baseline="0" dirty="0">
                <a:solidFill>
                  <a:schemeClr val="tx1"/>
                </a:solidFill>
                <a:latin typeface="+mn-lt"/>
                <a:ea typeface="+mn-ea"/>
                <a:cs typeface="+mn-cs"/>
              </a:rPr>
              <a:t>Library instruction adds value to a student’s long-term academic experience. </a:t>
            </a:r>
          </a:p>
          <a:p>
            <a:pPr marL="685800" lvl="1" indent="-228600">
              <a:buFont typeface="+mj-lt"/>
              <a:buAutoNum type="arabicPeriod"/>
            </a:pPr>
            <a:r>
              <a:rPr lang="en-US" sz="1300" kern="1200" baseline="0" dirty="0">
                <a:solidFill>
                  <a:schemeClr val="tx1"/>
                </a:solidFill>
                <a:latin typeface="+mn-lt"/>
                <a:ea typeface="+mn-ea"/>
                <a:cs typeface="+mn-cs"/>
              </a:rPr>
              <a:t>The library promotes academic rapport and student engagement.</a:t>
            </a:r>
          </a:p>
          <a:p>
            <a:pPr marL="685800" lvl="1" indent="-228600">
              <a:buFont typeface="+mj-lt"/>
              <a:buAutoNum type="arabicPeriod"/>
            </a:pPr>
            <a:r>
              <a:rPr lang="en-US" sz="1300" kern="1200" baseline="0" dirty="0">
                <a:solidFill>
                  <a:schemeClr val="tx1"/>
                </a:solidFill>
                <a:latin typeface="+mn-lt"/>
                <a:ea typeface="+mn-ea"/>
                <a:cs typeface="+mn-cs"/>
              </a:rPr>
              <a:t>Use of library space relates positively to student learning and success.</a:t>
            </a:r>
          </a:p>
          <a:p>
            <a:endParaRPr lang="en-US" sz="1300" kern="1200" baseline="0" dirty="0">
              <a:solidFill>
                <a:schemeClr val="tx1"/>
              </a:solidFill>
              <a:latin typeface="+mn-lt"/>
              <a:ea typeface="+mn-ea"/>
              <a:cs typeface="+mn-cs"/>
            </a:endParaRPr>
          </a:p>
          <a:p>
            <a:r>
              <a:rPr lang="en-US" sz="1300" kern="1200" baseline="0" dirty="0">
                <a:solidFill>
                  <a:schemeClr val="tx1"/>
                </a:solidFill>
                <a:latin typeface="+mn-lt"/>
                <a:ea typeface="+mn-ea"/>
                <a:cs typeface="+mn-cs"/>
              </a:rPr>
              <a:t>Read more in reports…</a:t>
            </a:r>
            <a:endParaRPr lang="en-US" sz="13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79E575-D8F7-4E4D-9875-1E2DDEE9E3E7}" type="slidenum">
              <a:rPr lang="en-US" smtClean="0"/>
              <a:t>29</a:t>
            </a:fld>
            <a:endParaRPr lang="en-US"/>
          </a:p>
        </p:txBody>
      </p:sp>
    </p:spTree>
    <p:extLst>
      <p:ext uri="{BB962C8B-B14F-4D97-AF65-F5344CB8AC3E}">
        <p14:creationId xmlns:p14="http://schemas.microsoft.com/office/powerpoint/2010/main" val="3257371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Make your value visible</a:t>
            </a:r>
          </a:p>
        </p:txBody>
      </p:sp>
      <p:sp>
        <p:nvSpPr>
          <p:cNvPr id="4" name="Slide Number Placeholder 3"/>
          <p:cNvSpPr>
            <a:spLocks noGrp="1"/>
          </p:cNvSpPr>
          <p:nvPr>
            <p:ph type="sldNum" sz="quarter" idx="10"/>
          </p:nvPr>
        </p:nvSpPr>
        <p:spPr/>
        <p:txBody>
          <a:bodyPr/>
          <a:lstStyle/>
          <a:p>
            <a:fld id="{4E196604-3C57-403C-976C-52D99FC8FAC8}" type="slidenum">
              <a:rPr lang="en-US" smtClean="0"/>
              <a:t>30</a:t>
            </a:fld>
            <a:endParaRPr lang="en-US"/>
          </a:p>
        </p:txBody>
      </p:sp>
    </p:spTree>
    <p:extLst>
      <p:ext uri="{BB962C8B-B14F-4D97-AF65-F5344CB8AC3E}">
        <p14:creationId xmlns:p14="http://schemas.microsoft.com/office/powerpoint/2010/main" val="235050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43000"/>
            <a:ext cx="4110038" cy="3082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i="1" dirty="0"/>
              <a:t>The root of this came from reading Margaret Wheatley who has written about systems thinking for many years.   </a:t>
            </a:r>
          </a:p>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3</a:t>
            </a:fld>
            <a:endParaRPr lang="en-US"/>
          </a:p>
        </p:txBody>
      </p:sp>
    </p:spTree>
    <p:extLst>
      <p:ext uri="{BB962C8B-B14F-4D97-AF65-F5344CB8AC3E}">
        <p14:creationId xmlns:p14="http://schemas.microsoft.com/office/powerpoint/2010/main" val="2044385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711200"/>
            <a:ext cx="2371725" cy="1778000"/>
          </a:xfrm>
        </p:spPr>
      </p:sp>
      <p:sp>
        <p:nvSpPr>
          <p:cNvPr id="3" name="Notes Placeholder 2"/>
          <p:cNvSpPr>
            <a:spLocks noGrp="1"/>
          </p:cNvSpPr>
          <p:nvPr>
            <p:ph type="body" idx="1"/>
          </p:nvPr>
        </p:nvSpPr>
        <p:spPr>
          <a:xfrm>
            <a:off x="685800" y="2608004"/>
            <a:ext cx="5486400" cy="6164371"/>
          </a:xfrm>
        </p:spPr>
        <p:txBody>
          <a:bodyPr>
            <a:noAutofit/>
          </a:bodyPr>
          <a:lstStyle/>
          <a:p>
            <a:pPr defTabSz="864931">
              <a:defRPr/>
            </a:pPr>
            <a:endParaRPr lang="en-US" sz="1300" kern="1200" dirty="0">
              <a:solidFill>
                <a:schemeClr val="tx1"/>
              </a:solidFill>
              <a:latin typeface="+mn-lt"/>
              <a:ea typeface="+mn-ea"/>
              <a:cs typeface="+mn-cs"/>
            </a:endParaRPr>
          </a:p>
          <a:p>
            <a:endParaRPr lang="en-US" sz="1300" kern="1200" dirty="0">
              <a:solidFill>
                <a:schemeClr val="tx1"/>
              </a:solidFill>
              <a:latin typeface="+mn-lt"/>
              <a:ea typeface="+mn-ea"/>
              <a:cs typeface="+mn-cs"/>
            </a:endParaRPr>
          </a:p>
          <a:p>
            <a:r>
              <a:rPr lang="en-US" sz="1300" kern="1200" dirty="0">
                <a:solidFill>
                  <a:schemeClr val="tx1"/>
                </a:solidFill>
                <a:latin typeface="+mn-lt"/>
                <a:ea typeface="+mn-ea"/>
                <a:cs typeface="+mn-cs"/>
              </a:rPr>
              <a:t>Program involved over 200 campus teams . . .</a:t>
            </a:r>
          </a:p>
          <a:p>
            <a:r>
              <a:rPr lang="en-US" sz="1300" kern="1200" dirty="0">
                <a:solidFill>
                  <a:schemeClr val="tx1"/>
                </a:solidFill>
                <a:latin typeface="+mn-lt"/>
                <a:ea typeface="+mn-ea"/>
                <a:cs typeface="+mn-cs"/>
              </a:rPr>
              <a:t> </a:t>
            </a:r>
          </a:p>
          <a:p>
            <a:r>
              <a:rPr lang="en-US" sz="1300" kern="1200" dirty="0">
                <a:solidFill>
                  <a:schemeClr val="tx1"/>
                </a:solidFill>
                <a:latin typeface="+mn-lt"/>
                <a:ea typeface="+mn-ea"/>
                <a:cs typeface="+mn-cs"/>
              </a:rPr>
              <a:t>We now have field-generated knowledge about what it takes to get action, authentic.</a:t>
            </a:r>
          </a:p>
          <a:p>
            <a:r>
              <a:rPr lang="en-US" sz="1300" kern="1200" dirty="0">
                <a:solidFill>
                  <a:schemeClr val="tx1"/>
                </a:solidFill>
                <a:latin typeface="+mn-lt"/>
                <a:ea typeface="+mn-ea"/>
                <a:cs typeface="+mn-cs"/>
              </a:rPr>
              <a:t> </a:t>
            </a:r>
          </a:p>
          <a:p>
            <a:r>
              <a:rPr lang="en-US" sz="1300" kern="1200" dirty="0">
                <a:solidFill>
                  <a:schemeClr val="tx1"/>
                </a:solidFill>
                <a:latin typeface="+mn-lt"/>
                <a:ea typeface="+mn-ea"/>
                <a:cs typeface="+mn-cs"/>
              </a:rPr>
              <a:t>Although each campus situation was unique, some commonalities emerged (both in findings about</a:t>
            </a:r>
            <a:r>
              <a:rPr lang="en-US" sz="1300" kern="1200" baseline="0" dirty="0">
                <a:solidFill>
                  <a:schemeClr val="tx1"/>
                </a:solidFill>
                <a:latin typeface="+mn-lt"/>
                <a:ea typeface="+mn-ea"/>
                <a:cs typeface="+mn-cs"/>
              </a:rPr>
              <a:t> library impact on student success and collaborative teams)</a:t>
            </a:r>
          </a:p>
          <a:p>
            <a:endParaRPr lang="en-US" sz="1300" kern="1200" baseline="0" dirty="0">
              <a:solidFill>
                <a:schemeClr val="tx1"/>
              </a:solidFill>
              <a:latin typeface="+mn-lt"/>
              <a:ea typeface="+mn-ea"/>
              <a:cs typeface="+mn-cs"/>
            </a:endParaRPr>
          </a:p>
          <a:p>
            <a:endParaRPr lang="en-US" sz="1300" b="1"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E7EA16F-0EFF-40C5-956A-A0ED58F54A71}" type="slidenum">
              <a:rPr lang="en-US" smtClean="0"/>
              <a:t>31</a:t>
            </a:fld>
            <a:endParaRPr lang="en-US"/>
          </a:p>
        </p:txBody>
      </p:sp>
    </p:spTree>
    <p:extLst>
      <p:ext uri="{BB962C8B-B14F-4D97-AF65-F5344CB8AC3E}">
        <p14:creationId xmlns:p14="http://schemas.microsoft.com/office/powerpoint/2010/main" val="3550799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Disney story…   hold up magic</a:t>
            </a:r>
            <a:r>
              <a:rPr lang="en-US" baseline="0" dirty="0"/>
              <a:t> band</a:t>
            </a:r>
          </a:p>
          <a:p>
            <a:endParaRPr lang="en-US" baseline="0" dirty="0"/>
          </a:p>
          <a:p>
            <a:r>
              <a:rPr lang="en-US" baseline="0" dirty="0"/>
              <a:t>Room key</a:t>
            </a:r>
          </a:p>
          <a:p>
            <a:r>
              <a:rPr lang="en-US" baseline="0" dirty="0"/>
              <a:t>Payment system</a:t>
            </a:r>
          </a:p>
          <a:p>
            <a:r>
              <a:rPr lang="en-US" baseline="0" dirty="0"/>
              <a:t>Fast pass</a:t>
            </a:r>
          </a:p>
          <a:p>
            <a:r>
              <a:rPr lang="en-US" baseline="0" dirty="0"/>
              <a:t>Links friends</a:t>
            </a:r>
          </a:p>
          <a:p>
            <a:r>
              <a:rPr lang="en-US" baseline="0" dirty="0"/>
              <a:t>Soda cups…   A friend bought a refillable plastic cup she could use for her entire stay and when she paid, they didn’t ask her how long she was staying.  She thought, why did I pay for 5 days when I could have paid for one  and they would never know?  Then she went to the soda machine, put her cup up next to it and the led readout said “hello </a:t>
            </a:r>
            <a:r>
              <a:rPr lang="en-US" baseline="0" dirty="0" err="1"/>
              <a:t>lori</a:t>
            </a:r>
            <a:r>
              <a:rPr lang="en-US" baseline="0" dirty="0"/>
              <a:t>… you have 5 days left on your card…”</a:t>
            </a:r>
          </a:p>
          <a:p>
            <a:endParaRPr lang="en-US" baseline="0" dirty="0"/>
          </a:p>
          <a:p>
            <a:r>
              <a:rPr lang="en-US" baseline="0" dirty="0"/>
              <a:t>Think about what they can predict about visitor behavior the Disney facilities.</a:t>
            </a:r>
          </a:p>
          <a:p>
            <a:r>
              <a:rPr lang="en-US" baseline="0" dirty="0"/>
              <a:t>I tell you this story because analytics, including predictive analytics will be part of our future in higher </a:t>
            </a:r>
            <a:r>
              <a:rPr lang="en-US" baseline="0" dirty="0" err="1"/>
              <a:t>ed</a:t>
            </a:r>
            <a:r>
              <a:rPr lang="en-US" baseline="0" dirty="0"/>
              <a:t> as well.  I do not want to imply that we will be putting arm bands on our students and monitoring whether they really do go to tutoring or whether they order vegetables at the dining hall.  Disney is a company with a business model, We are colleges and universities with an education model.   But I do think there is power in looking at the role of predictive analytics and determining what that power is </a:t>
            </a:r>
            <a:r>
              <a:rPr lang="en-US" u="sng" baseline="0" dirty="0"/>
              <a:t>for us. </a:t>
            </a:r>
          </a:p>
          <a:p>
            <a:endParaRPr lang="en-US" baseline="0" dirty="0"/>
          </a:p>
          <a:p>
            <a:r>
              <a:rPr lang="en-US" baseline="0" dirty="0"/>
              <a:t>Right now, we have some Widespread but mostly very individualized student success initiatives occurring without an infrastructure to understand what works, when, and for which students throughout the organization.  We are all approaching this from various perspectives.</a:t>
            </a:r>
          </a:p>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32</a:t>
            </a:fld>
            <a:endParaRPr lang="en-US"/>
          </a:p>
        </p:txBody>
      </p:sp>
    </p:spTree>
    <p:extLst>
      <p:ext uri="{BB962C8B-B14F-4D97-AF65-F5344CB8AC3E}">
        <p14:creationId xmlns:p14="http://schemas.microsoft.com/office/powerpoint/2010/main" val="2915217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1B3CE6A-AB5D-470F-8D83-D79ABC94CC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CB4096BE-2237-431C-85A3-94C2CD111D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Deb</a:t>
            </a:r>
          </a:p>
          <a:p>
            <a:r>
              <a:rPr lang="en-US" altLang="en-US"/>
              <a:t>David Prince</a:t>
            </a:r>
          </a:p>
        </p:txBody>
      </p:sp>
      <p:sp>
        <p:nvSpPr>
          <p:cNvPr id="36868" name="Slide Number Placeholder 3">
            <a:extLst>
              <a:ext uri="{FF2B5EF4-FFF2-40B4-BE49-F238E27FC236}">
                <a16:creationId xmlns:a16="http://schemas.microsoft.com/office/drawing/2014/main" id="{3579EB83-4950-41BA-A0EA-89CB6B28D7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1A1E8EAA-58A7-4A54-8035-6F0D73F68704}" type="slidenum">
              <a:rPr lang="en-US" altLang="en-US" smtClean="0"/>
              <a:pPr/>
              <a:t>33</a:t>
            </a:fld>
            <a:endParaRPr lang="en-US" altLang="en-US"/>
          </a:p>
        </p:txBody>
      </p:sp>
    </p:spTree>
    <p:extLst>
      <p:ext uri="{BB962C8B-B14F-4D97-AF65-F5344CB8AC3E}">
        <p14:creationId xmlns:p14="http://schemas.microsoft.com/office/powerpoint/2010/main" val="4271410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Take that data, and lead with strategy and evidence</a:t>
            </a:r>
          </a:p>
          <a:p>
            <a:r>
              <a:rPr lang="en-US" baseline="0" dirty="0"/>
              <a:t>You all are the leaders in this area - - those that are thinking creatively and deeply about this work.    What will you do Monday morning, next week, next month to push the agenda, and move the library to the center in your way</a:t>
            </a:r>
          </a:p>
          <a:p>
            <a:endParaRPr lang="en-US" baseline="0" dirty="0"/>
          </a:p>
          <a:p>
            <a:r>
              <a:rPr lang="en-US" baseline="0" dirty="0"/>
              <a:t>Article in 1967---  who will lead the future of higher education: librarians will.  Patrick hill.   Still sure that’s the case.   Repeated this year by </a:t>
            </a:r>
            <a:r>
              <a:rPr lang="en-US" baseline="0" dirty="0" err="1"/>
              <a:t>xxxx</a:t>
            </a:r>
            <a:r>
              <a:rPr lang="en-US" baseline="0" dirty="0"/>
              <a:t> in higher </a:t>
            </a:r>
            <a:r>
              <a:rPr lang="en-US" baseline="0" dirty="0" err="1"/>
              <a:t>edu</a:t>
            </a:r>
            <a:r>
              <a:rPr lang="en-US" baseline="0" dirty="0"/>
              <a:t>? </a:t>
            </a:r>
          </a:p>
          <a:p>
            <a:endParaRPr lang="en-US" baseline="0" dirty="0"/>
          </a:p>
          <a:p>
            <a:r>
              <a:rPr lang="en-US" baseline="0" dirty="0"/>
              <a:t>Start with a few philosophical elements of outcomes assessment and build from there??</a:t>
            </a:r>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34</a:t>
            </a:fld>
            <a:endParaRPr lang="en-US"/>
          </a:p>
        </p:txBody>
      </p:sp>
    </p:spTree>
    <p:extLst>
      <p:ext uri="{BB962C8B-B14F-4D97-AF65-F5344CB8AC3E}">
        <p14:creationId xmlns:p14="http://schemas.microsoft.com/office/powerpoint/2010/main" val="1580311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43000"/>
            <a:ext cx="4110038" cy="3082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can’t begin to know how delighted I am to be here.  I appreciate your interest and support of all things library assessment, and taking the time today for us all to listen and learn and share with a subject we all care about.  </a:t>
            </a:r>
          </a:p>
          <a:p>
            <a:endParaRPr lang="en-US" dirty="0"/>
          </a:p>
          <a:p>
            <a:r>
              <a:rPr lang="en-US" dirty="0"/>
              <a:t>This my dad, in a photo</a:t>
            </a:r>
            <a:r>
              <a:rPr lang="en-US" baseline="0" dirty="0"/>
              <a:t> taken last month – the occasion was his 100</a:t>
            </a:r>
            <a:r>
              <a:rPr lang="en-US" baseline="30000" dirty="0"/>
              <a:t>th</a:t>
            </a:r>
            <a:r>
              <a:rPr lang="en-US" baseline="0" dirty="0"/>
              <a:t> birthday.   He lives with us and it was a joy to celebrate with him.  We lost my mom 3 years ago at age 96 so he came to Vashon Island to live with us and write the final chapter, as he says.  Reaching 100 is a major milestone, and it was interesting to hear him reflect and think about the meaning of a century of experience, a century of building a life one day at a time.  We counted how many breakfasts he had had over 100 years…</a:t>
            </a:r>
          </a:p>
          <a:p>
            <a:endParaRPr lang="en-US" baseline="0" dirty="0"/>
          </a:p>
          <a:p>
            <a:pPr defTabSz="912571">
              <a:defRPr/>
            </a:pPr>
            <a:r>
              <a:rPr lang="en-US" baseline="0" dirty="0"/>
              <a:t>This event also created space for me to reflect on building a life…  and in searching for the ever requisite metaphor for today…. About what story each of us wants to tell about our library---</a:t>
            </a:r>
            <a:r>
              <a:rPr lang="en-US" baseline="0" dirty="0" err="1"/>
              <a:t>whats</a:t>
            </a:r>
            <a:r>
              <a:rPr lang="en-US" baseline="0" dirty="0"/>
              <a:t> the story of our libraries as revealed no one day at a time, but one assessment at a time. What story of our library do you want to tell….  What will be the body of work that you want to reflect on as the life of your efforts</a:t>
            </a:r>
          </a:p>
          <a:p>
            <a:r>
              <a:rPr lang="en-US" baseline="0" dirty="0"/>
              <a:t>  </a:t>
            </a:r>
            <a:r>
              <a:rPr lang="en-US" i="1" baseline="0" dirty="0"/>
              <a:t>At pierce I renamed our assessment team the outcomes team,  because outcomes and </a:t>
            </a:r>
            <a:r>
              <a:rPr lang="en-US" i="1" baseline="0" dirty="0" err="1"/>
              <a:t>wheter</a:t>
            </a:r>
            <a:r>
              <a:rPr lang="en-US" i="1" baseline="0" dirty="0"/>
              <a:t> we reach them is always more interesting.  Assessments are the </a:t>
            </a:r>
            <a:r>
              <a:rPr lang="en-US" i="1" baseline="0" dirty="0" err="1"/>
              <a:t>instrumrent</a:t>
            </a:r>
            <a:r>
              <a:rPr lang="en-US" i="1" baseline="0" dirty="0"/>
              <a:t> or the test….the method to the outcome.    </a:t>
            </a:r>
          </a:p>
          <a:p>
            <a:endParaRPr lang="en-US" baseline="0" dirty="0"/>
          </a:p>
          <a:p>
            <a:r>
              <a:rPr lang="en-US" i="1" baseline="0" dirty="0"/>
              <a:t>All the aspects of what makes a life rich an rewarding and filled with experiences that add up to something meaningful.  He has been quite reflective, wondering why he got picked, wondering if his contributions added up to enough.  </a:t>
            </a:r>
          </a:p>
          <a:p>
            <a:r>
              <a:rPr lang="en-US" i="1" baseline="0" dirty="0"/>
              <a:t>I was thinking about his reflections as a parallel of our own…of ours for today.  Our reflections on what it might take to build a life……or since we RE TALKING ASSESSMENT TODAY, </a:t>
            </a:r>
          </a:p>
          <a:p>
            <a:endParaRPr lang="en-US" baseline="0" dirty="0"/>
          </a:p>
          <a:p>
            <a:r>
              <a:rPr lang="en-US" i="1" baseline="0" dirty="0"/>
              <a:t>build a learning system that we can reflect on, learn from, and create for students in a manner that builds the same richness of experience for the 4 </a:t>
            </a:r>
            <a:r>
              <a:rPr lang="en-US" i="1" baseline="0" dirty="0" err="1"/>
              <a:t>yrs</a:t>
            </a:r>
            <a:r>
              <a:rPr lang="en-US" i="1" baseline="0" dirty="0"/>
              <a:t> – we hope not 100- that students are with us on our campus.</a:t>
            </a:r>
          </a:p>
          <a:p>
            <a:endParaRPr lang="en-US" baseline="0" dirty="0"/>
          </a:p>
          <a:p>
            <a:endParaRPr lang="en-US" baseline="0" dirty="0"/>
          </a:p>
          <a:p>
            <a:r>
              <a:rPr lang="en-US" baseline="0" dirty="0"/>
              <a:t>I want to focus today on what it might take from a library to build that effective learning system – one that has value and makes contributions that matter and that we could love back on with pride and solid evidence of that contribution</a:t>
            </a:r>
          </a:p>
          <a:p>
            <a:r>
              <a:rPr lang="en-US" baseline="0" dirty="0"/>
              <a:t>In the life of a library, of a college or university, what do you want to demonstrate over the course of a lifetime of a college or university, or of a program, what is the </a:t>
            </a:r>
          </a:p>
          <a:p>
            <a:endParaRPr lang="en-US" baseline="0" dirty="0"/>
          </a:p>
          <a:p>
            <a:r>
              <a:rPr lang="en-US" baseline="0" dirty="0"/>
              <a:t>What does it look like to build a life?  What do we want to have it look like when all is said and done?</a:t>
            </a:r>
          </a:p>
          <a:p>
            <a:r>
              <a:rPr lang="en-US" baseline="0" dirty="0"/>
              <a:t>And then, since we are talking academia and libraries, what is it we want from the life of a program, of a library,….  What will matter , what will have long term impact, what is the legacy that we leave to students, to other staff, to faculty, given that …</a:t>
            </a:r>
          </a:p>
          <a:p>
            <a:endParaRPr lang="en-US" baseline="0" dirty="0"/>
          </a:p>
          <a:p>
            <a:r>
              <a:rPr lang="en-US" baseline="0" dirty="0"/>
              <a:t>As you heard from the introduction, I have transitioned to a </a:t>
            </a:r>
            <a:r>
              <a:rPr lang="en-US" baseline="0" dirty="0" err="1"/>
              <a:t>vp</a:t>
            </a:r>
            <a:r>
              <a:rPr lang="en-US" baseline="0" dirty="0"/>
              <a:t>…I certainly don’t want to nor can I speak for every provost, but its certainly has become clearer to me about what I need from a library….  So I thought it as Advice to my former self as </a:t>
            </a:r>
            <a:r>
              <a:rPr lang="en-US" baseline="0" dirty="0" err="1"/>
              <a:t>alibrary</a:t>
            </a:r>
            <a:r>
              <a:rPr lang="en-US" baseline="0" dirty="0"/>
              <a:t> dean from a provost </a:t>
            </a:r>
            <a:r>
              <a:rPr lang="en-US" baseline="0" dirty="0" err="1"/>
              <a:t>pt</a:t>
            </a:r>
            <a:r>
              <a:rPr lang="en-US" baseline="0" dirty="0"/>
              <a:t> of view.</a:t>
            </a:r>
          </a:p>
          <a:p>
            <a:endParaRPr lang="en-US" baseline="0" dirty="0"/>
          </a:p>
          <a:p>
            <a:endParaRPr lang="en-US" baseline="0" dirty="0"/>
          </a:p>
          <a:p>
            <a:endParaRPr lang="en-US" baseline="0" dirty="0"/>
          </a:p>
          <a:p>
            <a:r>
              <a:rPr lang="en-US" baseline="0" dirty="0"/>
              <a:t>1. Lead with strategy and evidence</a:t>
            </a:r>
          </a:p>
          <a:p>
            <a:endParaRPr lang="en-US" baseline="0" dirty="0"/>
          </a:p>
          <a:p>
            <a:r>
              <a:rPr lang="en-US" baseline="0" dirty="0"/>
              <a:t>1. </a:t>
            </a:r>
          </a:p>
          <a:p>
            <a:endParaRPr lang="en-US" baseline="0" dirty="0"/>
          </a:p>
          <a:p>
            <a:r>
              <a:rPr lang="en-US" baseline="0" dirty="0"/>
              <a:t>What is </a:t>
            </a:r>
          </a:p>
          <a:p>
            <a:pPr marL="228143" indent="-228143">
              <a:buAutoNum type="arabicPeriod"/>
            </a:pPr>
            <a:r>
              <a:rPr lang="en-US" baseline="0" dirty="0"/>
              <a:t>caring…</a:t>
            </a:r>
          </a:p>
          <a:p>
            <a:pPr marL="228143" indent="-228143">
              <a:buAutoNum type="arabicPeriod"/>
            </a:pPr>
            <a:endParaRPr lang="en-US" baseline="0" dirty="0"/>
          </a:p>
          <a:p>
            <a:endParaRPr lang="en-US" baseline="0" dirty="0"/>
          </a:p>
          <a:p>
            <a:pPr marL="228143" indent="-228143">
              <a:buAutoNum type="arabicPeriod"/>
            </a:pPr>
            <a:r>
              <a:rPr lang="en-US" baseline="0" dirty="0"/>
              <a:t>I love metaphor….  Squeeze metaphor until it runs dry….</a:t>
            </a:r>
          </a:p>
          <a:p>
            <a:pPr marL="228143" indent="-228143">
              <a:buAutoNum type="arabicPeriod"/>
            </a:pPr>
            <a:r>
              <a:rPr lang="en-US" baseline="0" dirty="0"/>
              <a:t> systems thinking</a:t>
            </a:r>
          </a:p>
          <a:p>
            <a:pPr marL="228143" indent="-228143">
              <a:buAutoNum type="arabicPeriod"/>
            </a:pPr>
            <a:r>
              <a:rPr lang="en-US" baseline="0" dirty="0"/>
              <a:t>Connect to the bigger picture – not about the library’s program, its about how well it connects to overall institutional gold</a:t>
            </a:r>
          </a:p>
          <a:p>
            <a:r>
              <a:rPr lang="en-US" baseline="0" dirty="0" err="1"/>
              <a:t>Aia</a:t>
            </a:r>
            <a:endParaRPr lang="en-US" baseline="0" dirty="0"/>
          </a:p>
          <a:p>
            <a:pPr defTabSz="912571">
              <a:defRPr/>
            </a:pPr>
            <a:r>
              <a:rPr lang="en-US" baseline="0" dirty="0"/>
              <a:t>3. Take risks with the data you seek and show. 5. Use of data – expose it, be bold and honest with it…</a:t>
            </a:r>
          </a:p>
          <a:p>
            <a:r>
              <a:rPr lang="en-US" baseline="0" dirty="0"/>
              <a:t>You have to do some hard stuff to get a good result</a:t>
            </a:r>
          </a:p>
          <a:p>
            <a:r>
              <a:rPr lang="en-US" baseline="0" dirty="0"/>
              <a:t>4. Continuous improvement</a:t>
            </a:r>
          </a:p>
          <a:p>
            <a:r>
              <a:rPr lang="en-US" baseline="0" dirty="0"/>
              <a:t>6. Some things are too important:  equity has got to be the driver.   Social justice is paramount</a:t>
            </a:r>
          </a:p>
          <a:p>
            <a:r>
              <a:rPr lang="en-US" baseline="0" dirty="0"/>
              <a:t>7. Its not about the value of the library – its about the value of the impact you have on students</a:t>
            </a:r>
          </a:p>
          <a:p>
            <a:r>
              <a:rPr lang="en-US" baseline="0" dirty="0"/>
              <a:t>8. 1.0- assess/learn from it/change, 2.0 connect to others outside of the library and partner with assessments; 3.0:  look at impact at the next step</a:t>
            </a:r>
          </a:p>
          <a:p>
            <a:r>
              <a:rPr lang="en-US" baseline="0" dirty="0"/>
              <a:t>9. Be the innovators of your campus- don’t have to do things same old way.  Stop being supports.  Patrick Hill</a:t>
            </a:r>
          </a:p>
          <a:p>
            <a:pPr marL="228143" indent="-228143">
              <a:buAutoNum type="arabicPeriod" startAt="10"/>
            </a:pPr>
            <a:r>
              <a:rPr lang="en-US" baseline="0" dirty="0"/>
              <a:t>Small assessments add up over time- be strategic.  What are we learning, how are we  hanging because of it.  </a:t>
            </a:r>
          </a:p>
          <a:p>
            <a:pPr marL="228143" indent="-228143">
              <a:buAutoNum type="arabicPeriod" startAt="10"/>
            </a:pPr>
            <a:r>
              <a:rPr lang="en-US" baseline="0" dirty="0" err="1"/>
              <a:t>Ideo</a:t>
            </a:r>
            <a:r>
              <a:rPr lang="en-US" baseline="0" dirty="0"/>
              <a:t>:  fail often </a:t>
            </a:r>
            <a:r>
              <a:rPr lang="en-US" baseline="0" dirty="0" err="1"/>
              <a:t>tosucceed</a:t>
            </a:r>
            <a:r>
              <a:rPr lang="en-US" baseline="0" dirty="0"/>
              <a:t> sooner.   Don’t have to be perfect</a:t>
            </a:r>
          </a:p>
          <a:p>
            <a:pPr marL="228143" indent="-228143">
              <a:buAutoNum type="arabicPeriod" startAt="10"/>
            </a:pPr>
            <a:r>
              <a:rPr lang="en-US" baseline="0" dirty="0"/>
              <a:t>We cant sit on the sidelines and be a support to others – we need to be integrated</a:t>
            </a:r>
          </a:p>
          <a:p>
            <a:pPr marL="228143" indent="-228143">
              <a:buAutoNum type="arabicPeriod" startAt="10"/>
            </a:pPr>
            <a:r>
              <a:rPr lang="en-US" baseline="0" dirty="0"/>
              <a:t>Go after meaningful strong data--  assess what we value and what will be valued, not value what we can assess</a:t>
            </a:r>
          </a:p>
          <a:p>
            <a:pPr marL="228143" indent="-228143">
              <a:buAutoNum type="arabicPeriod" startAt="10"/>
            </a:pPr>
            <a:r>
              <a:rPr lang="en-US" baseline="0" dirty="0"/>
              <a:t>Build fervently on what has been done:  </a:t>
            </a:r>
            <a:r>
              <a:rPr lang="en-US" baseline="0" dirty="0" err="1"/>
              <a:t>AiA</a:t>
            </a:r>
            <a:r>
              <a:rPr lang="en-US" baseline="0" dirty="0"/>
              <a:t> , he research </a:t>
            </a:r>
          </a:p>
          <a:p>
            <a:pPr marL="228143" indent="-228143">
              <a:buAutoNum type="arabicPeriod" startAt="10"/>
            </a:pPr>
            <a:r>
              <a:rPr lang="en-US" baseline="0" dirty="0"/>
              <a:t>Like </a:t>
            </a:r>
            <a:r>
              <a:rPr lang="en-US" baseline="0" dirty="0" err="1"/>
              <a:t>oer</a:t>
            </a:r>
            <a:r>
              <a:rPr lang="en-US" baseline="0" dirty="0"/>
              <a:t>….we implemented, but didn’t assess the impact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35</a:t>
            </a:fld>
            <a:endParaRPr lang="en-US"/>
          </a:p>
        </p:txBody>
      </p:sp>
    </p:spTree>
    <p:extLst>
      <p:ext uri="{BB962C8B-B14F-4D97-AF65-F5344CB8AC3E}">
        <p14:creationId xmlns:p14="http://schemas.microsoft.com/office/powerpoint/2010/main" val="4111431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 as HUB – already have a rapport with students; service point with long hours eves weekends</a:t>
            </a:r>
          </a:p>
          <a:p>
            <a:endParaRPr lang="en-US" dirty="0"/>
          </a:p>
          <a:p>
            <a:r>
              <a:rPr lang="en-US" dirty="0"/>
              <a:t>Human Library – careers</a:t>
            </a:r>
          </a:p>
          <a:p>
            <a:r>
              <a:rPr lang="en-US" dirty="0"/>
              <a:t>Organizing perm display by career communities</a:t>
            </a:r>
          </a:p>
          <a:p>
            <a:r>
              <a:rPr lang="en-US" dirty="0"/>
              <a:t>OER</a:t>
            </a:r>
          </a:p>
          <a:p>
            <a:r>
              <a:rPr lang="en-US" dirty="0"/>
              <a:t>Scorecard</a:t>
            </a:r>
          </a:p>
        </p:txBody>
      </p:sp>
      <p:sp>
        <p:nvSpPr>
          <p:cNvPr id="4" name="Slide Number Placeholder 3"/>
          <p:cNvSpPr>
            <a:spLocks noGrp="1"/>
          </p:cNvSpPr>
          <p:nvPr>
            <p:ph type="sldNum" sz="quarter" idx="10"/>
          </p:nvPr>
        </p:nvSpPr>
        <p:spPr/>
        <p:txBody>
          <a:bodyPr/>
          <a:lstStyle/>
          <a:p>
            <a:fld id="{D4988422-DC06-4EF6-A9FD-8E780E699426}" type="slidenum">
              <a:rPr lang="en-US" smtClean="0"/>
              <a:t>36</a:t>
            </a:fld>
            <a:endParaRPr lang="en-US"/>
          </a:p>
        </p:txBody>
      </p:sp>
    </p:spTree>
    <p:extLst>
      <p:ext uri="{BB962C8B-B14F-4D97-AF65-F5344CB8AC3E}">
        <p14:creationId xmlns:p14="http://schemas.microsoft.com/office/powerpoint/2010/main" val="3618341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gather data and evidence.  Let me tell you about what we are doing at Pierce</a:t>
            </a:r>
          </a:p>
          <a:p>
            <a:endParaRPr lang="en-US" dirty="0"/>
          </a:p>
          <a:p>
            <a:r>
              <a:rPr lang="en-US" dirty="0"/>
              <a:t>We were concerned about success rates in English 101, and did an number of things to try and understand what was happening. Students in a focus group told us that the best predictor of success was who you took the class from. This is a chart of student success rates with our full time English faculty for one quarter.  They range from XX to XX.   So they were right.    So we as we say, democratized our data, and opened up all of it to every faculty member.  So everyone can see everyone </a:t>
            </a:r>
            <a:r>
              <a:rPr lang="en-US" dirty="0" err="1"/>
              <a:t>elses</a:t>
            </a:r>
            <a:r>
              <a:rPr lang="en-US" dirty="0"/>
              <a:t> data.  OR:  our math faculty asked if they could see their own data 3 years ago.  We said yes, and they came back with the most astounding plan to change the way they were teaching pre college math and the first college level algebra course required for most students.   We gave them the data and asked them to do the analysis.   That led to us doing what I call “democratizing the data” where every faculty member has access to everyone else’s data.  That includes course success rates, subsequent course success rates, and many other options.  We built tableau dashboards that allow faculty to disaggregate data in any number of ways.  </a:t>
            </a:r>
          </a:p>
          <a:p>
            <a:endParaRPr lang="en-US" dirty="0"/>
          </a:p>
          <a:p>
            <a:r>
              <a:rPr lang="en-US" dirty="0"/>
              <a:t>There was an article about this in the Chronicle two weeks ago, and one blogger said he was surprised at this outcome as it was the kind of thing that would make faculty go berserk, leaving options for an institution to “use the data against them”.    We have to let more of this happen – faculty have to be given the freedom and information to deeply analyze learning and solve problems.  To brush the surface with this…  we worked hard at changing culture, and creating what I call a data positive culture.  It means that as provost, I have to constantly reinforce things like:</a:t>
            </a:r>
          </a:p>
          <a:p>
            <a:r>
              <a:rPr lang="en-US" dirty="0"/>
              <a:t>This chart means nothing in terms of faculty performance.  They have to know that I believe that.  Leadership for cultural change, for data use, for analysis of data matters.  Significantly matters. </a:t>
            </a:r>
          </a:p>
          <a:p>
            <a:endParaRPr lang="en-US" dirty="0"/>
          </a:p>
          <a:p>
            <a:r>
              <a:rPr lang="en-US" dirty="0"/>
              <a:t>Math and English both realized that they were interpreting outcomes differently, some were awarding points for attendance, they had not normed assignments.  Math did this whole analysis of subsequent course completion and analyzed every outcome, mapped them back to earlier courses, and looked at the way faculty whose students achieved the best were teaching.  They also elected to make some common assignments and tests.  Because we have been working collaboratively across the college in this way, our 3 year graduation rate has increased 85%, our fall to fall retention is up 61%.  We have 1/3 fewer dev math sections because students are not failing.  Many depts. Have done the same thing.   I have made bold statements around </a:t>
            </a:r>
            <a:r>
              <a:rPr lang="en-US" dirty="0" err="1"/>
              <a:t>acad</a:t>
            </a:r>
            <a:r>
              <a:rPr lang="en-US" dirty="0"/>
              <a:t> free before, so I will take a risk and do that again.  Educators have to work together on behalf of students and sometimes that means giving up’ ‘my way’ for the better way.  It means agreeing to common assessments when it’s the most effective way.   We have often put academic freedom down as the first filter, and then considered other things after that.  I’m advocating to not lose it as a value, but use it wisely and not as much with teaching and pedagogy, as much as content and research.  </a:t>
            </a:r>
          </a:p>
          <a:p>
            <a:endParaRPr lang="en-US" dirty="0"/>
          </a:p>
          <a:p>
            <a:r>
              <a:rPr lang="en-US" dirty="0"/>
              <a:t>So how is our library using the data dashboards.   They are working with English on the norming of papers,  they are looking at the student success of classes that had library instruction and didn’t.  They are looking at the subsequent course completion of students who took our 3 credit IL course –did students who took it do better in courses that had heavy research emphasis.   What is the impact of OE – not just OER but OE on a students completion of key courses where those concepts are particularly relevant.   And they are disaggregating all kinds of data to determine who is not succeeding so that they can design programs to lift up those students – not just talking about the positive correlations that already exist.   For example – we found out that our students of color were not using the library or tutoring at the same rates as white students.   They are looking at what they can do – right now examining the social, institutional, and cognitive barriers facing students of color so that whatever they design can be thoughtful and </a:t>
            </a:r>
            <a:r>
              <a:rPr lang="en-US" dirty="0" err="1"/>
              <a:t>scaleable</a:t>
            </a:r>
            <a:r>
              <a:rPr lang="en-US" dirty="0"/>
              <a:t>. </a:t>
            </a:r>
          </a:p>
          <a:p>
            <a:r>
              <a:rPr lang="en-US" dirty="0" err="1"/>
              <a:t>Ideo</a:t>
            </a:r>
            <a:r>
              <a:rPr lang="en-US" dirty="0"/>
              <a:t>…  </a:t>
            </a:r>
          </a:p>
          <a:p>
            <a:r>
              <a:rPr lang="en-US" dirty="0"/>
              <a:t>Be brave.   Use data wisely and strategically.   Do focus groups to triangulate evidence.   Don’t confuse assessment with research.  We want solid practices that influence practice.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37</a:t>
            </a:fld>
            <a:endParaRPr lang="en-US"/>
          </a:p>
        </p:txBody>
      </p:sp>
    </p:spTree>
    <p:extLst>
      <p:ext uri="{BB962C8B-B14F-4D97-AF65-F5344CB8AC3E}">
        <p14:creationId xmlns:p14="http://schemas.microsoft.com/office/powerpoint/2010/main" val="2012191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system has elements, interconnections, and a purpose – so to function effectively the “horse” has to exist, and if you choose to work within a system, you influence it by your actions, strengthen it with your collaborations, and reinforce its purpose with your value and impact. </a:t>
            </a:r>
          </a:p>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38</a:t>
            </a:fld>
            <a:endParaRPr lang="en-US"/>
          </a:p>
        </p:txBody>
      </p:sp>
    </p:spTree>
    <p:extLst>
      <p:ext uri="{BB962C8B-B14F-4D97-AF65-F5344CB8AC3E}">
        <p14:creationId xmlns:p14="http://schemas.microsoft.com/office/powerpoint/2010/main" val="3513476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40</a:t>
            </a:fld>
            <a:endParaRPr lang="en-US"/>
          </a:p>
        </p:txBody>
      </p:sp>
    </p:spTree>
    <p:extLst>
      <p:ext uri="{BB962C8B-B14F-4D97-AF65-F5344CB8AC3E}">
        <p14:creationId xmlns:p14="http://schemas.microsoft.com/office/powerpoint/2010/main" val="141833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88422-DC06-4EF6-A9FD-8E780E699426}" type="slidenum">
              <a:rPr lang="en-US" smtClean="0"/>
              <a:t>41</a:t>
            </a:fld>
            <a:endParaRPr lang="en-US"/>
          </a:p>
        </p:txBody>
      </p:sp>
    </p:spTree>
    <p:extLst>
      <p:ext uri="{BB962C8B-B14F-4D97-AF65-F5344CB8AC3E}">
        <p14:creationId xmlns:p14="http://schemas.microsoft.com/office/powerpoint/2010/main" val="226111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we connecting with, what are the intentionally designed outcomes</a:t>
            </a:r>
          </a:p>
        </p:txBody>
      </p:sp>
      <p:sp>
        <p:nvSpPr>
          <p:cNvPr id="4" name="Slide Number Placeholder 3"/>
          <p:cNvSpPr>
            <a:spLocks noGrp="1"/>
          </p:cNvSpPr>
          <p:nvPr>
            <p:ph type="sldNum" sz="quarter" idx="10"/>
          </p:nvPr>
        </p:nvSpPr>
        <p:spPr/>
        <p:txBody>
          <a:bodyPr/>
          <a:lstStyle/>
          <a:p>
            <a:fld id="{4E196604-3C57-403C-976C-52D99FC8FAC8}" type="slidenum">
              <a:rPr lang="en-US" smtClean="0"/>
              <a:t>4</a:t>
            </a:fld>
            <a:endParaRPr lang="en-US"/>
          </a:p>
        </p:txBody>
      </p:sp>
    </p:spTree>
    <p:extLst>
      <p:ext uri="{BB962C8B-B14F-4D97-AF65-F5344CB8AC3E}">
        <p14:creationId xmlns:p14="http://schemas.microsoft.com/office/powerpoint/2010/main" val="286165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42</a:t>
            </a:fld>
            <a:endParaRPr lang="en-US"/>
          </a:p>
        </p:txBody>
      </p:sp>
    </p:spTree>
    <p:extLst>
      <p:ext uri="{BB962C8B-B14F-4D97-AF65-F5344CB8AC3E}">
        <p14:creationId xmlns:p14="http://schemas.microsoft.com/office/powerpoint/2010/main" val="2557590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For example, Research</a:t>
            </a:r>
            <a:r>
              <a:rPr lang="en-US" baseline="0" dirty="0"/>
              <a:t> shows us some of the elements that lead to student engagement and persistence.  We have the opportunity to look hard at each of these elements and other similar research to see where we connect and how we further student experience. </a:t>
            </a:r>
          </a:p>
          <a:p>
            <a:endParaRPr lang="en-US" baseline="0" dirty="0"/>
          </a:p>
          <a:p>
            <a:r>
              <a:rPr lang="en-US" baseline="0" dirty="0"/>
              <a:t>These are points in the research of Tinto, </a:t>
            </a:r>
            <a:r>
              <a:rPr lang="en-US" baseline="0" dirty="0" err="1"/>
              <a:t>Chickering</a:t>
            </a:r>
            <a:r>
              <a:rPr lang="en-US" baseline="0" dirty="0"/>
              <a:t> and </a:t>
            </a:r>
            <a:r>
              <a:rPr lang="en-US" baseline="0" dirty="0" err="1"/>
              <a:t>Gamson</a:t>
            </a:r>
            <a:r>
              <a:rPr lang="en-US" baseline="0" dirty="0"/>
              <a:t>, </a:t>
            </a:r>
            <a:r>
              <a:rPr lang="en-US" baseline="0" dirty="0" err="1"/>
              <a:t>McLendon</a:t>
            </a:r>
            <a:r>
              <a:rPr lang="en-US" baseline="0" dirty="0"/>
              <a:t>, and </a:t>
            </a:r>
            <a:r>
              <a:rPr lang="en-US" baseline="0" dirty="0" err="1"/>
              <a:t>Kuh</a:t>
            </a:r>
            <a:r>
              <a:rPr lang="en-US" baseline="0" dirty="0"/>
              <a:t>.</a:t>
            </a:r>
          </a:p>
          <a:p>
            <a:endParaRPr lang="en-US" baseline="0" dirty="0"/>
          </a:p>
          <a:p>
            <a:r>
              <a:rPr lang="en-US" baseline="0" dirty="0"/>
              <a:t>Active Learning -How will all librarians excel at teaching and incorporate active learning into all classes. How is the library itself structured to be an active learning space? </a:t>
            </a:r>
          </a:p>
          <a:p>
            <a:endParaRPr lang="en-US" baseline="0" dirty="0"/>
          </a:p>
          <a:p>
            <a:r>
              <a:rPr lang="en-US" baseline="0" dirty="0"/>
              <a:t>Structures beyond the classroom matter when they are designed to foster learning….. how does the library become more of an active learning space and be viewed by students as a key learning space?</a:t>
            </a:r>
          </a:p>
          <a:p>
            <a:endParaRPr lang="en-US" baseline="0" dirty="0"/>
          </a:p>
          <a:p>
            <a:r>
              <a:rPr lang="en-US" baseline="0" dirty="0"/>
              <a:t>Feeling connected matters to students.  We have perfect environments for establishing those relationships with students in solid ways….how do we enhance those, and then design the assessments that demonstrate that contribution</a:t>
            </a:r>
          </a:p>
          <a:p>
            <a:endParaRPr lang="en-US" baseline="0" dirty="0"/>
          </a:p>
          <a:p>
            <a:r>
              <a:rPr lang="en-US" baseline="0" dirty="0"/>
              <a:t>There is room for us to link library strategies to research in these areas and other key campus issues and demonstrate how we are actively increasing student engagement and persistence</a:t>
            </a:r>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43</a:t>
            </a:fld>
            <a:endParaRPr lang="en-US"/>
          </a:p>
        </p:txBody>
      </p:sp>
    </p:spTree>
    <p:extLst>
      <p:ext uri="{BB962C8B-B14F-4D97-AF65-F5344CB8AC3E}">
        <p14:creationId xmlns:p14="http://schemas.microsoft.com/office/powerpoint/2010/main" val="3133888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sz="1400" dirty="0"/>
              <a:t>As an example of going one layer deeper, Our campus leaders look at </a:t>
            </a:r>
            <a:r>
              <a:rPr lang="en-US" sz="1400" b="1" u="sng" dirty="0"/>
              <a:t>everything</a:t>
            </a:r>
            <a:r>
              <a:rPr lang="en-US" sz="1400" dirty="0"/>
              <a:t> that comes out of the Community College Research Center at NYR so I automatically know that connecting to it in some way will resonate.    </a:t>
            </a:r>
          </a:p>
          <a:p>
            <a:endParaRPr lang="en-US" sz="1400" dirty="0"/>
          </a:p>
          <a:p>
            <a:r>
              <a:rPr lang="en-US" sz="1400" dirty="0"/>
              <a:t>This study, was titled “I came in unsure of everything……     Focuses on shifts in confidence that happen for our students. </a:t>
            </a:r>
          </a:p>
          <a:p>
            <a:r>
              <a:rPr lang="en-US" sz="1400" dirty="0"/>
              <a:t>Its shaped in part by past academic experiences and misconceptions of college upon entry, but continually shifts as a result of student interactions with campus personnel.</a:t>
            </a:r>
          </a:p>
          <a:p>
            <a:endParaRPr lang="en-US" sz="1400" dirty="0"/>
          </a:p>
          <a:p>
            <a:r>
              <a:rPr lang="en-US" sz="1400" dirty="0"/>
              <a:t>Student confidence is subject to change, based on one’s experiences in college. </a:t>
            </a:r>
          </a:p>
          <a:p>
            <a:endParaRPr lang="en-US" sz="1400" dirty="0"/>
          </a:p>
          <a:p>
            <a:r>
              <a:rPr lang="en-US" sz="1400" dirty="0"/>
              <a:t>The research encourages us to Create opportunities for students to experience “earned successes” – identifying their own strengths and needs and providing guided practice to accomplish challenging tasks</a:t>
            </a:r>
          </a:p>
          <a:p>
            <a:endParaRPr lang="en-US" sz="1400" dirty="0"/>
          </a:p>
          <a:p>
            <a:r>
              <a:rPr lang="en-US" sz="1400" dirty="0"/>
              <a:t>They particularly said that opportunities for guided practice of academic skills led to increased confidence and an intention to employ them</a:t>
            </a:r>
          </a:p>
          <a:p>
            <a:endParaRPr lang="en-US" sz="1400" dirty="0"/>
          </a:p>
          <a:p>
            <a:r>
              <a:rPr lang="en-US" sz="1400" dirty="0"/>
              <a:t>Asking for assistance was an area of concern for apprehensive students - - they didn’t know how to ask and thought they would engage inappropriately</a:t>
            </a:r>
          </a:p>
          <a:p>
            <a:endParaRPr lang="en-US" sz="1400" dirty="0"/>
          </a:p>
          <a:p>
            <a:r>
              <a:rPr lang="en-US" sz="1400" dirty="0"/>
              <a:t>Non-cognitive development</a:t>
            </a:r>
          </a:p>
          <a:p>
            <a:r>
              <a:rPr lang="en-US" sz="1400" dirty="0"/>
              <a:t>This way they learn to self manage the challenges they  encounter and maintain or develop their academic confidence and expectations for success.</a:t>
            </a:r>
          </a:p>
          <a:p>
            <a:endParaRPr lang="en-US" sz="1400" dirty="0"/>
          </a:p>
          <a:p>
            <a:r>
              <a:rPr lang="en-US" sz="1400" dirty="0"/>
              <a:t>Think about how many students assume what the library is and what it does based on past experience.</a:t>
            </a:r>
          </a:p>
          <a:p>
            <a:endParaRPr lang="en-US" sz="1400" dirty="0"/>
          </a:p>
          <a:p>
            <a:r>
              <a:rPr lang="en-US" sz="1400" dirty="0"/>
              <a:t>Think about how they frequently have no idea of what faculty want and how that lack of confidence could be resolved by the library’s actions.  </a:t>
            </a:r>
          </a:p>
          <a:p>
            <a:endParaRPr lang="en-US" sz="1400" dirty="0"/>
          </a:p>
          <a:p>
            <a:r>
              <a:rPr lang="en-US" sz="1400" dirty="0"/>
              <a:t>These kinds of studies provide opportunity for us.     It may be a leap for some campus units…..  But not for us - - if students know how and where to inquire, their confidence to deal with new material and engage new topics will increase.    There is a definite role for us here</a:t>
            </a:r>
          </a:p>
          <a:p>
            <a:endParaRPr lang="en-US" sz="1400" dirty="0"/>
          </a:p>
          <a:p>
            <a:r>
              <a:rPr lang="en-US" sz="1400" dirty="0"/>
              <a:t>Evidence based decision making is expected by our administrators, so the fact that we are linking to a solid study, and at the same time trying to solve retention, not just further the library gives us a really strong foundation to stand on and acknowledgement we thinking big picture and contributing to the whole.   Say that again -  not just furthering the library or showing how the library is doing well, but at the same time using our library mission and programming to contribute to that whole. </a:t>
            </a:r>
          </a:p>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44</a:t>
            </a:fld>
            <a:endParaRPr lang="en-US"/>
          </a:p>
        </p:txBody>
      </p:sp>
    </p:spTree>
    <p:extLst>
      <p:ext uri="{BB962C8B-B14F-4D97-AF65-F5344CB8AC3E}">
        <p14:creationId xmlns:p14="http://schemas.microsoft.com/office/powerpoint/2010/main" val="1962643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baseline="0" dirty="0"/>
              <a:t>Another research model I’ve just started to look at is productive persistence from Carnegie Mellon which they did related to math, but I think has a great deal of potential for libraries. This focuses on the psychological strategies for student success, such as having the skills and habits and know-how to succeed in a college setting, and feeling socially tied to peers, faculty, and the course they are in, and believing they are capable of learning.  Developing the tenacity to persist despite challenges. </a:t>
            </a:r>
          </a:p>
          <a:p>
            <a:endParaRPr lang="en-US" baseline="0" dirty="0"/>
          </a:p>
          <a:p>
            <a:r>
              <a:rPr lang="en-US" baseline="0" dirty="0"/>
              <a:t>How do we increase our help for students struggling with the right questions, positively framing their persistence, understanding and applying the psychology….  What are all the opportunities for us to link to this research and similar research about the non-cognitive elements critical to college success?</a:t>
            </a:r>
          </a:p>
          <a:p>
            <a:endParaRPr lang="en-US" baseline="0" dirty="0"/>
          </a:p>
          <a:p>
            <a:r>
              <a:rPr lang="en-US" baseline="0" dirty="0"/>
              <a:t>The reason we started to look at this study was that our chancellor went to a conference and came back excited about it. She referred to it several times.    There is a political and a strategic element to assessment work that we need to consider.  This ties back to the institutional priorities elements I discussed at the beginning.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45</a:t>
            </a:fld>
            <a:endParaRPr lang="en-US"/>
          </a:p>
        </p:txBody>
      </p:sp>
    </p:spTree>
    <p:extLst>
      <p:ext uri="{BB962C8B-B14F-4D97-AF65-F5344CB8AC3E}">
        <p14:creationId xmlns:p14="http://schemas.microsoft.com/office/powerpoint/2010/main" val="4124979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Disney story…   hold up magic</a:t>
            </a:r>
            <a:r>
              <a:rPr lang="en-US" baseline="0" dirty="0"/>
              <a:t> band</a:t>
            </a:r>
          </a:p>
          <a:p>
            <a:endParaRPr lang="en-US" baseline="0" dirty="0"/>
          </a:p>
          <a:p>
            <a:r>
              <a:rPr lang="en-US" baseline="0" dirty="0"/>
              <a:t>Room key</a:t>
            </a:r>
          </a:p>
          <a:p>
            <a:r>
              <a:rPr lang="en-US" baseline="0" dirty="0"/>
              <a:t>Payment system</a:t>
            </a:r>
          </a:p>
          <a:p>
            <a:r>
              <a:rPr lang="en-US" baseline="0" dirty="0"/>
              <a:t>Fast pass</a:t>
            </a:r>
          </a:p>
          <a:p>
            <a:r>
              <a:rPr lang="en-US" baseline="0" dirty="0"/>
              <a:t>Links friends</a:t>
            </a:r>
          </a:p>
          <a:p>
            <a:r>
              <a:rPr lang="en-US" baseline="0" dirty="0"/>
              <a:t>Soda cups…   A friend bought a refillable cup and when she paid, they didn’t ask her how long she was staying.  She thought, why did I pay for 5 days when I could have paid for one  and they would never know?  Then she went to the soda machine, put her cup up next to it and the led readout said “hello </a:t>
            </a:r>
            <a:r>
              <a:rPr lang="en-US" baseline="0" dirty="0" err="1"/>
              <a:t>lori</a:t>
            </a:r>
            <a:r>
              <a:rPr lang="en-US" baseline="0" dirty="0"/>
              <a:t>… you have 5 days left on your card…”</a:t>
            </a:r>
          </a:p>
          <a:p>
            <a:endParaRPr lang="en-US" baseline="0" dirty="0"/>
          </a:p>
          <a:p>
            <a:r>
              <a:rPr lang="en-US" baseline="0" dirty="0"/>
              <a:t>Think about what they can predict about visitor behavior the Disney facilities.</a:t>
            </a:r>
          </a:p>
          <a:p>
            <a:r>
              <a:rPr lang="en-US" baseline="0" dirty="0"/>
              <a:t>I tell you this story because predictive analytics will be part of our future in higher </a:t>
            </a:r>
            <a:r>
              <a:rPr lang="en-US" baseline="0" dirty="0" err="1"/>
              <a:t>ed</a:t>
            </a:r>
            <a:r>
              <a:rPr lang="en-US" baseline="0" dirty="0"/>
              <a:t> as well.    I do not want to imply that we will be putting arm bands on our students and monitoring whether they really do go to tutoring or whether they order vegetables at the dining hall.  Disney is a company with a business model, We are colleges and universities with an education model.   But I do think there is power in looking at the role of predictive analytics and determining what that power is </a:t>
            </a:r>
            <a:r>
              <a:rPr lang="en-US" u="sng" baseline="0" dirty="0"/>
              <a:t>for us. </a:t>
            </a:r>
          </a:p>
          <a:p>
            <a:endParaRPr lang="en-US" baseline="0" dirty="0"/>
          </a:p>
          <a:p>
            <a:r>
              <a:rPr lang="en-US" baseline="0" dirty="0"/>
              <a:t>Right now, we have some Widespread but mostly very individualized student success initiatives occurring without an infrastructure to understand what works, when, and for which students throughout the organization.  We are all approaching this from various perspectives.</a:t>
            </a:r>
          </a:p>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46</a:t>
            </a:fld>
            <a:endParaRPr lang="en-US"/>
          </a:p>
        </p:txBody>
      </p:sp>
    </p:spTree>
    <p:extLst>
      <p:ext uri="{BB962C8B-B14F-4D97-AF65-F5344CB8AC3E}">
        <p14:creationId xmlns:p14="http://schemas.microsoft.com/office/powerpoint/2010/main" val="2785685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  And last, Library</a:t>
            </a:r>
            <a:r>
              <a:rPr lang="en-US" baseline="0" dirty="0"/>
              <a:t> assessment professionals – and that’s all of us no matter what our job – need to keep abreast of where higher </a:t>
            </a:r>
            <a:r>
              <a:rPr lang="en-US" baseline="0" dirty="0" err="1"/>
              <a:t>ed</a:t>
            </a:r>
            <a:r>
              <a:rPr lang="en-US" baseline="0" dirty="0"/>
              <a:t> is going and very strategically plan ahead. We must be early adopters, and figure our niche early.  We can’t afford to lag.   And predictive analytics is one of those major trends</a:t>
            </a:r>
          </a:p>
          <a:p>
            <a:endParaRPr lang="en-US" baseline="0" dirty="0"/>
          </a:p>
          <a:p>
            <a:r>
              <a:rPr lang="en-US" baseline="0" dirty="0"/>
              <a:t>In addition, some of the trends I’m watching that I think are relevant here are:</a:t>
            </a:r>
          </a:p>
          <a:p>
            <a:endParaRPr lang="en-US" baseline="0" dirty="0"/>
          </a:p>
          <a:p>
            <a:r>
              <a:rPr lang="en-US" baseline="0" dirty="0"/>
              <a:t>Competency based education.  Western Governors University is a big player in the west, and I believe Southern New  Hampshire University is playing the same role in the east.  They are what I categorize as a disruptive innovation, and will be a major game changer.    For those that don’t know WGU - -it’s a competency based program where students must demonstrate every outcome and sub outcome in a course at a grade of B or better before moving on.   They can move through the curriculum as fast as they want, so it is well suited to non-credentialed individuals working in a field.  Its not credit for prior experience, but does recognize students come to us with skills and knowledge that can be immediately applied.  The faculty role is disaggregated, so the assessments are designed by a group of faculty who don’t do the teaching..   WGU has no library – they use all online materials and students use no text books.   That part is a little scary to me.     Several of the Washington community colleges are replicating the  WGU model for the associates degree and I wanted to be a part of that to be sure the library is engaged and more than a consulting role of finding good material.  I want to embed critical thinking and </a:t>
            </a:r>
            <a:r>
              <a:rPr lang="en-US" baseline="0" dirty="0" err="1"/>
              <a:t>eval</a:t>
            </a:r>
            <a:r>
              <a:rPr lang="en-US" baseline="0" dirty="0"/>
              <a:t> of information into assessments. </a:t>
            </a:r>
          </a:p>
          <a:p>
            <a:endParaRPr lang="en-US" baseline="0" dirty="0"/>
          </a:p>
          <a:p>
            <a:r>
              <a:rPr lang="en-US" dirty="0"/>
              <a:t> Early alert systems and dashboards will be big.  They will be interactive and the predictive analytics</a:t>
            </a:r>
            <a:r>
              <a:rPr lang="en-US" baseline="0" dirty="0"/>
              <a:t> will be embedded and offering students options just as Amazon does now with the books we buy.  The dashboard will help students make decisions and understand where they are and the implications of being there. What are the library indicators that need to be in that dashboard  --- research paper analytics?   We have and IC requirement at Pierce – how do we use a dashboard to inform students where they are on that learning grid and what they can do to strengthen?  It started me thinking of the system the  university of Minnesota designed several years ago that </a:t>
            </a:r>
            <a:r>
              <a:rPr lang="en-US" baseline="0" dirty="0" err="1"/>
              <a:t>calendered</a:t>
            </a:r>
            <a:r>
              <a:rPr lang="en-US" baseline="0" dirty="0"/>
              <a:t> the steps of the research paper and sent emails to students.   What does that look like when it also is partnered with learning analytics? </a:t>
            </a:r>
          </a:p>
          <a:p>
            <a:r>
              <a:rPr lang="en-US" baseline="0" dirty="0"/>
              <a:t>Perhaps early warning and early intervention can be assignment based rather than mid quarter grades.</a:t>
            </a:r>
          </a:p>
          <a:p>
            <a:endParaRPr lang="en-US" baseline="0" dirty="0"/>
          </a:p>
          <a:p>
            <a:r>
              <a:rPr lang="en-US" baseline="0" dirty="0"/>
              <a:t>We will intervene more with students and not just let them sink or swim.    Intrusive advising, tutoring, reference, …..   Will all be a part of a student’s life.   What evidence do we need to be building right now to prepare to be a part of the design of those intervention systems?</a:t>
            </a:r>
          </a:p>
          <a:p>
            <a:endParaRPr lang="en-US" baseline="0" dirty="0"/>
          </a:p>
          <a:p>
            <a:r>
              <a:rPr lang="en-US" baseline="0" dirty="0"/>
              <a:t>The assessment of outcomes will become more holistic.   This will not be an as much of an adjustment for us because of the way we want to partner with faculty.  But for many faculty it will be huge.  </a:t>
            </a:r>
            <a:r>
              <a:rPr lang="en-US" baseline="0" dirty="0" err="1"/>
              <a:t>Whats</a:t>
            </a:r>
            <a:r>
              <a:rPr lang="en-US" baseline="0" dirty="0"/>
              <a:t> keeping us from it now are frankly faculty contracts, and the fact that we still need credit hours and courses because of financial aid regulations.    </a:t>
            </a:r>
          </a:p>
          <a:p>
            <a:endParaRPr lang="en-US" baseline="0" dirty="0"/>
          </a:p>
          <a:p>
            <a:r>
              <a:rPr lang="en-US" baseline="0" dirty="0"/>
              <a:t>Academic freedom will shift in this assessment world – faculty will have to demonstrate students are learning, and make adjustments.   I’m not sure what other industry allows for such variation in product than ours - -   but we will shift more because its good for students.   Academic freedom was designed around the faculty member, and just as we have shifted from teaching to learning, I think we’ll see shifts here.      My math faculty at pierce….    Our board of trustees grants tenure, and they wanted more focus on learning in the tenure packets.   So last year I added a section to our tenure process that has faculty analyzing learning outcomes as a regular part of their annual tenure packet.    That was a big step.     Didn’t have to succeed - -but did need to demonstrate reflective practice</a:t>
            </a:r>
          </a:p>
          <a:p>
            <a:endParaRPr lang="en-US" baseline="0" dirty="0"/>
          </a:p>
          <a:p>
            <a:r>
              <a:rPr lang="en-US" baseline="0" dirty="0"/>
              <a:t>I am encouraging us to model that and take the lead in reformulating our traditions in ways that are student centered.    Work in groups to analyze outcomes,  talk about problems in the classroom – open it up to taking charge of the learning and improve based on what we see in student work.</a:t>
            </a:r>
          </a:p>
          <a:p>
            <a:endParaRPr lang="en-US" baseline="0" dirty="0"/>
          </a:p>
          <a:p>
            <a:r>
              <a:rPr lang="en-US" baseline="0" dirty="0"/>
              <a:t>I don’t’ consider the library to be a wrap around </a:t>
            </a:r>
            <a:r>
              <a:rPr lang="en-US" baseline="0" dirty="0" err="1"/>
              <a:t>servie</a:t>
            </a:r>
            <a:r>
              <a:rPr lang="en-US" baseline="0" dirty="0"/>
              <a:t> – but wrap around services are going to get more attention than ever before - - their time has come.    </a:t>
            </a:r>
            <a:r>
              <a:rPr lang="en-US" baseline="0" dirty="0" err="1"/>
              <a:t>Ecause</a:t>
            </a:r>
            <a:r>
              <a:rPr lang="en-US" baseline="0" dirty="0"/>
              <a:t> other people think of us in that way, we have an opportunity to ride coat tails.  </a:t>
            </a:r>
          </a:p>
          <a:p>
            <a:r>
              <a:rPr lang="en-US" baseline="0" dirty="0" err="1"/>
              <a:t>Ive</a:t>
            </a:r>
            <a:r>
              <a:rPr lang="en-US" baseline="0" dirty="0"/>
              <a:t> been just letting my mind wander on this - - what if we had an entrance assessment on research strategies just as we do with English and math placement?  </a:t>
            </a:r>
            <a:r>
              <a:rPr lang="en-US" baseline="0" dirty="0" err="1"/>
              <a:t>Suggess</a:t>
            </a:r>
            <a:r>
              <a:rPr lang="en-US" baseline="0" dirty="0"/>
              <a:t> </a:t>
            </a:r>
            <a:r>
              <a:rPr lang="en-US" baseline="0" dirty="0" err="1"/>
              <a:t>rigfht</a:t>
            </a:r>
            <a:r>
              <a:rPr lang="en-US" baseline="0" dirty="0"/>
              <a:t> </a:t>
            </a:r>
            <a:r>
              <a:rPr lang="en-US" baseline="0" dirty="0" err="1"/>
              <a:t>tithere</a:t>
            </a:r>
            <a:r>
              <a:rPr lang="en-US" baseline="0" dirty="0"/>
              <a:t> at advising what students can do to increase their chances of success?</a:t>
            </a:r>
          </a:p>
          <a:p>
            <a:r>
              <a:rPr lang="en-US" baseline="0" dirty="0"/>
              <a:t>What apps need to be developed so that we pushing expectations out to students and not just waiting for them to enter the library or the website?</a:t>
            </a:r>
          </a:p>
          <a:p>
            <a:endParaRPr lang="en-US" baseline="0" dirty="0"/>
          </a:p>
          <a:p>
            <a:endParaRPr lang="en-US" baseline="0" dirty="0"/>
          </a:p>
          <a:p>
            <a:endParaRPr lang="en-US" baseline="0" dirty="0"/>
          </a:p>
          <a:p>
            <a:r>
              <a:rPr lang="en-US" dirty="0"/>
              <a:t>How can the library intervene?</a:t>
            </a:r>
          </a:p>
          <a:p>
            <a:r>
              <a:rPr lang="en-US" dirty="0"/>
              <a:t>What can we pilot to assess interventions based on patterns of need,</a:t>
            </a:r>
          </a:p>
          <a:p>
            <a:r>
              <a:rPr lang="en-US" dirty="0"/>
              <a:t>Not just on what we think students need  b </a:t>
            </a:r>
          </a:p>
          <a:p>
            <a:endParaRPr lang="en-US" baseline="0" dirty="0"/>
          </a:p>
          <a:p>
            <a:r>
              <a:rPr lang="en-US" dirty="0"/>
              <a:t>We</a:t>
            </a:r>
            <a:r>
              <a:rPr lang="en-US" baseline="0" dirty="0"/>
              <a:t> do this</a:t>
            </a:r>
            <a:r>
              <a:rPr lang="en-US" dirty="0"/>
              <a:t>   </a:t>
            </a:r>
          </a:p>
          <a:p>
            <a:pPr marL="228143" indent="-228143">
              <a:buAutoNum type="arabicPeriod"/>
            </a:pPr>
            <a:r>
              <a:rPr lang="en-US" dirty="0"/>
              <a:t>Through what you choose</a:t>
            </a:r>
            <a:r>
              <a:rPr lang="en-US" baseline="0" dirty="0"/>
              <a:t> to assess and how you choose to assess it</a:t>
            </a:r>
          </a:p>
          <a:p>
            <a:pPr marL="228143" indent="-228143">
              <a:buAutoNum type="arabicPeriod"/>
            </a:pPr>
            <a:r>
              <a:rPr lang="en-US" baseline="0" dirty="0"/>
              <a:t>The future – we have to use assessment/evidence to help create it</a:t>
            </a:r>
          </a:p>
          <a:p>
            <a:pPr marL="228143" indent="-228143">
              <a:buAutoNum type="arabicPeriod"/>
            </a:pPr>
            <a:r>
              <a:rPr lang="en-US" baseline="0" dirty="0"/>
              <a:t>Be extremely strategic and lay a firm foundation within our institutions and nationally</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47</a:t>
            </a:fld>
            <a:endParaRPr lang="en-US"/>
          </a:p>
        </p:txBody>
      </p:sp>
    </p:spTree>
    <p:extLst>
      <p:ext uri="{BB962C8B-B14F-4D97-AF65-F5344CB8AC3E}">
        <p14:creationId xmlns:p14="http://schemas.microsoft.com/office/powerpoint/2010/main" val="1828107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48</a:t>
            </a:fld>
            <a:endParaRPr lang="en-US"/>
          </a:p>
        </p:txBody>
      </p:sp>
    </p:spTree>
    <p:extLst>
      <p:ext uri="{BB962C8B-B14F-4D97-AF65-F5344CB8AC3E}">
        <p14:creationId xmlns:p14="http://schemas.microsoft.com/office/powerpoint/2010/main" val="412215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r>
              <a:rPr lang="en-US" dirty="0"/>
              <a:t>Know this is dense but couldn’t help myself</a:t>
            </a:r>
          </a:p>
          <a:p>
            <a:endParaRPr lang="en-US" dirty="0"/>
          </a:p>
          <a:p>
            <a:r>
              <a:rPr lang="en-US" dirty="0"/>
              <a:t>This</a:t>
            </a:r>
            <a:r>
              <a:rPr lang="en-US" baseline="0" dirty="0"/>
              <a:t> work is so important, and needs leadership, not just skills in analysis.  It is a critical role and deserves to be elevated in the library hierarchy.</a:t>
            </a:r>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50</a:t>
            </a:fld>
            <a:endParaRPr lang="en-US"/>
          </a:p>
        </p:txBody>
      </p:sp>
    </p:spTree>
    <p:extLst>
      <p:ext uri="{BB962C8B-B14F-4D97-AF65-F5344CB8AC3E}">
        <p14:creationId xmlns:p14="http://schemas.microsoft.com/office/powerpoint/2010/main" val="3469184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endParaRPr lang="en-US" dirty="0"/>
          </a:p>
          <a:p>
            <a:r>
              <a:rPr lang="en-US" dirty="0"/>
              <a:t>Lucky</a:t>
            </a:r>
            <a:r>
              <a:rPr lang="en-US" baseline="0" dirty="0"/>
              <a:t> enough to have a lighthouse in my town</a:t>
            </a:r>
          </a:p>
          <a:p>
            <a:r>
              <a:rPr lang="en-US" baseline="0" dirty="0"/>
              <a:t>Last weekend had the chance to climb to the top</a:t>
            </a:r>
          </a:p>
          <a:p>
            <a:r>
              <a:rPr lang="en-US" baseline="0" dirty="0"/>
              <a:t>As I thought about next steps, I thought about these stairs.     They are not very far apart, allowing for small steps to be taken</a:t>
            </a:r>
          </a:p>
          <a:p>
            <a:r>
              <a:rPr lang="en-US" baseline="0" dirty="0"/>
              <a:t> there is a lovely relationship to them – they curve beautifully and </a:t>
            </a:r>
            <a:r>
              <a:rPr lang="en-US" baseline="0" dirty="0" err="1"/>
              <a:t>yhet</a:t>
            </a:r>
            <a:r>
              <a:rPr lang="en-US" baseline="0" dirty="0"/>
              <a:t> are not shaped </a:t>
            </a:r>
            <a:r>
              <a:rPr lang="en-US" baseline="0" dirty="0" err="1"/>
              <a:t>symettically</a:t>
            </a:r>
            <a:r>
              <a:rPr lang="en-US" baseline="0" dirty="0"/>
              <a:t>, allowing for shifts and changes and unevenness in the steps. </a:t>
            </a:r>
          </a:p>
          <a:p>
            <a:r>
              <a:rPr lang="en-US" baseline="0" dirty="0"/>
              <a:t>And best of all – there is a great beacon of light and view at the top.      </a:t>
            </a:r>
          </a:p>
          <a:p>
            <a:endParaRPr lang="en-US" baseline="0" dirty="0"/>
          </a:p>
          <a:p>
            <a:r>
              <a:rPr lang="en-US" baseline="0" dirty="0"/>
              <a:t>These next steps are worth taking - -they will bring satisfaction, alignment, and firm up the library’s centrality to the </a:t>
            </a:r>
            <a:r>
              <a:rPr lang="en-US" baseline="0" dirty="0" err="1"/>
              <a:t>acadecmic</a:t>
            </a:r>
            <a:r>
              <a:rPr lang="en-US" baseline="0" dirty="0"/>
              <a:t> enterprise</a:t>
            </a:r>
          </a:p>
          <a:p>
            <a:r>
              <a:rPr lang="en-US" baseline="0" dirty="0"/>
              <a:t>I hope you will take the energy of the day, harness it and begin to take your first step, in whatever form that takes. </a:t>
            </a:r>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51</a:t>
            </a:fld>
            <a:endParaRPr lang="en-US"/>
          </a:p>
        </p:txBody>
      </p:sp>
    </p:spTree>
    <p:extLst>
      <p:ext uri="{BB962C8B-B14F-4D97-AF65-F5344CB8AC3E}">
        <p14:creationId xmlns:p14="http://schemas.microsoft.com/office/powerpoint/2010/main" val="1828278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52</a:t>
            </a:fld>
            <a:endParaRPr lang="en-US"/>
          </a:p>
        </p:txBody>
      </p:sp>
    </p:spTree>
    <p:extLst>
      <p:ext uri="{BB962C8B-B14F-4D97-AF65-F5344CB8AC3E}">
        <p14:creationId xmlns:p14="http://schemas.microsoft.com/office/powerpoint/2010/main" val="129563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promise not to laugh at my graphics…     we collaborate well.  If the larger circle is the institution, there are many fabulous partnerships and collaborations that at the very least serve the connected entities.</a:t>
            </a:r>
          </a:p>
        </p:txBody>
      </p:sp>
      <p:sp>
        <p:nvSpPr>
          <p:cNvPr id="4" name="Slide Number Placeholder 3"/>
          <p:cNvSpPr>
            <a:spLocks noGrp="1"/>
          </p:cNvSpPr>
          <p:nvPr>
            <p:ph type="sldNum" sz="quarter" idx="10"/>
          </p:nvPr>
        </p:nvSpPr>
        <p:spPr/>
        <p:txBody>
          <a:bodyPr/>
          <a:lstStyle/>
          <a:p>
            <a:fld id="{4E196604-3C57-403C-976C-52D99FC8FAC8}" type="slidenum">
              <a:rPr lang="en-US" smtClean="0"/>
              <a:t>5</a:t>
            </a:fld>
            <a:endParaRPr lang="en-US"/>
          </a:p>
        </p:txBody>
      </p:sp>
    </p:spTree>
    <p:extLst>
      <p:ext uri="{BB962C8B-B14F-4D97-AF65-F5344CB8AC3E}">
        <p14:creationId xmlns:p14="http://schemas.microsoft.com/office/powerpoint/2010/main" val="1887346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53</a:t>
            </a:fld>
            <a:endParaRPr lang="en-US"/>
          </a:p>
        </p:txBody>
      </p:sp>
    </p:spTree>
    <p:extLst>
      <p:ext uri="{BB962C8B-B14F-4D97-AF65-F5344CB8AC3E}">
        <p14:creationId xmlns:p14="http://schemas.microsoft.com/office/powerpoint/2010/main" val="851238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1">
              <a:defRPr/>
            </a:pPr>
            <a:endParaRPr lang="en-US" sz="1400" dirty="0"/>
          </a:p>
          <a:p>
            <a:pPr defTabSz="864931">
              <a:defRPr/>
            </a:pPr>
            <a:endParaRPr lang="en-US" sz="1400" dirty="0"/>
          </a:p>
          <a:p>
            <a:pPr defTabSz="864931">
              <a:defRPr/>
            </a:pPr>
            <a:r>
              <a:rPr lang="en-US" sz="1400" dirty="0"/>
              <a:t>Lots more about the particulars of the campus projects in other publications.</a:t>
            </a:r>
            <a:r>
              <a:rPr lang="en-US" sz="1400" baseline="0" dirty="0"/>
              <a:t> </a:t>
            </a:r>
          </a:p>
          <a:p>
            <a:pPr defTabSz="864931">
              <a:defRPr/>
            </a:pPr>
            <a:endParaRPr lang="en-US" sz="1400" dirty="0"/>
          </a:p>
          <a:p>
            <a:endParaRPr lang="en-US" sz="1400" dirty="0"/>
          </a:p>
        </p:txBody>
      </p:sp>
      <p:sp>
        <p:nvSpPr>
          <p:cNvPr id="4" name="Slide Number Placeholder 3"/>
          <p:cNvSpPr>
            <a:spLocks noGrp="1"/>
          </p:cNvSpPr>
          <p:nvPr>
            <p:ph type="sldNum" sz="quarter" idx="10"/>
          </p:nvPr>
        </p:nvSpPr>
        <p:spPr/>
        <p:txBody>
          <a:bodyPr/>
          <a:lstStyle/>
          <a:p>
            <a:fld id="{3110DF28-6A28-4629-BEF2-BDB51B76CF02}" type="slidenum">
              <a:rPr lang="en-US" smtClean="0"/>
              <a:pPr/>
              <a:t>57</a:t>
            </a:fld>
            <a:endParaRPr lang="en-US"/>
          </a:p>
        </p:txBody>
      </p:sp>
    </p:spTree>
    <p:extLst>
      <p:ext uri="{BB962C8B-B14F-4D97-AF65-F5344CB8AC3E}">
        <p14:creationId xmlns:p14="http://schemas.microsoft.com/office/powerpoint/2010/main" val="330733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think I mean by a learning system is more like this….  Where those collaborations are intentionally designed, strategically placed;  and in enough alignment that there is forward, synchronous momentum.</a:t>
            </a:r>
          </a:p>
          <a:p>
            <a:endParaRPr lang="en-US" dirty="0"/>
          </a:p>
          <a:p>
            <a:r>
              <a:rPr lang="en-US" dirty="0"/>
              <a:t>As I was thinking about how to describe this system – I thought ok, I’m in Ohio – right there is a fabulous illustration.  </a:t>
            </a:r>
          </a:p>
        </p:txBody>
      </p:sp>
      <p:sp>
        <p:nvSpPr>
          <p:cNvPr id="4" name="Slide Number Placeholder 3"/>
          <p:cNvSpPr>
            <a:spLocks noGrp="1"/>
          </p:cNvSpPr>
          <p:nvPr>
            <p:ph type="sldNum" sz="quarter" idx="10"/>
          </p:nvPr>
        </p:nvSpPr>
        <p:spPr/>
        <p:txBody>
          <a:bodyPr/>
          <a:lstStyle/>
          <a:p>
            <a:fld id="{4E196604-3C57-403C-976C-52D99FC8FAC8}" type="slidenum">
              <a:rPr lang="en-US" smtClean="0"/>
              <a:t>6</a:t>
            </a:fld>
            <a:endParaRPr lang="en-US"/>
          </a:p>
        </p:txBody>
      </p:sp>
    </p:spTree>
    <p:extLst>
      <p:ext uri="{BB962C8B-B14F-4D97-AF65-F5344CB8AC3E}">
        <p14:creationId xmlns:p14="http://schemas.microsoft.com/office/powerpoint/2010/main" val="188159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was really illustrative of what I </a:t>
            </a:r>
            <a:r>
              <a:rPr lang="en-US" dirty="0" err="1"/>
              <a:t>invision</a:t>
            </a:r>
            <a:r>
              <a:rPr lang="en-US" dirty="0"/>
              <a:t> it would rotate in 3d and create spider web links ….Don’t mean everyone has to think and act the same – I am not talking about group think.  I actually value risk taking because in the risks are often the innovation we need to progress.   Some of these horses have wild manes, others are jumpers, others have braided tails……  but there is a common purpose that we are all synchronizing energy around.   We have thoughtfully designed this horse to be sure we have a holistic system.  </a:t>
            </a:r>
          </a:p>
          <a:p>
            <a:endParaRPr lang="en-US" dirty="0"/>
          </a:p>
          <a:p>
            <a:r>
              <a:rPr lang="en-US" dirty="0"/>
              <a:t>So what is the library’s role in this learning system…  Certainly Can’t speak for all provosts, but since moving to this role I have a much better idea of what I want from a library. Today I have 5 considerations for us to think about.</a:t>
            </a:r>
          </a:p>
        </p:txBody>
      </p:sp>
      <p:sp>
        <p:nvSpPr>
          <p:cNvPr id="4" name="Slide Number Placeholder 3"/>
          <p:cNvSpPr>
            <a:spLocks noGrp="1"/>
          </p:cNvSpPr>
          <p:nvPr>
            <p:ph type="sldNum" sz="quarter" idx="10"/>
          </p:nvPr>
        </p:nvSpPr>
        <p:spPr/>
        <p:txBody>
          <a:bodyPr/>
          <a:lstStyle/>
          <a:p>
            <a:fld id="{4E196604-3C57-403C-976C-52D99FC8FAC8}" type="slidenum">
              <a:rPr lang="en-US" smtClean="0"/>
              <a:t>7</a:t>
            </a:fld>
            <a:endParaRPr lang="en-US"/>
          </a:p>
        </p:txBody>
      </p:sp>
    </p:spTree>
    <p:extLst>
      <p:ext uri="{BB962C8B-B14F-4D97-AF65-F5344CB8AC3E}">
        <p14:creationId xmlns:p14="http://schemas.microsoft.com/office/powerpoint/2010/main" val="4958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step there is </a:t>
            </a:r>
            <a:r>
              <a:rPr lang="en-US" b="1" dirty="0"/>
              <a:t>Aligning with and Strengthening the</a:t>
            </a:r>
            <a:br>
              <a:rPr lang="en-US" b="1" dirty="0"/>
            </a:br>
            <a:r>
              <a:rPr lang="en-US" b="1" dirty="0"/>
              <a:t> Learning System.    Even if you don’t have one…..</a:t>
            </a:r>
          </a:p>
          <a:p>
            <a:endParaRPr lang="en-US" b="1" dirty="0"/>
          </a:p>
          <a:p>
            <a:r>
              <a:rPr lang="en-US" b="1" dirty="0"/>
              <a:t>A trick, eh?</a:t>
            </a:r>
          </a:p>
          <a:p>
            <a:endParaRPr lang="en-US" b="1" dirty="0"/>
          </a:p>
          <a:p>
            <a:r>
              <a:rPr lang="en-US" b="1" dirty="0"/>
              <a:t>You can take steps that will form the foundation</a:t>
            </a:r>
            <a:endParaRPr lang="en-US" dirty="0"/>
          </a:p>
        </p:txBody>
      </p:sp>
      <p:sp>
        <p:nvSpPr>
          <p:cNvPr id="4" name="Slide Number Placeholder 3"/>
          <p:cNvSpPr>
            <a:spLocks noGrp="1"/>
          </p:cNvSpPr>
          <p:nvPr>
            <p:ph type="sldNum" sz="quarter" idx="10"/>
          </p:nvPr>
        </p:nvSpPr>
        <p:spPr/>
        <p:txBody>
          <a:bodyPr/>
          <a:lstStyle/>
          <a:p>
            <a:fld id="{4E196604-3C57-403C-976C-52D99FC8FAC8}" type="slidenum">
              <a:rPr lang="en-US" smtClean="0"/>
              <a:t>8</a:t>
            </a:fld>
            <a:endParaRPr lang="en-US"/>
          </a:p>
        </p:txBody>
      </p:sp>
    </p:spTree>
    <p:extLst>
      <p:ext uri="{BB962C8B-B14F-4D97-AF65-F5344CB8AC3E}">
        <p14:creationId xmlns:p14="http://schemas.microsoft.com/office/powerpoint/2010/main" val="126686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Systems thinkers would have us:  READ</a:t>
            </a:r>
          </a:p>
          <a:p>
            <a:r>
              <a:rPr lang="en-US" dirty="0"/>
              <a:t>Consider what will make the elements of the system stronger – not just your own node.  I love that libraries are creative and innovative places, but what I’m looking for is that innovation to not just be about the library – but for the library to reach out and determine how to strengthen and align with others.   </a:t>
            </a:r>
          </a:p>
          <a:p>
            <a:r>
              <a:rPr lang="en-US" dirty="0"/>
              <a:t>Megan spoke about value and institutional context – one way to do that is to be sure your work is part of what your college or university is trying to achieve.   </a:t>
            </a:r>
          </a:p>
          <a:p>
            <a:endParaRPr lang="en-US" dirty="0"/>
          </a:p>
          <a:p>
            <a:r>
              <a:rPr lang="en-US" dirty="0"/>
              <a:t>  </a:t>
            </a:r>
          </a:p>
        </p:txBody>
      </p:sp>
      <p:sp>
        <p:nvSpPr>
          <p:cNvPr id="4" name="Slide Number Placeholder 3"/>
          <p:cNvSpPr>
            <a:spLocks noGrp="1"/>
          </p:cNvSpPr>
          <p:nvPr>
            <p:ph type="sldNum" sz="quarter" idx="10"/>
          </p:nvPr>
        </p:nvSpPr>
        <p:spPr/>
        <p:txBody>
          <a:bodyPr/>
          <a:lstStyle/>
          <a:p>
            <a:fld id="{4E196604-3C57-403C-976C-52D99FC8FAC8}" type="slidenum">
              <a:rPr lang="en-US" smtClean="0"/>
              <a:t>9</a:t>
            </a:fld>
            <a:endParaRPr lang="en-US"/>
          </a:p>
        </p:txBody>
      </p:sp>
    </p:spTree>
    <p:extLst>
      <p:ext uri="{BB962C8B-B14F-4D97-AF65-F5344CB8AC3E}">
        <p14:creationId xmlns:p14="http://schemas.microsoft.com/office/powerpoint/2010/main" val="403814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ED7ADD-AAC6-4D3C-99F1-4A713586B077}"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19725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D7ADD-AAC6-4D3C-99F1-4A713586B077}"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394895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ED7ADD-AAC6-4D3C-99F1-4A713586B077}"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2196500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A4B6FFB0-3947-490F-A935-AD7628A607DE}" type="slidenum">
              <a:rPr lang="en-US"/>
              <a:pPr>
                <a:defRPr/>
              </a:pPr>
              <a:t>‹#›</a:t>
            </a:fld>
            <a:endParaRPr lang="en-US"/>
          </a:p>
        </p:txBody>
      </p:sp>
    </p:spTree>
    <p:extLst>
      <p:ext uri="{BB962C8B-B14F-4D97-AF65-F5344CB8AC3E}">
        <p14:creationId xmlns:p14="http://schemas.microsoft.com/office/powerpoint/2010/main" val="2174648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6364" y="256032"/>
            <a:ext cx="7891272" cy="609600"/>
          </a:xfrm>
        </p:spPr>
        <p:txBody>
          <a:bodyPr anchorCtr="0">
            <a:noAutofit/>
          </a:bodyPr>
          <a:lstStyle>
            <a:lvl1pPr algn="ctr">
              <a:defRPr baseline="0">
                <a:solidFill>
                  <a:schemeClr val="tx2"/>
                </a:solidFill>
              </a:defRPr>
            </a:lvl1pPr>
          </a:lstStyle>
          <a:p>
            <a:r>
              <a:rPr lang="en-US"/>
              <a:t>Click to edit Master title style</a:t>
            </a:r>
            <a:endParaRPr lang="en-US" dirty="0"/>
          </a:p>
        </p:txBody>
      </p:sp>
      <p:sp>
        <p:nvSpPr>
          <p:cNvPr id="5" name="Text Placeholder 2"/>
          <p:cNvSpPr>
            <a:spLocks noGrp="1"/>
          </p:cNvSpPr>
          <p:nvPr>
            <p:ph type="body" sz="quarter" idx="11"/>
          </p:nvPr>
        </p:nvSpPr>
        <p:spPr>
          <a:xfrm flipH="1">
            <a:off x="626364" y="853440"/>
            <a:ext cx="7891272" cy="365760"/>
          </a:xfrm>
        </p:spPr>
        <p:txBody>
          <a:bodyPr anchor="ctr">
            <a:noAutofit/>
          </a:bodyPr>
          <a:lstStyle>
            <a:lvl1pPr marL="0" indent="0" algn="ctr">
              <a:lnSpc>
                <a:spcPct val="100000"/>
              </a:lnSpc>
              <a:spcBef>
                <a:spcPts val="0"/>
              </a:spcBef>
              <a:buFont typeface="Arial" pitchFamily="34" charset="0"/>
              <a:buNone/>
              <a:defRPr sz="2200" b="0" cap="none" baseline="0">
                <a:solidFill>
                  <a:schemeClr val="accent1"/>
                </a:solidFill>
                <a:latin typeface="+mj-lt"/>
              </a:defRPr>
            </a:lvl1pPr>
          </a:lstStyle>
          <a:p>
            <a:pPr lvl="0"/>
            <a:r>
              <a:rPr lang="en-US"/>
              <a:t>Edit Master text styles</a:t>
            </a:r>
          </a:p>
        </p:txBody>
      </p:sp>
    </p:spTree>
    <p:extLst>
      <p:ext uri="{BB962C8B-B14F-4D97-AF65-F5344CB8AC3E}">
        <p14:creationId xmlns:p14="http://schemas.microsoft.com/office/powerpoint/2010/main" val="3530218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0ED7ADD-AAC6-4D3C-99F1-4A713586B077}"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350275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ED7ADD-AAC6-4D3C-99F1-4A713586B077}"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163784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ED7ADD-AAC6-4D3C-99F1-4A713586B077}"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390364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ED7ADD-AAC6-4D3C-99F1-4A713586B077}"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383626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ED7ADD-AAC6-4D3C-99F1-4A713586B077}" type="datetimeFigureOut">
              <a:rPr lang="en-US" smtClean="0"/>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301421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D7ADD-AAC6-4D3C-99F1-4A713586B077}" type="datetimeFigureOut">
              <a:rPr lang="en-US" smtClean="0"/>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515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ED7ADD-AAC6-4D3C-99F1-4A713586B077}"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111769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ED7ADD-AAC6-4D3C-99F1-4A713586B077}"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AF39C-4F64-4E73-AE29-EAD18B2060F7}" type="slidenum">
              <a:rPr lang="en-US" smtClean="0"/>
              <a:t>‹#›</a:t>
            </a:fld>
            <a:endParaRPr lang="en-US"/>
          </a:p>
        </p:txBody>
      </p:sp>
    </p:spTree>
    <p:extLst>
      <p:ext uri="{BB962C8B-B14F-4D97-AF65-F5344CB8AC3E}">
        <p14:creationId xmlns:p14="http://schemas.microsoft.com/office/powerpoint/2010/main" val="115229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ED7ADD-AAC6-4D3C-99F1-4A713586B077}" type="datetimeFigureOut">
              <a:rPr lang="en-US" smtClean="0"/>
              <a:t>11/2/2018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AF39C-4F64-4E73-AE29-EAD18B2060F7}" type="slidenum">
              <a:rPr lang="en-US" smtClean="0"/>
              <a:t>‹#›</a:t>
            </a:fld>
            <a:endParaRPr lang="en-US"/>
          </a:p>
        </p:txBody>
      </p:sp>
    </p:spTree>
    <p:extLst>
      <p:ext uri="{BB962C8B-B14F-4D97-AF65-F5344CB8AC3E}">
        <p14:creationId xmlns:p14="http://schemas.microsoft.com/office/powerpoint/2010/main" val="1684776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apply.ala.org/aia/publi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creativecommons.org/licenses/by/4.0/" TargetMode="External"/><Relationship Id="rId5" Type="http://schemas.openxmlformats.org/officeDocument/2006/relationships/hyperlink" Target="https://sites.duke.edu/opensource/#https:/sites.duke.edu/opensource/" TargetMode="External"/><Relationship Id="rId4" Type="http://schemas.openxmlformats.org/officeDocument/2006/relationships/hyperlink" Target="https://sites.duke.edu/opensourc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ala.org/acrl/AiA" TargetMode="External"/><Relationship Id="rId5" Type="http://schemas.openxmlformats.org/officeDocument/2006/relationships/hyperlink" Target="http://www.acrl.ala.org/value/" TargetMode="Externa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3.jpeg"/><Relationship Id="rId7"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8.jpeg"/><Relationship Id="rId10" Type="http://schemas.openxmlformats.org/officeDocument/2006/relationships/image" Target="../media/image34.jpeg"/><Relationship Id="rId4" Type="http://schemas.openxmlformats.org/officeDocument/2006/relationships/image" Target="../media/image7.jpeg"/><Relationship Id="rId9" Type="http://schemas.openxmlformats.org/officeDocument/2006/relationships/image" Target="../media/image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url?sa=i&amp;rct=j&amp;q=washington+state&amp;source=images&amp;cd=&amp;cad=rja&amp;docid=Icj5skD9QTnYvM&amp;tbnid=t46XssgS-awQgM:&amp;ved=0CAUQjRw&amp;url=http://tri-city.com/Main/Location.html&amp;ei=wK14UdyfLqaAiwLmhYGgDA&amp;bvm=bv.45645796,d.cGE&amp;psig=AFQjCNFjlTFeXLbBHoSqd6smU--QSWuF1Q&amp;ust=1366949648112855"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www.google.com/url?sa=i&amp;rct=j&amp;q=washington+state&amp;source=images&amp;cd=&amp;cad=rja&amp;docid=iuZ3sPTs9b39BM&amp;tbnid=vpp2FXisN22GTM:&amp;ved=0CAUQjRw&amp;url=http://commons.wikimedia.org/wiki/File:Washington_State_Ferry_6415.JPG&amp;ei=na14UdHQHqqoigKEq4HYCQ&amp;bvm=bv.45645796,d.cGE&amp;psig=AFQjCNFjlTFeXLbBHoSqd6smU--QSWuF1Q&amp;ust=1366949648112855" TargetMode="External"/><Relationship Id="rId4" Type="http://schemas.openxmlformats.org/officeDocument/2006/relationships/image" Target="../media/image37.g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51.WMF"/></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www.acrl.ala.org/value" TargetMode="External"/><Relationship Id="rId5" Type="http://schemas.openxmlformats.org/officeDocument/2006/relationships/image" Target="../media/image57.gif"/><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s9t0AHNofgk" TargetMode="External"/><Relationship Id="rId1" Type="http://schemas.openxmlformats.org/officeDocument/2006/relationships/video" Target="https://www.youtube.com/embed/s9t0AHNofgk?start=1"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67400"/>
            <a:ext cx="8229600" cy="954107"/>
          </a:xfrm>
          <a:prstGeom prst="rect">
            <a:avLst/>
          </a:prstGeom>
          <a:noFill/>
        </p:spPr>
        <p:txBody>
          <a:bodyPr wrap="square" rtlCol="0">
            <a:spAutoFit/>
          </a:bodyPr>
          <a:lstStyle/>
          <a:p>
            <a:pPr algn="ctr"/>
            <a:r>
              <a:rPr lang="en-US" sz="2800" dirty="0"/>
              <a:t>Debra Gilchrist, Ph.D.                         Pierce College</a:t>
            </a:r>
          </a:p>
          <a:p>
            <a:pPr algn="r"/>
            <a:r>
              <a:rPr lang="en-US" sz="2800" dirty="0"/>
              <a:t>Lakewood, Washington</a:t>
            </a:r>
          </a:p>
        </p:txBody>
      </p:sp>
      <p:pic>
        <p:nvPicPr>
          <p:cNvPr id="3074" name="Picture 2" descr="Image result for system">
            <a:extLst>
              <a:ext uri="{FF2B5EF4-FFF2-40B4-BE49-F238E27FC236}">
                <a16:creationId xmlns:a16="http://schemas.microsoft.com/office/drawing/2014/main" id="{D1FAB196-243C-4D07-9058-5E41FD17B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172" y="180796"/>
            <a:ext cx="6421655" cy="555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048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a:extLst>
              <a:ext uri="{FF2B5EF4-FFF2-40B4-BE49-F238E27FC236}">
                <a16:creationId xmlns:a16="http://schemas.microsoft.com/office/drawing/2014/main" id="{D481D69E-1DF8-4E49-844C-F41C6C656230}"/>
              </a:ext>
            </a:extLst>
          </p:cNvPr>
          <p:cNvSpPr>
            <a:spLocks noGrp="1"/>
          </p:cNvSpPr>
          <p:nvPr>
            <p:ph type="sldNum" sz="quarter" idx="12"/>
          </p:nvPr>
        </p:nvSpPr>
        <p:spPr bwMode="auto">
          <a:xfrm>
            <a:off x="6889750" y="920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BCC789EC-426A-4F37-9C03-2585A761D276}" type="slidenum">
              <a:rPr lang="en-US" altLang="en-US" smtClean="0">
                <a:solidFill>
                  <a:srgbClr val="B5A788"/>
                </a:solidFill>
              </a:rPr>
              <a:pPr/>
              <a:t>10</a:t>
            </a:fld>
            <a:endParaRPr lang="en-US" altLang="en-US">
              <a:solidFill>
                <a:srgbClr val="B5A788"/>
              </a:solidFill>
            </a:endParaRPr>
          </a:p>
        </p:txBody>
      </p:sp>
      <p:pic>
        <p:nvPicPr>
          <p:cNvPr id="28676" name="Picture 2">
            <a:extLst>
              <a:ext uri="{FF2B5EF4-FFF2-40B4-BE49-F238E27FC236}">
                <a16:creationId xmlns:a16="http://schemas.microsoft.com/office/drawing/2014/main" id="{B382B1D4-1B94-4837-8FDF-C3F52C0BF517}"/>
              </a:ext>
            </a:extLst>
          </p:cNvPr>
          <p:cNvPicPr>
            <a:picLocks noChangeAspect="1"/>
          </p:cNvPicPr>
          <p:nvPr/>
        </p:nvPicPr>
        <p:blipFill>
          <a:blip r:embed="rId3">
            <a:extLst>
              <a:ext uri="{28A0092B-C50C-407E-A947-70E740481C1C}">
                <a14:useLocalDpi xmlns:a14="http://schemas.microsoft.com/office/drawing/2010/main" val="0"/>
              </a:ext>
            </a:extLst>
          </a:blip>
          <a:srcRect l="37250" t="26001" r="38499" b="17110"/>
          <a:stretch>
            <a:fillRect/>
          </a:stretch>
        </p:blipFill>
        <p:spPr bwMode="auto">
          <a:xfrm>
            <a:off x="1219200" y="-76200"/>
            <a:ext cx="7391400" cy="764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919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76E0B-1129-4C92-B50D-2EA9D7821BFA}"/>
              </a:ext>
            </a:extLst>
          </p:cNvPr>
          <p:cNvPicPr>
            <a:picLocks noChangeAspect="1"/>
          </p:cNvPicPr>
          <p:nvPr/>
        </p:nvPicPr>
        <p:blipFill rotWithShape="1">
          <a:blip r:embed="rId3"/>
          <a:srcRect l="21667" t="27778" r="35833" b="52963"/>
          <a:stretch/>
        </p:blipFill>
        <p:spPr>
          <a:xfrm>
            <a:off x="-21771" y="3485869"/>
            <a:ext cx="11223171" cy="3372131"/>
          </a:xfrm>
          <a:prstGeom prst="rect">
            <a:avLst/>
          </a:prstGeom>
        </p:spPr>
      </p:pic>
      <p:sp>
        <p:nvSpPr>
          <p:cNvPr id="7" name="Content Placeholder 6">
            <a:extLst>
              <a:ext uri="{FF2B5EF4-FFF2-40B4-BE49-F238E27FC236}">
                <a16:creationId xmlns:a16="http://schemas.microsoft.com/office/drawing/2014/main" id="{DF5A8509-2B8B-46B4-BC6F-222E15A4CFDD}"/>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014949B5-AD56-4079-9C1D-269FB85FF910}"/>
              </a:ext>
            </a:extLst>
          </p:cNvPr>
          <p:cNvPicPr>
            <a:picLocks noChangeAspect="1"/>
          </p:cNvPicPr>
          <p:nvPr/>
        </p:nvPicPr>
        <p:blipFill rotWithShape="1">
          <a:blip r:embed="rId4"/>
          <a:srcRect l="20835" t="51480" r="29165" b="26298"/>
          <a:stretch/>
        </p:blipFill>
        <p:spPr>
          <a:xfrm>
            <a:off x="-152400" y="0"/>
            <a:ext cx="12877800" cy="3485869"/>
          </a:xfrm>
          <a:prstGeom prst="rect">
            <a:avLst/>
          </a:prstGeom>
        </p:spPr>
      </p:pic>
      <p:sp>
        <p:nvSpPr>
          <p:cNvPr id="11" name="Left Arrow 8">
            <a:extLst>
              <a:ext uri="{FF2B5EF4-FFF2-40B4-BE49-F238E27FC236}">
                <a16:creationId xmlns:a16="http://schemas.microsoft.com/office/drawing/2014/main" id="{1A1D3077-4A3F-4A56-B735-114271EB6940}"/>
              </a:ext>
            </a:extLst>
          </p:cNvPr>
          <p:cNvSpPr/>
          <p:nvPr/>
        </p:nvSpPr>
        <p:spPr>
          <a:xfrm rot="4479348">
            <a:off x="3756677" y="447959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 Arrow 8">
            <a:extLst>
              <a:ext uri="{FF2B5EF4-FFF2-40B4-BE49-F238E27FC236}">
                <a16:creationId xmlns:a16="http://schemas.microsoft.com/office/drawing/2014/main" id="{AE65580B-027B-4A0F-8FC4-CFA80E87E030}"/>
              </a:ext>
            </a:extLst>
          </p:cNvPr>
          <p:cNvSpPr/>
          <p:nvPr/>
        </p:nvSpPr>
        <p:spPr>
          <a:xfrm rot="4298571">
            <a:off x="8283804" y="190283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8">
            <a:extLst>
              <a:ext uri="{FF2B5EF4-FFF2-40B4-BE49-F238E27FC236}">
                <a16:creationId xmlns:a16="http://schemas.microsoft.com/office/drawing/2014/main" id="{23D1DE6A-AFE7-4926-823A-A32A10EF8AEC}"/>
              </a:ext>
            </a:extLst>
          </p:cNvPr>
          <p:cNvSpPr/>
          <p:nvPr/>
        </p:nvSpPr>
        <p:spPr>
          <a:xfrm rot="4391158">
            <a:off x="8612866" y="81538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8">
            <a:extLst>
              <a:ext uri="{FF2B5EF4-FFF2-40B4-BE49-F238E27FC236}">
                <a16:creationId xmlns:a16="http://schemas.microsoft.com/office/drawing/2014/main" id="{32F3B1FA-335C-414B-88C3-840043EC3830}"/>
              </a:ext>
            </a:extLst>
          </p:cNvPr>
          <p:cNvSpPr/>
          <p:nvPr/>
        </p:nvSpPr>
        <p:spPr>
          <a:xfrm rot="4405808">
            <a:off x="6740563" y="81989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895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7BC3E-4BE1-4780-BD33-CB7B019FC91A}"/>
              </a:ext>
            </a:extLst>
          </p:cNvPr>
          <p:cNvPicPr>
            <a:picLocks noChangeAspect="1"/>
          </p:cNvPicPr>
          <p:nvPr/>
        </p:nvPicPr>
        <p:blipFill rotWithShape="1">
          <a:blip r:embed="rId3">
            <a:extLst>
              <a:ext uri="{28A0092B-C50C-407E-A947-70E740481C1C}">
                <a14:useLocalDpi xmlns:a14="http://schemas.microsoft.com/office/drawing/2010/main" val="0"/>
              </a:ext>
            </a:extLst>
          </a:blip>
          <a:srcRect l="13399" t="67778" r="56013" b="4051"/>
          <a:stretch/>
        </p:blipFill>
        <p:spPr>
          <a:xfrm>
            <a:off x="380999" y="533399"/>
            <a:ext cx="2971801" cy="4622801"/>
          </a:xfrm>
          <a:prstGeom prst="rect">
            <a:avLst/>
          </a:prstGeom>
        </p:spPr>
      </p:pic>
      <p:sp>
        <p:nvSpPr>
          <p:cNvPr id="2" name="Rectangle 1">
            <a:extLst>
              <a:ext uri="{FF2B5EF4-FFF2-40B4-BE49-F238E27FC236}">
                <a16:creationId xmlns:a16="http://schemas.microsoft.com/office/drawing/2014/main" id="{8D99AFC2-98F6-4A79-A087-294D4A295409}"/>
              </a:ext>
            </a:extLst>
          </p:cNvPr>
          <p:cNvSpPr/>
          <p:nvPr/>
        </p:nvSpPr>
        <p:spPr>
          <a:xfrm>
            <a:off x="4267200" y="1752600"/>
            <a:ext cx="4572000" cy="1569660"/>
          </a:xfrm>
          <a:prstGeom prst="rect">
            <a:avLst/>
          </a:prstGeom>
        </p:spPr>
        <p:txBody>
          <a:bodyPr>
            <a:spAutoFit/>
          </a:bodyPr>
          <a:lstStyle/>
          <a:p>
            <a:r>
              <a:rPr lang="en-US" sz="3200" dirty="0"/>
              <a:t>#2  Respond to </a:t>
            </a:r>
            <a:r>
              <a:rPr lang="en-US" sz="3200" b="1" dirty="0"/>
              <a:t>Research</a:t>
            </a:r>
            <a:r>
              <a:rPr lang="en-US" sz="3200" dirty="0"/>
              <a:t> that Aligns with </a:t>
            </a:r>
          </a:p>
          <a:p>
            <a:r>
              <a:rPr lang="en-US" sz="3200" dirty="0"/>
              <a:t>Institutional Priorities</a:t>
            </a:r>
          </a:p>
        </p:txBody>
      </p:sp>
    </p:spTree>
    <p:extLst>
      <p:ext uri="{BB962C8B-B14F-4D97-AF65-F5344CB8AC3E}">
        <p14:creationId xmlns:p14="http://schemas.microsoft.com/office/powerpoint/2010/main" val="2122982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066800"/>
            <a:ext cx="7467600" cy="3108543"/>
          </a:xfrm>
          <a:prstGeom prst="rect">
            <a:avLst/>
          </a:prstGeom>
          <a:solidFill>
            <a:schemeClr val="accent6">
              <a:lumMod val="60000"/>
              <a:lumOff val="40000"/>
            </a:schemeClr>
          </a:solidFill>
          <a:ln w="38100">
            <a:solidFill>
              <a:schemeClr val="tx1"/>
            </a:solidFill>
          </a:ln>
        </p:spPr>
        <p:txBody>
          <a:bodyPr wrap="square" rtlCol="0">
            <a:spAutoFit/>
          </a:bodyPr>
          <a:lstStyle/>
          <a:p>
            <a:r>
              <a:rPr lang="en-US" sz="2800" dirty="0"/>
              <a:t>Determine the learning/retention/persistence/ success gaps and identify corresponding research  </a:t>
            </a:r>
          </a:p>
          <a:p>
            <a:endParaRPr lang="en-US" sz="2800" dirty="0"/>
          </a:p>
          <a:p>
            <a:r>
              <a:rPr lang="en-US" sz="2800" dirty="0"/>
              <a:t>	Design/Refine new library interventions 	in light of the research</a:t>
            </a:r>
          </a:p>
          <a:p>
            <a:endParaRPr lang="en-US" sz="2800" dirty="0"/>
          </a:p>
          <a:p>
            <a:r>
              <a:rPr lang="en-US" sz="2800" dirty="0"/>
              <a:t>		Assess and Revise Intervention</a:t>
            </a:r>
          </a:p>
        </p:txBody>
      </p:sp>
      <p:sp>
        <p:nvSpPr>
          <p:cNvPr id="3" name="TextBox 2"/>
          <p:cNvSpPr txBox="1"/>
          <p:nvPr/>
        </p:nvSpPr>
        <p:spPr>
          <a:xfrm>
            <a:off x="0" y="5856982"/>
            <a:ext cx="9448800" cy="369332"/>
          </a:xfrm>
          <a:prstGeom prst="rect">
            <a:avLst/>
          </a:prstGeom>
          <a:solidFill>
            <a:schemeClr val="accent6">
              <a:lumMod val="75000"/>
            </a:schemeClr>
          </a:solidFill>
        </p:spPr>
        <p:txBody>
          <a:bodyPr wrap="square" rtlCol="0">
            <a:spAutoFit/>
          </a:bodyPr>
          <a:lstStyle/>
          <a:p>
            <a:pPr algn="ctr"/>
            <a:endParaRPr lang="en-US" dirty="0"/>
          </a:p>
        </p:txBody>
      </p:sp>
      <p:sp>
        <p:nvSpPr>
          <p:cNvPr id="5" name="Curved Right Arrow 4"/>
          <p:cNvSpPr/>
          <p:nvPr/>
        </p:nvSpPr>
        <p:spPr>
          <a:xfrm>
            <a:off x="1143000" y="2133600"/>
            <a:ext cx="609600" cy="62769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Right Arrow 5"/>
          <p:cNvSpPr/>
          <p:nvPr/>
        </p:nvSpPr>
        <p:spPr>
          <a:xfrm>
            <a:off x="1752600" y="3429000"/>
            <a:ext cx="609600" cy="62769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52840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Student Engagement and Learning</a:t>
            </a:r>
          </a:p>
        </p:txBody>
      </p:sp>
      <p:sp>
        <p:nvSpPr>
          <p:cNvPr id="3" name="TextBox 2"/>
          <p:cNvSpPr txBox="1"/>
          <p:nvPr/>
        </p:nvSpPr>
        <p:spPr>
          <a:xfrm>
            <a:off x="446314" y="2005249"/>
            <a:ext cx="7696200" cy="3365024"/>
          </a:xfrm>
          <a:prstGeom prst="rect">
            <a:avLst/>
          </a:prstGeom>
          <a:solidFill>
            <a:schemeClr val="accent6">
              <a:lumMod val="60000"/>
              <a:lumOff val="40000"/>
            </a:schemeClr>
          </a:solidFill>
        </p:spPr>
        <p:txBody>
          <a:bodyPr wrap="square" rtlCol="0">
            <a:spAutoFit/>
          </a:bodyPr>
          <a:lstStyle/>
          <a:p>
            <a:pPr marL="342900" indent="-342900" defTabSz="914400">
              <a:lnSpc>
                <a:spcPct val="80000"/>
              </a:lnSpc>
              <a:spcBef>
                <a:spcPts val="2000"/>
              </a:spcBef>
              <a:buClr>
                <a:schemeClr val="accent1"/>
              </a:buClr>
              <a:buFont typeface="Wingdings 2" pitchFamily="18" charset="2"/>
              <a:buChar char=""/>
            </a:pPr>
            <a:r>
              <a:rPr lang="en-US" sz="3200" dirty="0">
                <a:solidFill>
                  <a:schemeClr val="tx1">
                    <a:lumMod val="65000"/>
                    <a:lumOff val="35000"/>
                  </a:schemeClr>
                </a:solidFill>
              </a:rPr>
              <a:t>Student-faculty Interaction</a:t>
            </a:r>
          </a:p>
          <a:p>
            <a:pPr marL="342900" indent="-342900" defTabSz="914400">
              <a:lnSpc>
                <a:spcPct val="80000"/>
              </a:lnSpc>
              <a:spcBef>
                <a:spcPts val="2000"/>
              </a:spcBef>
              <a:buClr>
                <a:schemeClr val="accent1"/>
              </a:buClr>
              <a:buFont typeface="Wingdings 2" pitchFamily="18" charset="2"/>
              <a:buChar char=""/>
            </a:pPr>
            <a:r>
              <a:rPr lang="en-US" sz="3200" dirty="0">
                <a:solidFill>
                  <a:schemeClr val="tx1">
                    <a:lumMod val="65000"/>
                    <a:lumOff val="35000"/>
                  </a:schemeClr>
                </a:solidFill>
              </a:rPr>
              <a:t>Student Cooperation</a:t>
            </a:r>
          </a:p>
          <a:p>
            <a:pPr marL="342900" indent="-342900" defTabSz="914400">
              <a:lnSpc>
                <a:spcPct val="80000"/>
              </a:lnSpc>
              <a:spcBef>
                <a:spcPts val="2000"/>
              </a:spcBef>
              <a:buClr>
                <a:schemeClr val="accent1"/>
              </a:buClr>
              <a:buFont typeface="Wingdings 2" pitchFamily="18" charset="2"/>
              <a:buChar char=""/>
            </a:pPr>
            <a:r>
              <a:rPr lang="en-US" sz="3200" dirty="0">
                <a:solidFill>
                  <a:schemeClr val="tx1">
                    <a:lumMod val="65000"/>
                    <a:lumOff val="35000"/>
                  </a:schemeClr>
                </a:solidFill>
              </a:rPr>
              <a:t>Student Investment in their Own Learning</a:t>
            </a:r>
          </a:p>
          <a:p>
            <a:pPr marL="342900" indent="-342900" defTabSz="914400">
              <a:lnSpc>
                <a:spcPct val="80000"/>
              </a:lnSpc>
              <a:spcBef>
                <a:spcPts val="2000"/>
              </a:spcBef>
              <a:buClr>
                <a:schemeClr val="accent1"/>
              </a:buClr>
              <a:buFont typeface="Wingdings 2" pitchFamily="18" charset="2"/>
              <a:buChar char=""/>
            </a:pPr>
            <a:r>
              <a:rPr lang="en-US" sz="3200" dirty="0">
                <a:solidFill>
                  <a:schemeClr val="tx1">
                    <a:lumMod val="65000"/>
                    <a:lumOff val="35000"/>
                  </a:schemeClr>
                </a:solidFill>
              </a:rPr>
              <a:t>Connection/Belonging/Agency</a:t>
            </a:r>
          </a:p>
          <a:p>
            <a:pPr marL="342900" indent="-342900" defTabSz="914400">
              <a:lnSpc>
                <a:spcPct val="80000"/>
              </a:lnSpc>
              <a:spcBef>
                <a:spcPts val="2000"/>
              </a:spcBef>
              <a:buClr>
                <a:schemeClr val="accent1"/>
              </a:buClr>
              <a:buFont typeface="Wingdings 2" pitchFamily="18" charset="2"/>
              <a:buChar char=""/>
            </a:pPr>
            <a:r>
              <a:rPr lang="en-US" sz="3200" dirty="0">
                <a:solidFill>
                  <a:schemeClr val="tx1">
                    <a:lumMod val="65000"/>
                    <a:lumOff val="35000"/>
                  </a:schemeClr>
                </a:solidFill>
              </a:rPr>
              <a:t>Growth Mindset</a:t>
            </a:r>
          </a:p>
          <a:p>
            <a:endParaRPr lang="en-US" dirty="0"/>
          </a:p>
        </p:txBody>
      </p:sp>
      <p:sp>
        <p:nvSpPr>
          <p:cNvPr id="2" name="Rectangle 1"/>
          <p:cNvSpPr/>
          <p:nvPr/>
        </p:nvSpPr>
        <p:spPr>
          <a:xfrm>
            <a:off x="6096000" y="1288702"/>
            <a:ext cx="3124201" cy="1384995"/>
          </a:xfrm>
          <a:prstGeom prst="rect">
            <a:avLst/>
          </a:prstGeom>
          <a:solidFill>
            <a:schemeClr val="accent6">
              <a:lumMod val="40000"/>
              <a:lumOff val="60000"/>
            </a:schemeClr>
          </a:solidFill>
        </p:spPr>
        <p:txBody>
          <a:bodyPr wrap="square">
            <a:spAutoFit/>
          </a:bodyPr>
          <a:lstStyle/>
          <a:p>
            <a:r>
              <a:rPr lang="en-US" sz="2800" dirty="0"/>
              <a:t>Chickering /Gamson</a:t>
            </a:r>
          </a:p>
          <a:p>
            <a:r>
              <a:rPr lang="en-US" sz="2800" dirty="0"/>
              <a:t>Tinto</a:t>
            </a:r>
          </a:p>
          <a:p>
            <a:r>
              <a:rPr lang="en-US" sz="2800" dirty="0"/>
              <a:t>Kuh </a:t>
            </a:r>
          </a:p>
        </p:txBody>
      </p:sp>
    </p:spTree>
    <p:extLst>
      <p:ext uri="{BB962C8B-B14F-4D97-AF65-F5344CB8AC3E}">
        <p14:creationId xmlns:p14="http://schemas.microsoft.com/office/powerpoint/2010/main" val="4041659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 y="31750"/>
            <a:ext cx="9258300" cy="6015700"/>
          </a:xfrm>
          <a:solidFill>
            <a:schemeClr val="accent6">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endParaRPr lang="en-US" sz="2400" b="1" dirty="0">
              <a:latin typeface="Franklin Gothic Medium" panose="020B0603020102020204" pitchFamily="34" charset="0"/>
            </a:endParaRPr>
          </a:p>
          <a:p>
            <a:pPr marL="0" indent="0">
              <a:buNone/>
            </a:pPr>
            <a:r>
              <a:rPr lang="en-US" sz="2400" b="1" dirty="0">
                <a:latin typeface="Franklin Gothic Medium" panose="020B0603020102020204" pitchFamily="34" charset="0"/>
              </a:rPr>
              <a:t>  Compelling Evidence</a:t>
            </a:r>
          </a:p>
          <a:p>
            <a:pPr marL="0" indent="0">
              <a:lnSpc>
                <a:spcPct val="50000"/>
              </a:lnSpc>
              <a:buNone/>
            </a:pPr>
            <a:endParaRPr lang="en-US" sz="2400" dirty="0">
              <a:latin typeface="Franklin Gothic Medium" panose="020B0603020102020204" pitchFamily="34" charset="0"/>
            </a:endParaRPr>
          </a:p>
          <a:p>
            <a:pPr marL="776288" indent="-394097">
              <a:spcBef>
                <a:spcPts val="450"/>
              </a:spcBef>
              <a:buFont typeface="+mj-lt"/>
              <a:buAutoNum type="arabicPeriod"/>
            </a:pPr>
            <a:r>
              <a:rPr lang="en-US" dirty="0"/>
              <a:t>Students benefit from library instruction in their initial coursework.</a:t>
            </a:r>
          </a:p>
          <a:p>
            <a:pPr marL="776288" indent="-394097">
              <a:spcBef>
                <a:spcPts val="450"/>
              </a:spcBef>
              <a:buFont typeface="+mj-lt"/>
              <a:buAutoNum type="arabicPeriod"/>
            </a:pPr>
            <a:r>
              <a:rPr lang="en-US" dirty="0"/>
              <a:t>Library use increases student success.</a:t>
            </a:r>
          </a:p>
          <a:p>
            <a:pPr marL="776288" indent="-394097">
              <a:spcBef>
                <a:spcPts val="450"/>
              </a:spcBef>
              <a:buFont typeface="+mj-lt"/>
              <a:buAutoNum type="arabicPeriod"/>
            </a:pPr>
            <a:r>
              <a:rPr lang="en-US" dirty="0"/>
              <a:t>Collaborative academic programs and services involving the library enhance student learning. </a:t>
            </a:r>
          </a:p>
          <a:p>
            <a:pPr marL="776288" indent="-394097">
              <a:spcBef>
                <a:spcPts val="450"/>
              </a:spcBef>
              <a:buFont typeface="+mj-lt"/>
              <a:buAutoNum type="arabicPeriod"/>
            </a:pPr>
            <a:r>
              <a:rPr lang="en-US" dirty="0"/>
              <a:t>Information literacy instruction strengthens general education outcomes.</a:t>
            </a:r>
          </a:p>
          <a:p>
            <a:pPr marL="776288" indent="-394097">
              <a:spcBef>
                <a:spcPts val="450"/>
              </a:spcBef>
              <a:buFont typeface="+mj-lt"/>
              <a:buAutoNum type="arabicPeriod"/>
            </a:pPr>
            <a:r>
              <a:rPr lang="en-US" dirty="0"/>
              <a:t>Library research consultation services/reference boost student learning.</a:t>
            </a:r>
          </a:p>
          <a:p>
            <a:pPr marL="382191" indent="0">
              <a:spcBef>
                <a:spcPts val="450"/>
              </a:spcBef>
              <a:buNone/>
            </a:pPr>
            <a:endParaRPr lang="en-US" dirty="0"/>
          </a:p>
          <a:p>
            <a:pPr marL="382190" indent="0">
              <a:spcBef>
                <a:spcPts val="450"/>
              </a:spcBef>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A8BFF1B5-818D-41D3-BA62-C636F16D3290}"/>
              </a:ext>
            </a:extLst>
          </p:cNvPr>
          <p:cNvPicPr>
            <a:picLocks noChangeAspect="1"/>
          </p:cNvPicPr>
          <p:nvPr/>
        </p:nvPicPr>
        <p:blipFill rotWithShape="1">
          <a:blip r:embed="rId3"/>
          <a:srcRect l="35001" t="60370" r="19999" b="30741"/>
          <a:stretch/>
        </p:blipFill>
        <p:spPr>
          <a:xfrm>
            <a:off x="-76200" y="6082285"/>
            <a:ext cx="9220200" cy="778800"/>
          </a:xfrm>
          <a:prstGeom prst="rect">
            <a:avLst/>
          </a:prstGeom>
        </p:spPr>
      </p:pic>
    </p:spTree>
    <p:extLst>
      <p:ext uri="{BB962C8B-B14F-4D97-AF65-F5344CB8AC3E}">
        <p14:creationId xmlns:p14="http://schemas.microsoft.com/office/powerpoint/2010/main" val="3232685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18661" tIns="9330" rIns="18661" bIns="9330" rtlCol="0">
            <a:normAutofit/>
          </a:bodyPr>
          <a:lstStyle/>
          <a:p>
            <a:pPr marL="0" indent="0">
              <a:buNone/>
            </a:pPr>
            <a:r>
              <a:rPr lang="en-US" dirty="0"/>
              <a:t> </a:t>
            </a:r>
          </a:p>
        </p:txBody>
      </p:sp>
      <p:grpSp>
        <p:nvGrpSpPr>
          <p:cNvPr id="6" name="Group 5"/>
          <p:cNvGrpSpPr/>
          <p:nvPr/>
        </p:nvGrpSpPr>
        <p:grpSpPr>
          <a:xfrm>
            <a:off x="120723" y="1193643"/>
            <a:ext cx="8870877" cy="5143500"/>
            <a:chOff x="201604" y="-252215"/>
            <a:chExt cx="12192000" cy="6858000"/>
          </a:xfrm>
          <a:solidFill>
            <a:srgbClr val="FFC000"/>
          </a:solidFill>
        </p:grpSpPr>
        <p:sp>
          <p:nvSpPr>
            <p:cNvPr id="7" name="Rectangle 6"/>
            <p:cNvSpPr/>
            <p:nvPr/>
          </p:nvSpPr>
          <p:spPr>
            <a:xfrm>
              <a:off x="201604" y="-252215"/>
              <a:ext cx="12192000" cy="6858000"/>
            </a:xfrm>
            <a:prstGeom prst="rect">
              <a:avLst/>
            </a:prstGeom>
            <a:grp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dirty="0"/>
            </a:p>
          </p:txBody>
        </p:sp>
        <p:sp>
          <p:nvSpPr>
            <p:cNvPr id="9" name="Rectangle 8"/>
            <p:cNvSpPr/>
            <p:nvPr/>
          </p:nvSpPr>
          <p:spPr>
            <a:xfrm>
              <a:off x="380240" y="-88450"/>
              <a:ext cx="11834153" cy="653046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8" name="Title 1"/>
          <p:cNvSpPr>
            <a:spLocks noGrp="1"/>
          </p:cNvSpPr>
          <p:nvPr>
            <p:ph type="title"/>
          </p:nvPr>
        </p:nvSpPr>
        <p:spPr/>
        <p:txBody>
          <a:bodyPr>
            <a:normAutofit/>
          </a:bodyPr>
          <a:lstStyle/>
          <a:p>
            <a:r>
              <a:rPr lang="en-US" b="1" dirty="0" err="1">
                <a:solidFill>
                  <a:srgbClr val="414C9C"/>
                </a:solidFill>
                <a:latin typeface="Myriad Pro Cond" pitchFamily="34" charset="0"/>
              </a:rPr>
              <a:t>AiA</a:t>
            </a:r>
            <a:r>
              <a:rPr lang="en-US" b="1" dirty="0">
                <a:solidFill>
                  <a:srgbClr val="414C9C"/>
                </a:solidFill>
                <a:latin typeface="Myriad Pro Cond" pitchFamily="34" charset="0"/>
              </a:rPr>
              <a:t> Database</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78" y="-1219200"/>
            <a:ext cx="9132108" cy="795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51691" y="5073808"/>
            <a:ext cx="3731078" cy="297192"/>
          </a:xfrm>
          <a:prstGeom prst="rect">
            <a:avLst/>
          </a:prstGeom>
          <a:noFill/>
        </p:spPr>
        <p:txBody>
          <a:bodyPr wrap="square" lIns="19998" tIns="9999" rIns="19998" bIns="9999" rtlCol="0">
            <a:spAutoFit/>
          </a:bodyPr>
          <a:lstStyle/>
          <a:p>
            <a:r>
              <a:rPr lang="en-US" dirty="0">
                <a:hlinkClick r:id="rId4"/>
              </a:rPr>
              <a:t>http://apply.ala.org/aia/public</a:t>
            </a:r>
            <a:r>
              <a:rPr lang="en-US" dirty="0"/>
              <a:t> </a:t>
            </a:r>
          </a:p>
        </p:txBody>
      </p:sp>
      <p:pic>
        <p:nvPicPr>
          <p:cNvPr id="10" name="Picture 9">
            <a:extLst>
              <a:ext uri="{FF2B5EF4-FFF2-40B4-BE49-F238E27FC236}">
                <a16:creationId xmlns:a16="http://schemas.microsoft.com/office/drawing/2014/main" id="{48D7FBD6-8A4A-429E-AEC2-46E37235B736}"/>
              </a:ext>
            </a:extLst>
          </p:cNvPr>
          <p:cNvPicPr>
            <a:picLocks noChangeAspect="1"/>
          </p:cNvPicPr>
          <p:nvPr/>
        </p:nvPicPr>
        <p:blipFill rotWithShape="1">
          <a:blip r:embed="rId5"/>
          <a:srcRect l="35001" t="60370" r="19999" b="30741"/>
          <a:stretch/>
        </p:blipFill>
        <p:spPr>
          <a:xfrm>
            <a:off x="-76200" y="6082285"/>
            <a:ext cx="9220200" cy="778800"/>
          </a:xfrm>
          <a:prstGeom prst="rect">
            <a:avLst/>
          </a:prstGeom>
        </p:spPr>
      </p:pic>
    </p:spTree>
    <p:extLst>
      <p:ext uri="{BB962C8B-B14F-4D97-AF65-F5344CB8AC3E}">
        <p14:creationId xmlns:p14="http://schemas.microsoft.com/office/powerpoint/2010/main" val="1678418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857250"/>
            <a:ext cx="9144000" cy="5848350"/>
            <a:chOff x="0" y="0"/>
            <a:chExt cx="12192000" cy="6858000"/>
          </a:xfrm>
        </p:grpSpPr>
        <p:sp>
          <p:nvSpPr>
            <p:cNvPr id="11" name="Rectangle 10"/>
            <p:cNvSpPr/>
            <p:nvPr/>
          </p:nvSpPr>
          <p:spPr>
            <a:xfrm>
              <a:off x="0" y="0"/>
              <a:ext cx="12192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12" name="Rectangle 11"/>
            <p:cNvSpPr/>
            <p:nvPr/>
          </p:nvSpPr>
          <p:spPr>
            <a:xfrm>
              <a:off x="201604" y="161246"/>
              <a:ext cx="11834153" cy="65304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3" name="Content Placeholder 12"/>
          <p:cNvSpPr>
            <a:spLocks noGrp="1"/>
          </p:cNvSpPr>
          <p:nvPr>
            <p:ph idx="1"/>
          </p:nvPr>
        </p:nvSpPr>
        <p:spPr>
          <a:xfrm>
            <a:off x="1143000" y="1785939"/>
            <a:ext cx="6858000" cy="3303985"/>
          </a:xfrm>
        </p:spPr>
        <p:txBody>
          <a:bodyPr/>
          <a:lstStyle/>
          <a:p>
            <a:pPr marL="0" indent="0">
              <a:buNone/>
            </a:pPr>
            <a:r>
              <a:rPr lang="en-US" dirty="0"/>
              <a:t> </a:t>
            </a:r>
          </a:p>
        </p:txBody>
      </p:sp>
      <p:sp>
        <p:nvSpPr>
          <p:cNvPr id="10" name="Title 1"/>
          <p:cNvSpPr>
            <a:spLocks noGrp="1"/>
          </p:cNvSpPr>
          <p:nvPr>
            <p:ph type="title"/>
          </p:nvPr>
        </p:nvSpPr>
        <p:spPr>
          <a:xfrm>
            <a:off x="1295400" y="60468"/>
            <a:ext cx="6172200" cy="857250"/>
          </a:xfrm>
        </p:spPr>
        <p:txBody>
          <a:bodyPr/>
          <a:lstStyle/>
          <a:p>
            <a:pPr algn="ctr"/>
            <a:r>
              <a:rPr lang="en-US" b="1" dirty="0">
                <a:solidFill>
                  <a:srgbClr val="414C9C"/>
                </a:solidFill>
                <a:latin typeface="Myriad Pro Cond" pitchFamily="34" charset="0"/>
              </a:rPr>
              <a:t>ACRL Publications</a:t>
            </a:r>
            <a:endParaRPr lang="en-US" dirty="0"/>
          </a:p>
        </p:txBody>
      </p:sp>
      <p:pic>
        <p:nvPicPr>
          <p:cNvPr id="2" name="Picture 1">
            <a:extLst>
              <a:ext uri="{FF2B5EF4-FFF2-40B4-BE49-F238E27FC236}">
                <a16:creationId xmlns:a16="http://schemas.microsoft.com/office/drawing/2014/main" id="{05D76940-DC7A-4CA5-BDD6-BA71EBF0A7F5}"/>
              </a:ext>
            </a:extLst>
          </p:cNvPr>
          <p:cNvPicPr>
            <a:picLocks noChangeAspect="1"/>
          </p:cNvPicPr>
          <p:nvPr/>
        </p:nvPicPr>
        <p:blipFill rotWithShape="1">
          <a:blip r:embed="rId3"/>
          <a:srcRect l="32500" t="17708" r="32500" b="8519"/>
          <a:stretch/>
        </p:blipFill>
        <p:spPr>
          <a:xfrm>
            <a:off x="2514600" y="1524000"/>
            <a:ext cx="3944156" cy="4676347"/>
          </a:xfrm>
          <a:prstGeom prst="rect">
            <a:avLst/>
          </a:prstGeom>
        </p:spPr>
      </p:pic>
    </p:spTree>
    <p:extLst>
      <p:ext uri="{BB962C8B-B14F-4D97-AF65-F5344CB8AC3E}">
        <p14:creationId xmlns:p14="http://schemas.microsoft.com/office/powerpoint/2010/main" val="2790233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Education</a:t>
            </a:r>
          </a:p>
        </p:txBody>
      </p:sp>
      <p:pic>
        <p:nvPicPr>
          <p:cNvPr id="5" name="Picture 4" descr="Puyallup_post2.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46" y="1295400"/>
            <a:ext cx="8852320" cy="4709434"/>
          </a:xfrm>
          <a:prstGeom prst="rect">
            <a:avLst/>
          </a:prstGeom>
        </p:spPr>
      </p:pic>
      <p:pic>
        <p:nvPicPr>
          <p:cNvPr id="4" name="Content Placeholder 3" descr="POP-long.jpg"/>
          <p:cNvPicPr>
            <a:picLocks noGrp="1" noChangeAspect="1"/>
          </p:cNvPicPr>
          <p:nvPr>
            <p:ph idx="1"/>
          </p:nvPr>
        </p:nvPicPr>
        <p:blipFill rotWithShape="1">
          <a:blip r:embed="rId4">
            <a:extLst>
              <a:ext uri="{28A0092B-C50C-407E-A947-70E740481C1C}">
                <a14:useLocalDpi xmlns:a14="http://schemas.microsoft.com/office/drawing/2010/main" val="0"/>
              </a:ext>
            </a:extLst>
          </a:blip>
          <a:srcRect l="69490" t="-1528" b="2400"/>
          <a:stretch/>
        </p:blipFill>
        <p:spPr>
          <a:xfrm>
            <a:off x="169334" y="4805172"/>
            <a:ext cx="2510896" cy="1819656"/>
          </a:xfrm>
        </p:spPr>
      </p:pic>
      <p:sp>
        <p:nvSpPr>
          <p:cNvPr id="6" name="TextBox 5"/>
          <p:cNvSpPr txBox="1"/>
          <p:nvPr/>
        </p:nvSpPr>
        <p:spPr>
          <a:xfrm>
            <a:off x="2013003" y="6455551"/>
            <a:ext cx="7142700" cy="338554"/>
          </a:xfrm>
          <a:prstGeom prst="rect">
            <a:avLst/>
          </a:prstGeom>
          <a:noFill/>
        </p:spPr>
        <p:txBody>
          <a:bodyPr wrap="none" rtlCol="0">
            <a:spAutoFit/>
          </a:bodyPr>
          <a:lstStyle/>
          <a:p>
            <a:r>
              <a:rPr lang="en-US" sz="1600" dirty="0">
                <a:solidFill>
                  <a:schemeClr val="bg2">
                    <a:lumMod val="75000"/>
                  </a:schemeClr>
                </a:solidFill>
              </a:rPr>
              <a:t>“Student Rally” by Students of the Puyallup Post is used with permission.</a:t>
            </a:r>
          </a:p>
        </p:txBody>
      </p:sp>
    </p:spTree>
    <p:extLst>
      <p:ext uri="{BB962C8B-B14F-4D97-AF65-F5344CB8AC3E}">
        <p14:creationId xmlns:p14="http://schemas.microsoft.com/office/powerpoint/2010/main" val="2143157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1C-Open-Learning-Ecosystem-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667" y="170261"/>
            <a:ext cx="5791200" cy="6281340"/>
          </a:xfrm>
          <a:prstGeom prst="rect">
            <a:avLst/>
          </a:prstGeom>
        </p:spPr>
      </p:pic>
      <p:sp>
        <p:nvSpPr>
          <p:cNvPr id="11" name="Vertical Title 10"/>
          <p:cNvSpPr>
            <a:spLocks noGrp="1"/>
          </p:cNvSpPr>
          <p:nvPr>
            <p:ph type="title" orient="vert"/>
          </p:nvPr>
        </p:nvSpPr>
        <p:spPr>
          <a:xfrm>
            <a:off x="7987553" y="270933"/>
            <a:ext cx="914400" cy="6391899"/>
          </a:xfrm>
        </p:spPr>
        <p:txBody>
          <a:bodyPr>
            <a:normAutofit/>
          </a:bodyPr>
          <a:lstStyle/>
          <a:p>
            <a:r>
              <a:rPr lang="en-US" dirty="0"/>
              <a:t>Informed Pedagogy</a:t>
            </a:r>
          </a:p>
        </p:txBody>
      </p:sp>
      <p:sp>
        <p:nvSpPr>
          <p:cNvPr id="13" name="TextBox 12"/>
          <p:cNvSpPr txBox="1"/>
          <p:nvPr/>
        </p:nvSpPr>
        <p:spPr>
          <a:xfrm>
            <a:off x="2896796" y="6324278"/>
            <a:ext cx="5090757" cy="338554"/>
          </a:xfrm>
          <a:prstGeom prst="rect">
            <a:avLst/>
          </a:prstGeom>
          <a:noFill/>
        </p:spPr>
        <p:txBody>
          <a:bodyPr wrap="none" rtlCol="0">
            <a:spAutoFit/>
          </a:bodyPr>
          <a:lstStyle/>
          <a:p>
            <a:r>
              <a:rPr lang="en-US" sz="1600" dirty="0">
                <a:solidFill>
                  <a:schemeClr val="bg2">
                    <a:lumMod val="75000"/>
                  </a:schemeClr>
                </a:solidFill>
              </a:rPr>
              <a:t>“</a:t>
            </a:r>
            <a:r>
              <a:rPr lang="en-US" sz="1600" dirty="0">
                <a:solidFill>
                  <a:schemeClr val="bg2">
                    <a:lumMod val="75000"/>
                  </a:schemeClr>
                </a:solidFill>
                <a:hlinkClick r:id="rId4"/>
              </a:rPr>
              <a:t>Open Learning Ecosystems</a:t>
            </a:r>
            <a:r>
              <a:rPr lang="en-US" sz="1600" dirty="0">
                <a:solidFill>
                  <a:schemeClr val="bg2">
                    <a:lumMod val="75000"/>
                  </a:schemeClr>
                </a:solidFill>
              </a:rPr>
              <a:t>” by </a:t>
            </a:r>
            <a:r>
              <a:rPr lang="en-US" sz="1600" dirty="0">
                <a:solidFill>
                  <a:schemeClr val="bg2">
                    <a:lumMod val="75000"/>
                  </a:schemeClr>
                </a:solidFill>
                <a:hlinkClick r:id="rId5"/>
              </a:rPr>
              <a:t>OSPI</a:t>
            </a:r>
            <a:r>
              <a:rPr lang="en-US" sz="1600" dirty="0">
                <a:solidFill>
                  <a:schemeClr val="bg2">
                    <a:lumMod val="75000"/>
                  </a:schemeClr>
                </a:solidFill>
              </a:rPr>
              <a:t> is </a:t>
            </a:r>
            <a:r>
              <a:rPr lang="en-US" sz="1600" dirty="0">
                <a:solidFill>
                  <a:schemeClr val="bg2">
                    <a:lumMod val="75000"/>
                  </a:schemeClr>
                </a:solidFill>
                <a:hlinkClick r:id="rId6"/>
              </a:rPr>
              <a:t>CC-BY 4.0</a:t>
            </a:r>
            <a:endParaRPr lang="en-US" sz="1600" dirty="0">
              <a:solidFill>
                <a:schemeClr val="bg2">
                  <a:lumMod val="75000"/>
                </a:schemeClr>
              </a:solidFill>
            </a:endParaRPr>
          </a:p>
        </p:txBody>
      </p:sp>
    </p:spTree>
    <p:extLst>
      <p:ext uri="{BB962C8B-B14F-4D97-AF65-F5344CB8AC3E}">
        <p14:creationId xmlns:p14="http://schemas.microsoft.com/office/powerpoint/2010/main" val="1292844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2255EA-D566-4BD1-B0A8-ACFAC7AC5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811" t="25134" b="43671"/>
          <a:stretch>
            <a:fillRect/>
          </a:stretch>
        </p:blipFill>
        <p:spPr bwMode="auto">
          <a:xfrm>
            <a:off x="2880369" y="14465"/>
            <a:ext cx="21939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433A893-D073-4C60-9ED5-CD290951F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072" t="41112" r="8498" b="28889"/>
          <a:stretch>
            <a:fillRect/>
          </a:stretch>
        </p:blipFill>
        <p:spPr bwMode="auto">
          <a:xfrm>
            <a:off x="4746607" y="2731702"/>
            <a:ext cx="2608263" cy="412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1742259-F55E-476B-A866-2ED31906D8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15" t="13141" r="48169" b="55556"/>
          <a:stretch/>
        </p:blipFill>
        <p:spPr bwMode="auto">
          <a:xfrm>
            <a:off x="6510319" y="3810000"/>
            <a:ext cx="2630618"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71B5AA1-191A-43B9-B200-80ECAA496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399" t="67778" r="56013" b="4051"/>
          <a:stretch>
            <a:fillRect/>
          </a:stretch>
        </p:blipFill>
        <p:spPr bwMode="auto">
          <a:xfrm>
            <a:off x="6526213" y="-250472"/>
            <a:ext cx="2651126" cy="412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D1066D7-9972-4656-A444-72DCF5D15B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0405" y="3048000"/>
            <a:ext cx="22098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3FFF292-A67D-4917-8B67-B971C07254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650" y="95250"/>
            <a:ext cx="2878138" cy="3352800"/>
          </a:xfrm>
          <a:prstGeom prst="rect">
            <a:avLst/>
          </a:prstGeom>
          <a:ln w="76200">
            <a:solidFill>
              <a:schemeClr val="accent1">
                <a:lumMod val="75000"/>
              </a:schemeClr>
            </a:solidFill>
          </a:ln>
        </p:spPr>
      </p:pic>
      <p:pic>
        <p:nvPicPr>
          <p:cNvPr id="12" name="Picture 11">
            <a:extLst>
              <a:ext uri="{FF2B5EF4-FFF2-40B4-BE49-F238E27FC236}">
                <a16:creationId xmlns:a16="http://schemas.microsoft.com/office/drawing/2014/main" id="{B44C50D3-5FBD-4F9D-8A61-90F2E6D155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9151" t="67778" b="4051"/>
          <a:stretch>
            <a:fillRect/>
          </a:stretch>
        </p:blipFill>
        <p:spPr bwMode="auto">
          <a:xfrm>
            <a:off x="17463" y="3511550"/>
            <a:ext cx="2576512" cy="33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F8E131B-4D45-4D7C-AF4B-AB8AD1495B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8017" t="14641" r="64043" b="21307"/>
          <a:stretch>
            <a:fillRect/>
          </a:stretch>
        </p:blipFill>
        <p:spPr bwMode="auto">
          <a:xfrm>
            <a:off x="4746607" y="-116280"/>
            <a:ext cx="1905000" cy="287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912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62E3F-E17A-471D-B4EC-AE319CA0948A}"/>
              </a:ext>
            </a:extLst>
          </p:cNvPr>
          <p:cNvSpPr txBox="1"/>
          <p:nvPr/>
        </p:nvSpPr>
        <p:spPr>
          <a:xfrm>
            <a:off x="5334000" y="1244810"/>
            <a:ext cx="2971800" cy="4154984"/>
          </a:xfrm>
          <a:prstGeom prst="rect">
            <a:avLst/>
          </a:prstGeom>
          <a:noFill/>
        </p:spPr>
        <p:txBody>
          <a:bodyPr wrap="square" rtlCol="0">
            <a:spAutoFit/>
          </a:bodyPr>
          <a:lstStyle/>
          <a:p>
            <a:r>
              <a:rPr lang="en-US" sz="4400" dirty="0"/>
              <a:t>3. Be Bold with Data</a:t>
            </a:r>
          </a:p>
          <a:p>
            <a:r>
              <a:rPr lang="en-US" sz="4400" dirty="0"/>
              <a:t>and</a:t>
            </a:r>
          </a:p>
          <a:p>
            <a:r>
              <a:rPr lang="en-US" sz="4400" dirty="0"/>
              <a:t>Influence the Data Culture </a:t>
            </a:r>
          </a:p>
        </p:txBody>
      </p:sp>
      <p:pic>
        <p:nvPicPr>
          <p:cNvPr id="4" name="Picture 3">
            <a:extLst>
              <a:ext uri="{FF2B5EF4-FFF2-40B4-BE49-F238E27FC236}">
                <a16:creationId xmlns:a16="http://schemas.microsoft.com/office/drawing/2014/main" id="{B9CC273C-9EEA-493C-860C-63F78D83A592}"/>
              </a:ext>
            </a:extLst>
          </p:cNvPr>
          <p:cNvPicPr>
            <a:picLocks noChangeAspect="1"/>
          </p:cNvPicPr>
          <p:nvPr/>
        </p:nvPicPr>
        <p:blipFill rotWithShape="1">
          <a:blip r:embed="rId3">
            <a:extLst>
              <a:ext uri="{28A0092B-C50C-407E-A947-70E740481C1C}">
                <a14:useLocalDpi xmlns:a14="http://schemas.microsoft.com/office/drawing/2010/main" val="0"/>
              </a:ext>
            </a:extLst>
          </a:blip>
          <a:srcRect l="53072" t="41111" r="8497" b="28889"/>
          <a:stretch/>
        </p:blipFill>
        <p:spPr>
          <a:xfrm>
            <a:off x="228600" y="533400"/>
            <a:ext cx="4800600" cy="6172200"/>
          </a:xfrm>
          <a:prstGeom prst="rect">
            <a:avLst/>
          </a:prstGeom>
        </p:spPr>
      </p:pic>
    </p:spTree>
    <p:extLst>
      <p:ext uri="{BB962C8B-B14F-4D97-AF65-F5344CB8AC3E}">
        <p14:creationId xmlns:p14="http://schemas.microsoft.com/office/powerpoint/2010/main" val="4081161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6872591"/>
            <a:ext cx="1422890" cy="923330"/>
          </a:xfrm>
          <a:prstGeom prst="rect">
            <a:avLst/>
          </a:prstGeom>
          <a:noFill/>
        </p:spPr>
        <p:txBody>
          <a:bodyPr wrap="none" rtlCol="0">
            <a:spAutoFit/>
          </a:bodyPr>
          <a:lstStyle/>
          <a:p>
            <a:r>
              <a:rPr lang="en-US" dirty="0"/>
              <a:t>Cross-System</a:t>
            </a:r>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14400"/>
            <a:ext cx="9015906" cy="4648200"/>
          </a:xfrm>
          <a:prstGeom prst="rect">
            <a:avLst/>
          </a:prstGeom>
        </p:spPr>
      </p:pic>
    </p:spTree>
    <p:extLst>
      <p:ext uri="{BB962C8B-B14F-4D97-AF65-F5344CB8AC3E}">
        <p14:creationId xmlns:p14="http://schemas.microsoft.com/office/powerpoint/2010/main" val="3703344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DBE73-E0DD-4303-A018-930354EB6006}"/>
              </a:ext>
            </a:extLst>
          </p:cNvPr>
          <p:cNvSpPr txBox="1"/>
          <p:nvPr/>
        </p:nvSpPr>
        <p:spPr>
          <a:xfrm>
            <a:off x="974558" y="685800"/>
            <a:ext cx="7178842" cy="523220"/>
          </a:xfrm>
          <a:prstGeom prst="rect">
            <a:avLst/>
          </a:prstGeom>
          <a:noFill/>
        </p:spPr>
        <p:txBody>
          <a:bodyPr wrap="square" rtlCol="0">
            <a:spAutoFit/>
          </a:bodyPr>
          <a:lstStyle/>
          <a:p>
            <a:r>
              <a:rPr lang="en-US" sz="2800" b="1" dirty="0"/>
              <a:t>English Completion Rates </a:t>
            </a:r>
          </a:p>
        </p:txBody>
      </p:sp>
      <p:pic>
        <p:nvPicPr>
          <p:cNvPr id="3" name="Content Placeholder 4">
            <a:extLst>
              <a:ext uri="{FF2B5EF4-FFF2-40B4-BE49-F238E27FC236}">
                <a16:creationId xmlns:a16="http://schemas.microsoft.com/office/drawing/2014/main" id="{B6A658C4-E907-443A-8430-FAC09139540A}"/>
              </a:ext>
            </a:extLst>
          </p:cNvPr>
          <p:cNvPicPr>
            <a:picLocks noGrp="1" noChangeAspect="1"/>
          </p:cNvPicPr>
          <p:nvPr>
            <p:ph sz="quarter" idx="11"/>
          </p:nvPr>
        </p:nvPicPr>
        <p:blipFill rotWithShape="1">
          <a:blip r:embed="rId3"/>
          <a:srcRect l="9005" t="31807" r="7454" b="4947"/>
          <a:stretch/>
        </p:blipFill>
        <p:spPr>
          <a:xfrm>
            <a:off x="231592" y="2057400"/>
            <a:ext cx="8664773" cy="3688080"/>
          </a:xfrm>
          <a:prstGeom prst="rect">
            <a:avLst/>
          </a:prstGeom>
        </p:spPr>
      </p:pic>
    </p:spTree>
    <p:extLst>
      <p:ext uri="{BB962C8B-B14F-4D97-AF65-F5344CB8AC3E}">
        <p14:creationId xmlns:p14="http://schemas.microsoft.com/office/powerpoint/2010/main" val="1418842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CF5140-34F3-4FCB-806A-1C39790BE6FC}"/>
              </a:ext>
            </a:extLst>
          </p:cNvPr>
          <p:cNvSpPr txBox="1"/>
          <p:nvPr/>
        </p:nvSpPr>
        <p:spPr>
          <a:xfrm flipH="1">
            <a:off x="4648200" y="1893391"/>
            <a:ext cx="4343400" cy="1754326"/>
          </a:xfrm>
          <a:prstGeom prst="rect">
            <a:avLst/>
          </a:prstGeom>
          <a:noFill/>
        </p:spPr>
        <p:txBody>
          <a:bodyPr wrap="square" rtlCol="0">
            <a:spAutoFit/>
          </a:bodyPr>
          <a:lstStyle/>
          <a:p>
            <a:r>
              <a:rPr lang="en-US" sz="3600" b="1" dirty="0"/>
              <a:t>#6 Act on Equity, Diversity, Inclusion, Racism, Anti…</a:t>
            </a:r>
          </a:p>
        </p:txBody>
      </p:sp>
      <p:pic>
        <p:nvPicPr>
          <p:cNvPr id="3" name="Picture 2">
            <a:extLst>
              <a:ext uri="{FF2B5EF4-FFF2-40B4-BE49-F238E27FC236}">
                <a16:creationId xmlns:a16="http://schemas.microsoft.com/office/drawing/2014/main" id="{4BC8BC26-8CE6-4528-84C8-FBD51FD71D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11" t="25134" b="43671"/>
          <a:stretch/>
        </p:blipFill>
        <p:spPr>
          <a:xfrm>
            <a:off x="838200" y="619799"/>
            <a:ext cx="3581400" cy="4942801"/>
          </a:xfrm>
          <a:prstGeom prst="rect">
            <a:avLst/>
          </a:prstGeom>
        </p:spPr>
      </p:pic>
    </p:spTree>
    <p:extLst>
      <p:ext uri="{BB962C8B-B14F-4D97-AF65-F5344CB8AC3E}">
        <p14:creationId xmlns:p14="http://schemas.microsoft.com/office/powerpoint/2010/main" val="2798139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23AA-64F2-486C-B233-1CDFB8C987B5}"/>
              </a:ext>
            </a:extLst>
          </p:cNvPr>
          <p:cNvSpPr>
            <a:spLocks noGrp="1"/>
          </p:cNvSpPr>
          <p:nvPr>
            <p:ph type="title"/>
          </p:nvPr>
        </p:nvSpPr>
        <p:spPr>
          <a:xfrm>
            <a:off x="627063" y="255588"/>
            <a:ext cx="7889875" cy="609600"/>
          </a:xfrm>
        </p:spPr>
        <p:txBody>
          <a:bodyPr/>
          <a:lstStyle/>
          <a:p>
            <a:pPr>
              <a:defRPr/>
            </a:pPr>
            <a:r>
              <a:rPr lang="en-US" dirty="0"/>
              <a:t>3 Year Graduation Rate</a:t>
            </a:r>
          </a:p>
        </p:txBody>
      </p:sp>
      <p:pic>
        <p:nvPicPr>
          <p:cNvPr id="45059" name="Picture 7">
            <a:extLst>
              <a:ext uri="{FF2B5EF4-FFF2-40B4-BE49-F238E27FC236}">
                <a16:creationId xmlns:a16="http://schemas.microsoft.com/office/drawing/2014/main" id="{FF9C3811-622F-4F06-80A3-4D99E062A117}"/>
              </a:ext>
            </a:extLst>
          </p:cNvPr>
          <p:cNvPicPr>
            <a:picLocks noChangeAspect="1"/>
          </p:cNvPicPr>
          <p:nvPr/>
        </p:nvPicPr>
        <p:blipFill>
          <a:blip r:embed="rId3">
            <a:extLst>
              <a:ext uri="{28A0092B-C50C-407E-A947-70E740481C1C}">
                <a14:useLocalDpi xmlns:a14="http://schemas.microsoft.com/office/drawing/2010/main" val="0"/>
              </a:ext>
            </a:extLst>
          </a:blip>
          <a:srcRect t="7831"/>
          <a:stretch>
            <a:fillRect/>
          </a:stretch>
        </p:blipFill>
        <p:spPr bwMode="auto">
          <a:xfrm>
            <a:off x="619863" y="1447800"/>
            <a:ext cx="7950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2">
            <a:extLst>
              <a:ext uri="{FF2B5EF4-FFF2-40B4-BE49-F238E27FC236}">
                <a16:creationId xmlns:a16="http://schemas.microsoft.com/office/drawing/2014/main" id="{CCFA8C2C-C658-423E-B2F6-5DACF20B642E}"/>
              </a:ext>
            </a:extLst>
          </p:cNvPr>
          <p:cNvSpPr txBox="1">
            <a:spLocks noChangeArrowheads="1"/>
          </p:cNvSpPr>
          <p:nvPr/>
        </p:nvSpPr>
        <p:spPr bwMode="auto">
          <a:xfrm>
            <a:off x="4539083" y="4191000"/>
            <a:ext cx="3886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r>
              <a:rPr lang="en-US" altLang="en-US" b="1"/>
              <a:t># Students Graduating</a:t>
            </a:r>
          </a:p>
        </p:txBody>
      </p:sp>
    </p:spTree>
    <p:extLst>
      <p:ext uri="{BB962C8B-B14F-4D97-AF65-F5344CB8AC3E}">
        <p14:creationId xmlns:p14="http://schemas.microsoft.com/office/powerpoint/2010/main" val="271195181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0FC1-0731-4039-ABF6-656FAA38F721}"/>
              </a:ext>
            </a:extLst>
          </p:cNvPr>
          <p:cNvSpPr>
            <a:spLocks noGrp="1"/>
          </p:cNvSpPr>
          <p:nvPr>
            <p:ph type="title"/>
          </p:nvPr>
        </p:nvSpPr>
        <p:spPr>
          <a:xfrm>
            <a:off x="1066800" y="152400"/>
            <a:ext cx="7924800" cy="1822450"/>
          </a:xfrm>
        </p:spPr>
        <p:txBody>
          <a:bodyPr/>
          <a:lstStyle/>
          <a:p>
            <a:pPr>
              <a:defRPr/>
            </a:pPr>
            <a:r>
              <a:rPr lang="en-US" sz="3600" dirty="0"/>
              <a:t>White Students Compared to Students of Color 3 Year Graduation Rate</a:t>
            </a:r>
          </a:p>
        </p:txBody>
      </p:sp>
      <p:graphicFrame>
        <p:nvGraphicFramePr>
          <p:cNvPr id="3" name="Content Placeholder 7">
            <a:extLst>
              <a:ext uri="{FF2B5EF4-FFF2-40B4-BE49-F238E27FC236}">
                <a16:creationId xmlns:a16="http://schemas.microsoft.com/office/drawing/2014/main" id="{C5B3EB77-6A47-49C4-9EB8-B8E1FC5DB85A}"/>
              </a:ext>
            </a:extLst>
          </p:cNvPr>
          <p:cNvGraphicFramePr>
            <a:graphicFrameLocks noGrp="1"/>
          </p:cNvGraphicFramePr>
          <p:nvPr>
            <p:ph idx="1"/>
            <p:extLst>
              <p:ext uri="{D42A27DB-BD31-4B8C-83A1-F6EECF244321}">
                <p14:modId xmlns:p14="http://schemas.microsoft.com/office/powerpoint/2010/main" val="2312951282"/>
              </p:ext>
            </p:extLst>
          </p:nvPr>
        </p:nvGraphicFramePr>
        <p:xfrm>
          <a:off x="508000" y="1726406"/>
          <a:ext cx="8080375"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46084" name="Slide Number Placeholder 3">
            <a:extLst>
              <a:ext uri="{FF2B5EF4-FFF2-40B4-BE49-F238E27FC236}">
                <a16:creationId xmlns:a16="http://schemas.microsoft.com/office/drawing/2014/main" id="{B4D0943F-4C37-4F48-BC24-DC67B9DA25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557213" indent="-214313">
              <a:defRPr>
                <a:solidFill>
                  <a:schemeClr val="tx1"/>
                </a:solidFill>
                <a:latin typeface="Gill Sans MT" panose="020B0502020104020203" pitchFamily="34" charset="0"/>
                <a:ea typeface="MS PGothic" panose="020B0600070205080204" pitchFamily="34" charset="-128"/>
              </a:defRPr>
            </a:lvl2pPr>
            <a:lvl3pPr marL="857250" indent="-171450">
              <a:defRPr>
                <a:solidFill>
                  <a:schemeClr val="tx1"/>
                </a:solidFill>
                <a:latin typeface="Gill Sans MT" panose="020B0502020104020203" pitchFamily="34" charset="0"/>
                <a:ea typeface="MS PGothic" panose="020B0600070205080204" pitchFamily="34" charset="-128"/>
              </a:defRPr>
            </a:lvl3pPr>
            <a:lvl4pPr marL="1200150" indent="-171450">
              <a:defRPr>
                <a:solidFill>
                  <a:schemeClr val="tx1"/>
                </a:solidFill>
                <a:latin typeface="Gill Sans MT" panose="020B0502020104020203" pitchFamily="34" charset="0"/>
                <a:ea typeface="MS PGothic" panose="020B0600070205080204" pitchFamily="34" charset="-128"/>
              </a:defRPr>
            </a:lvl4pPr>
            <a:lvl5pPr marL="1543050" indent="-171450">
              <a:defRPr>
                <a:solidFill>
                  <a:schemeClr val="tx1"/>
                </a:solidFill>
                <a:latin typeface="Gill Sans MT" panose="020B0502020104020203" pitchFamily="34" charset="0"/>
                <a:ea typeface="MS PGothic" panose="020B0600070205080204" pitchFamily="34" charset="-128"/>
              </a:defRPr>
            </a:lvl5pPr>
            <a:lvl6pPr marL="2000250" indent="-17145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457450" indent="-17145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2914650" indent="-17145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371850" indent="-17145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0D4FAB5A-E7CA-4095-9EFD-22B8485B43E8}" type="slidenum">
              <a:rPr lang="en-US" altLang="en-US" smtClean="0">
                <a:solidFill>
                  <a:srgbClr val="B5A788"/>
                </a:solidFill>
              </a:rPr>
              <a:pPr/>
              <a:t>25</a:t>
            </a:fld>
            <a:endParaRPr lang="en-US" altLang="en-US">
              <a:solidFill>
                <a:srgbClr val="B5A788"/>
              </a:solidFill>
            </a:endParaRPr>
          </a:p>
        </p:txBody>
      </p:sp>
      <p:sp>
        <p:nvSpPr>
          <p:cNvPr id="46086" name="TextBox 4">
            <a:extLst>
              <a:ext uri="{FF2B5EF4-FFF2-40B4-BE49-F238E27FC236}">
                <a16:creationId xmlns:a16="http://schemas.microsoft.com/office/drawing/2014/main" id="{ADA9348C-696B-434A-A9F4-CD65F6A0F0C9}"/>
              </a:ext>
            </a:extLst>
          </p:cNvPr>
          <p:cNvSpPr txBox="1">
            <a:spLocks noChangeArrowheads="1"/>
          </p:cNvSpPr>
          <p:nvPr/>
        </p:nvSpPr>
        <p:spPr bwMode="auto">
          <a:xfrm>
            <a:off x="4737100" y="5257800"/>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r>
              <a:rPr lang="en-US" altLang="en-US" dirty="0">
                <a:solidFill>
                  <a:srgbClr val="000000"/>
                </a:solidFill>
              </a:rPr>
              <a:t>Students of Color</a:t>
            </a:r>
          </a:p>
        </p:txBody>
      </p:sp>
      <p:cxnSp>
        <p:nvCxnSpPr>
          <p:cNvPr id="8" name="Straight Connector 7">
            <a:extLst>
              <a:ext uri="{FF2B5EF4-FFF2-40B4-BE49-F238E27FC236}">
                <a16:creationId xmlns:a16="http://schemas.microsoft.com/office/drawing/2014/main" id="{23929E9E-32B9-4928-9C3E-647FD19F1E36}"/>
              </a:ext>
            </a:extLst>
          </p:cNvPr>
          <p:cNvCxnSpPr/>
          <p:nvPr/>
        </p:nvCxnSpPr>
        <p:spPr>
          <a:xfrm>
            <a:off x="4168775" y="5519738"/>
            <a:ext cx="2063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6088" name="TextBox 1">
            <a:extLst>
              <a:ext uri="{FF2B5EF4-FFF2-40B4-BE49-F238E27FC236}">
                <a16:creationId xmlns:a16="http://schemas.microsoft.com/office/drawing/2014/main" id="{BA7CB08C-2899-4C91-8F0B-7A7CD6DC6CDC}"/>
              </a:ext>
            </a:extLst>
          </p:cNvPr>
          <p:cNvSpPr txBox="1">
            <a:spLocks noChangeArrowheads="1"/>
          </p:cNvSpPr>
          <p:nvPr/>
        </p:nvSpPr>
        <p:spPr bwMode="auto">
          <a:xfrm>
            <a:off x="2895600" y="4306887"/>
            <a:ext cx="9144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r>
              <a:rPr lang="en-US" altLang="en-US" dirty="0">
                <a:solidFill>
                  <a:srgbClr val="000000"/>
                </a:solidFill>
              </a:rPr>
              <a:t>17.1%</a:t>
            </a:r>
          </a:p>
        </p:txBody>
      </p:sp>
    </p:spTree>
    <p:extLst>
      <p:ext uri="{BB962C8B-B14F-4D97-AF65-F5344CB8AC3E}">
        <p14:creationId xmlns:p14="http://schemas.microsoft.com/office/powerpoint/2010/main" val="4104722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97F688-1F44-4760-B53F-5AEA40A9FEB6}"/>
              </a:ext>
            </a:extLst>
          </p:cNvPr>
          <p:cNvSpPr/>
          <p:nvPr/>
        </p:nvSpPr>
        <p:spPr>
          <a:xfrm>
            <a:off x="762000" y="533400"/>
            <a:ext cx="7162800" cy="3640997"/>
          </a:xfrm>
          <a:prstGeom prst="rect">
            <a:avLst/>
          </a:prstGeom>
          <a:solidFill>
            <a:schemeClr val="accent6">
              <a:lumMod val="60000"/>
              <a:lumOff val="40000"/>
            </a:schemeClr>
          </a:solidFill>
        </p:spPr>
        <p:txBody>
          <a:bodyPr wrap="square">
            <a:spAutoFit/>
          </a:bodyPr>
          <a:lstStyle/>
          <a:p>
            <a:pPr marL="514350" indent="-514350">
              <a:lnSpc>
                <a:spcPct val="107000"/>
              </a:lnSpc>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Think Systemically</a:t>
            </a:r>
          </a:p>
          <a:p>
            <a:pPr marL="514350" indent="-514350">
              <a:lnSpc>
                <a:spcPct val="107000"/>
              </a:lnSpc>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Contribute To A Learning System</a:t>
            </a:r>
          </a:p>
          <a:p>
            <a:pPr marL="514350" indent="-514350">
              <a:lnSpc>
                <a:spcPct val="107000"/>
              </a:lnSpc>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Build On The Strong Body Of  Evidence</a:t>
            </a:r>
          </a:p>
          <a:p>
            <a:pPr marL="514350" indent="-514350">
              <a:lnSpc>
                <a:spcPct val="107000"/>
              </a:lnSpc>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Be Bold With Data</a:t>
            </a:r>
          </a:p>
          <a:p>
            <a:pPr marL="514350" indent="-514350">
              <a:lnSpc>
                <a:spcPct val="107000"/>
              </a:lnSpc>
              <a:spcAft>
                <a:spcPts val="800"/>
              </a:spcAft>
              <a:buFont typeface="+mj-lt"/>
              <a:buAutoNum type="arabicPeriod"/>
            </a:pPr>
            <a:r>
              <a:rPr lang="en-US" sz="3200" dirty="0">
                <a:latin typeface="Calibri" panose="020F0502020204030204" pitchFamily="34" charset="0"/>
                <a:ea typeface="Calibri" panose="020F0502020204030204" pitchFamily="34" charset="0"/>
                <a:cs typeface="Times New Roman" panose="02020603050405020304" pitchFamily="18" charset="0"/>
              </a:rPr>
              <a:t>Act on Equity, Diversity, Inclusion, Racism, and Anti…</a:t>
            </a:r>
          </a:p>
        </p:txBody>
      </p:sp>
    </p:spTree>
    <p:extLst>
      <p:ext uri="{BB962C8B-B14F-4D97-AF65-F5344CB8AC3E}">
        <p14:creationId xmlns:p14="http://schemas.microsoft.com/office/powerpoint/2010/main" val="3921005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79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3"/>
          <a:srcRect t="4507"/>
          <a:stretch/>
        </p:blipFill>
        <p:spPr>
          <a:xfrm>
            <a:off x="925023" y="1432752"/>
            <a:ext cx="7271262" cy="3884958"/>
          </a:xfrm>
          <a:prstGeom prst="rect">
            <a:avLst/>
          </a:prstGeom>
          <a:ln w="76200">
            <a:solidFill>
              <a:schemeClr val="tx1"/>
            </a:solidFill>
          </a:ln>
        </p:spPr>
      </p:pic>
    </p:spTree>
    <p:extLst>
      <p:ext uri="{BB962C8B-B14F-4D97-AF65-F5344CB8AC3E}">
        <p14:creationId xmlns:p14="http://schemas.microsoft.com/office/powerpoint/2010/main" val="3004106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E470BB-2D6C-47FD-9ABD-D23E25C66CEC}"/>
              </a:ext>
            </a:extLst>
          </p:cNvPr>
          <p:cNvSpPr txBox="1"/>
          <p:nvPr/>
        </p:nvSpPr>
        <p:spPr>
          <a:xfrm flipH="1">
            <a:off x="609600" y="685800"/>
            <a:ext cx="5105400" cy="1077218"/>
          </a:xfrm>
          <a:prstGeom prst="rect">
            <a:avLst/>
          </a:prstGeom>
          <a:noFill/>
        </p:spPr>
        <p:txBody>
          <a:bodyPr wrap="square" rtlCol="0">
            <a:spAutoFit/>
          </a:bodyPr>
          <a:lstStyle/>
          <a:p>
            <a:r>
              <a:rPr lang="en-US" sz="3200" dirty="0"/>
              <a:t>Connecting to Mission Fulfillment…</a:t>
            </a:r>
          </a:p>
        </p:txBody>
      </p:sp>
    </p:spTree>
    <p:extLst>
      <p:ext uri="{BB962C8B-B14F-4D97-AF65-F5344CB8AC3E}">
        <p14:creationId xmlns:p14="http://schemas.microsoft.com/office/powerpoint/2010/main" val="2716817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9050"/>
            <a:ext cx="9067800" cy="5848350"/>
          </a:xfrm>
          <a:solidFill>
            <a:schemeClr val="accent6">
              <a:lumMod val="40000"/>
              <a:lumOff val="60000"/>
            </a:schemeClr>
          </a:solidFill>
          <a:ln w="38100"/>
        </p:spPr>
        <p:style>
          <a:lnRef idx="2">
            <a:schemeClr val="accent4"/>
          </a:lnRef>
          <a:fillRef idx="1">
            <a:schemeClr val="lt1"/>
          </a:fillRef>
          <a:effectRef idx="0">
            <a:schemeClr val="accent4"/>
          </a:effectRef>
          <a:fontRef idx="minor">
            <a:schemeClr val="dk1"/>
          </a:fontRef>
        </p:style>
        <p:txBody>
          <a:bodyPr>
            <a:normAutofit/>
          </a:bodyPr>
          <a:lstStyle/>
          <a:p>
            <a:pPr marL="0" indent="0">
              <a:buNone/>
            </a:pPr>
            <a:r>
              <a:rPr lang="en-US" sz="2400" dirty="0">
                <a:latin typeface="Franklin Gothic Medium" panose="020B0603020102020204" pitchFamily="34" charset="0"/>
              </a:rPr>
              <a:t>  </a:t>
            </a:r>
            <a:r>
              <a:rPr lang="en-US" dirty="0">
                <a:latin typeface="Franklin Gothic Medium" panose="020B0603020102020204" pitchFamily="34" charset="0"/>
              </a:rPr>
              <a:t>Building Evidence</a:t>
            </a:r>
          </a:p>
          <a:p>
            <a:pPr marL="640556" indent="-382191">
              <a:buNone/>
            </a:pPr>
            <a:endParaRPr lang="en-US" dirty="0">
              <a:solidFill>
                <a:prstClr val="black"/>
              </a:solidFill>
              <a:latin typeface="Franklin Gothic Medium" panose="020B0603020102020204" pitchFamily="34" charset="0"/>
            </a:endParaRPr>
          </a:p>
          <a:p>
            <a:pPr marL="0" indent="0">
              <a:buNone/>
            </a:pPr>
            <a:endParaRPr lang="en-US" sz="2400" dirty="0">
              <a:latin typeface="Franklin Gothic Medium" panose="020B0603020102020204" pitchFamily="34" charset="0"/>
            </a:endParaRPr>
          </a:p>
        </p:txBody>
      </p:sp>
      <p:sp>
        <p:nvSpPr>
          <p:cNvPr id="6" name="Content Placeholder 2"/>
          <p:cNvSpPr txBox="1">
            <a:spLocks/>
          </p:cNvSpPr>
          <p:nvPr/>
        </p:nvSpPr>
        <p:spPr>
          <a:xfrm>
            <a:off x="228600" y="1295400"/>
            <a:ext cx="8485541" cy="390119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Student retention improves with library instructional services.</a:t>
            </a:r>
          </a:p>
          <a:p>
            <a:r>
              <a:rPr lang="en-US" sz="3200" dirty="0"/>
              <a:t>Library instruction adds value to a student’s long-term academic experience. </a:t>
            </a:r>
          </a:p>
          <a:p>
            <a:r>
              <a:rPr lang="en-US" sz="3200" dirty="0"/>
              <a:t>The library promotes academic rapport and student engagement.</a:t>
            </a:r>
          </a:p>
          <a:p>
            <a:r>
              <a:rPr lang="en-US" sz="3200" dirty="0"/>
              <a:t>Use of library space relates positively to student learning and success.</a:t>
            </a:r>
          </a:p>
          <a:p>
            <a:pPr marL="0" indent="0">
              <a:buNone/>
            </a:pPr>
            <a:endParaRPr lang="en-US" sz="3200" dirty="0"/>
          </a:p>
        </p:txBody>
      </p:sp>
      <p:pic>
        <p:nvPicPr>
          <p:cNvPr id="4" name="Picture 3">
            <a:extLst>
              <a:ext uri="{FF2B5EF4-FFF2-40B4-BE49-F238E27FC236}">
                <a16:creationId xmlns:a16="http://schemas.microsoft.com/office/drawing/2014/main" id="{80A6C457-E4E2-4EBB-A280-AB6BF5C1D40D}"/>
              </a:ext>
            </a:extLst>
          </p:cNvPr>
          <p:cNvPicPr>
            <a:picLocks noChangeAspect="1"/>
          </p:cNvPicPr>
          <p:nvPr/>
        </p:nvPicPr>
        <p:blipFill rotWithShape="1">
          <a:blip r:embed="rId3"/>
          <a:srcRect l="35001" t="60370" r="19999" b="30741"/>
          <a:stretch/>
        </p:blipFill>
        <p:spPr>
          <a:xfrm>
            <a:off x="-23949" y="5867400"/>
            <a:ext cx="9220200" cy="971550"/>
          </a:xfrm>
          <a:prstGeom prst="rect">
            <a:avLst/>
          </a:prstGeom>
        </p:spPr>
      </p:pic>
    </p:spTree>
    <p:extLst>
      <p:ext uri="{BB962C8B-B14F-4D97-AF65-F5344CB8AC3E}">
        <p14:creationId xmlns:p14="http://schemas.microsoft.com/office/powerpoint/2010/main" val="3725050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FD56B8-9AA0-4F5F-98F8-0AB729801E3F}"/>
              </a:ext>
            </a:extLst>
          </p:cNvPr>
          <p:cNvSpPr/>
          <p:nvPr/>
        </p:nvSpPr>
        <p:spPr>
          <a:xfrm>
            <a:off x="304800" y="609600"/>
            <a:ext cx="8534400" cy="5566909"/>
          </a:xfrm>
          <a:prstGeom prst="rect">
            <a:avLst/>
          </a:prstGeom>
          <a:solidFill>
            <a:schemeClr val="accent6">
              <a:lumMod val="60000"/>
              <a:lumOff val="40000"/>
            </a:schemeClr>
          </a:solidFill>
          <a:ln w="38100">
            <a:solidFill>
              <a:schemeClr val="tx1"/>
            </a:solidFill>
          </a:ln>
        </p:spPr>
        <p:txBody>
          <a:bodyPr wrap="square">
            <a:spAutoFit/>
          </a:bodyPr>
          <a:lstStyle/>
          <a:p>
            <a:pPr marL="457200" marR="0">
              <a:lnSpc>
                <a:spcPct val="107000"/>
              </a:lnSpc>
              <a:spcBef>
                <a:spcPts val="0"/>
              </a:spcBef>
              <a:spcAft>
                <a:spcPts val="800"/>
              </a:spcAft>
            </a:pPr>
            <a:r>
              <a:rPr lang="en-US"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…an interconnected world, embedded in a fabric of relationships that requires us to pay attention to the dynamics of systems, not isolated individuals, buildings, or events. The natural world is adept at change, unfathomably complex, and filled with systems that support increasing diversity.  </a:t>
            </a:r>
          </a:p>
          <a:p>
            <a:pPr marL="457200" marR="0">
              <a:lnSpc>
                <a:spcPct val="107000"/>
              </a:lnSpc>
              <a:spcBef>
                <a:spcPts val="0"/>
              </a:spcBef>
              <a:spcAft>
                <a:spcPts val="800"/>
              </a:spcAft>
            </a:pPr>
            <a:endParaRPr lang="en-US" sz="3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3200" dirty="0">
                <a:solidFill>
                  <a:srgbClr val="000000"/>
                </a:solidFill>
                <a:latin typeface="Arial" panose="020B0604020202020204" pitchFamily="34" charset="0"/>
                <a:ea typeface="Calibri" panose="020F0502020204030204" pitchFamily="34" charset="0"/>
                <a:cs typeface="Times New Roman" panose="02020603050405020304" pitchFamily="18" charset="0"/>
              </a:rPr>
              <a:t>-Margaret Wheatley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92014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50" t="17111" r="22083" b="5333"/>
          <a:stretch/>
        </p:blipFill>
        <p:spPr bwMode="auto">
          <a:xfrm>
            <a:off x="2057400" y="190500"/>
            <a:ext cx="5372100" cy="6648450"/>
          </a:xfrm>
          <a:prstGeom prst="rect">
            <a:avLst/>
          </a:prstGeom>
          <a:solidFill>
            <a:schemeClr val="bg1">
              <a:lumMod val="85000"/>
            </a:schemeClr>
          </a:solidFill>
          <a:ln w="76200">
            <a:solidFill>
              <a:schemeClr val="tx2">
                <a:lumMod val="50000"/>
              </a:schemeClr>
            </a:solidFill>
          </a:ln>
        </p:spPr>
      </p:pic>
    </p:spTree>
    <p:extLst>
      <p:ext uri="{BB962C8B-B14F-4D97-AF65-F5344CB8AC3E}">
        <p14:creationId xmlns:p14="http://schemas.microsoft.com/office/powerpoint/2010/main" val="2329762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 y="1749300"/>
            <a:ext cx="9144000" cy="5143500"/>
            <a:chOff x="0" y="0"/>
            <a:chExt cx="12192000" cy="6858000"/>
          </a:xfrm>
        </p:grpSpPr>
        <p:sp>
          <p:nvSpPr>
            <p:cNvPr id="6" name="Rectangle 5"/>
            <p:cNvSpPr/>
            <p:nvPr/>
          </p:nvSpPr>
          <p:spPr>
            <a:xfrm>
              <a:off x="0" y="0"/>
              <a:ext cx="12192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7" name="Rectangle 6"/>
            <p:cNvSpPr/>
            <p:nvPr/>
          </p:nvSpPr>
          <p:spPr>
            <a:xfrm>
              <a:off x="201604" y="161246"/>
              <a:ext cx="11834153" cy="65304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3"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819" y="2112661"/>
            <a:ext cx="274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p:nvPicPr>
        <p:blipFill>
          <a:blip r:embed="rId4" cstate="print"/>
          <a:stretch>
            <a:fillRect/>
          </a:stretch>
        </p:blipFill>
        <p:spPr>
          <a:xfrm>
            <a:off x="4889635" y="2129806"/>
            <a:ext cx="2743200" cy="4080510"/>
          </a:xfrm>
          <a:prstGeom prst="rect">
            <a:avLst/>
          </a:prstGeom>
        </p:spPr>
      </p:pic>
      <p:sp>
        <p:nvSpPr>
          <p:cNvPr id="9" name="Title 8">
            <a:extLst>
              <a:ext uri="{FF2B5EF4-FFF2-40B4-BE49-F238E27FC236}">
                <a16:creationId xmlns:a16="http://schemas.microsoft.com/office/drawing/2014/main" id="{B460D867-A8AC-4A3B-A4C4-1932AAEC40D4}"/>
              </a:ext>
            </a:extLst>
          </p:cNvPr>
          <p:cNvSpPr>
            <a:spLocks noGrp="1"/>
          </p:cNvSpPr>
          <p:nvPr>
            <p:ph type="title"/>
          </p:nvPr>
        </p:nvSpPr>
        <p:spPr/>
        <p:txBody>
          <a:bodyPr>
            <a:normAutofit fontScale="90000"/>
          </a:bodyPr>
          <a:lstStyle/>
          <a:p>
            <a:r>
              <a:rPr lang="en-US" sz="3100" dirty="0"/>
              <a:t>Learn more about the ACRL program “Assessment in Action: Academic Libraries and</a:t>
            </a:r>
            <a:br>
              <a:rPr lang="en-US" sz="3100" dirty="0"/>
            </a:br>
            <a:r>
              <a:rPr lang="en-US" sz="3100" dirty="0"/>
              <a:t>Student Success” at </a:t>
            </a:r>
            <a:r>
              <a:rPr lang="en-US" sz="3100" u="sng" dirty="0">
                <a:hlinkClick r:id="rId5"/>
              </a:rPr>
              <a:t>http://www.acrl.ala.org/value/</a:t>
            </a:r>
            <a:r>
              <a:rPr lang="en-US" sz="3100" dirty="0"/>
              <a:t> and at </a:t>
            </a:r>
            <a:r>
              <a:rPr lang="en-US" sz="3100" u="sng" dirty="0">
                <a:hlinkClick r:id="rId6"/>
              </a:rPr>
              <a:t>http://www.ala.org/acrl/AiA</a:t>
            </a:r>
            <a:r>
              <a:rPr lang="en-US" dirty="0"/>
              <a:t>.</a:t>
            </a:r>
          </a:p>
        </p:txBody>
      </p:sp>
    </p:spTree>
    <p:extLst>
      <p:ext uri="{BB962C8B-B14F-4D97-AF65-F5344CB8AC3E}">
        <p14:creationId xmlns:p14="http://schemas.microsoft.com/office/powerpoint/2010/main" val="202647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1344133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F74E-401B-40C4-B30A-B504DC570193}"/>
              </a:ext>
            </a:extLst>
          </p:cNvPr>
          <p:cNvSpPr>
            <a:spLocks noGrp="1"/>
          </p:cNvSpPr>
          <p:nvPr>
            <p:ph type="title"/>
          </p:nvPr>
        </p:nvSpPr>
        <p:spPr>
          <a:xfrm>
            <a:off x="1219200" y="0"/>
            <a:ext cx="7499350" cy="1143000"/>
          </a:xfrm>
        </p:spPr>
        <p:txBody>
          <a:bodyPr vert="horz" wrap="square" lIns="91440" tIns="45720" rIns="91440" bIns="45720" numCol="1" anchorCtr="0" compatLnSpc="1">
            <a:prstTxWarp prst="textNoShape">
              <a:avLst/>
            </a:prstTxWarp>
          </a:bodyPr>
          <a:lstStyle/>
          <a:p>
            <a:pPr>
              <a:defRPr/>
            </a:pPr>
            <a:r>
              <a:rPr lang="en-US" altLang="en-US" sz="3600" dirty="0">
                <a:effectLst>
                  <a:outerShdw blurRad="38100" dist="38100" dir="2700000" algn="tl">
                    <a:srgbClr val="C0C0C0"/>
                  </a:outerShdw>
                </a:effectLst>
              </a:rPr>
              <a:t>High vs Lower-wage Pathway Choice </a:t>
            </a:r>
          </a:p>
        </p:txBody>
      </p:sp>
      <p:sp>
        <p:nvSpPr>
          <p:cNvPr id="35843" name="Slide Number Placeholder 2">
            <a:extLst>
              <a:ext uri="{FF2B5EF4-FFF2-40B4-BE49-F238E27FC236}">
                <a16:creationId xmlns:a16="http://schemas.microsoft.com/office/drawing/2014/main" id="{72E003BB-EF1C-48DD-8675-E4B0157EF0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4CDD007F-6826-4B51-823D-01A70FAFF2BC}" type="slidenum">
              <a:rPr lang="en-US" altLang="en-US" smtClean="0">
                <a:solidFill>
                  <a:srgbClr val="B5A788"/>
                </a:solidFill>
              </a:rPr>
              <a:pPr/>
              <a:t>33</a:t>
            </a:fld>
            <a:endParaRPr lang="en-US" altLang="en-US">
              <a:solidFill>
                <a:srgbClr val="B5A788"/>
              </a:solidFill>
            </a:endParaRPr>
          </a:p>
        </p:txBody>
      </p:sp>
      <p:pic>
        <p:nvPicPr>
          <p:cNvPr id="35844" name="Picture 3">
            <a:extLst>
              <a:ext uri="{FF2B5EF4-FFF2-40B4-BE49-F238E27FC236}">
                <a16:creationId xmlns:a16="http://schemas.microsoft.com/office/drawing/2014/main" id="{3F419354-7B5E-402E-AD82-25F3A8865501}"/>
              </a:ext>
            </a:extLst>
          </p:cNvPr>
          <p:cNvPicPr>
            <a:picLocks noChangeAspect="1"/>
          </p:cNvPicPr>
          <p:nvPr/>
        </p:nvPicPr>
        <p:blipFill>
          <a:blip r:embed="rId3">
            <a:extLst>
              <a:ext uri="{28A0092B-C50C-407E-A947-70E740481C1C}">
                <a14:useLocalDpi xmlns:a14="http://schemas.microsoft.com/office/drawing/2010/main" val="0"/>
              </a:ext>
            </a:extLst>
          </a:blip>
          <a:srcRect l="14166" t="10001" r="13333" b="12962"/>
          <a:stretch>
            <a:fillRect/>
          </a:stretch>
        </p:blipFill>
        <p:spPr bwMode="auto">
          <a:xfrm>
            <a:off x="609600" y="1269112"/>
            <a:ext cx="8229600" cy="52578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82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gilchri\Pictures\library themes\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293" y="3124200"/>
            <a:ext cx="2656893" cy="2999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38800" y="1447800"/>
            <a:ext cx="3886200" cy="3908762"/>
          </a:xfrm>
          <a:prstGeom prst="rect">
            <a:avLst/>
          </a:prstGeom>
        </p:spPr>
        <p:txBody>
          <a:bodyPr wrap="square">
            <a:spAutoFit/>
          </a:bodyPr>
          <a:lstStyle/>
          <a:p>
            <a:endParaRPr lang="en-US" sz="4400" b="1" dirty="0"/>
          </a:p>
          <a:p>
            <a:r>
              <a:rPr lang="en-US" sz="4400" b="1" dirty="0"/>
              <a:t>6. Lead with Strategy and Evidence</a:t>
            </a:r>
            <a:r>
              <a:rPr lang="en-US" sz="4400" dirty="0"/>
              <a:t> </a:t>
            </a:r>
          </a:p>
          <a:p>
            <a:endParaRPr lang="en-US" sz="3600" dirty="0"/>
          </a:p>
          <a:p>
            <a:r>
              <a:rPr lang="en-US" sz="3600" dirty="0"/>
              <a:t>  </a:t>
            </a:r>
          </a:p>
        </p:txBody>
      </p:sp>
      <p:pic>
        <p:nvPicPr>
          <p:cNvPr id="6" name="Picture 5">
            <a:extLst>
              <a:ext uri="{FF2B5EF4-FFF2-40B4-BE49-F238E27FC236}">
                <a16:creationId xmlns:a16="http://schemas.microsoft.com/office/drawing/2014/main" id="{93F933ED-3EE7-4B9D-8933-2C5DE5DDE3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150" t="67778" b="4051"/>
          <a:stretch/>
        </p:blipFill>
        <p:spPr>
          <a:xfrm>
            <a:off x="457200" y="402299"/>
            <a:ext cx="4912111" cy="5721626"/>
          </a:xfrm>
          <a:prstGeom prst="rect">
            <a:avLst/>
          </a:prstGeom>
        </p:spPr>
      </p:pic>
    </p:spTree>
    <p:extLst>
      <p:ext uri="{BB962C8B-B14F-4D97-AF65-F5344CB8AC3E}">
        <p14:creationId xmlns:p14="http://schemas.microsoft.com/office/powerpoint/2010/main" val="1347929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65A4A9-003E-4C4E-938D-3F9DB3040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1" t="64043" r="21307" b="8017"/>
          <a:stretch/>
        </p:blipFill>
        <p:spPr>
          <a:xfrm rot="5400000">
            <a:off x="4876800" y="401341"/>
            <a:ext cx="2667000" cy="1905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38" y="535079"/>
            <a:ext cx="2024069" cy="2356917"/>
          </a:xfrm>
          <a:prstGeom prst="rect">
            <a:avLst/>
          </a:prstGeom>
          <a:ln w="76200">
            <a:solidFill>
              <a:schemeClr val="accent1">
                <a:lumMod val="75000"/>
              </a:schemeClr>
            </a:solidFill>
          </a:ln>
        </p:spPr>
      </p:pic>
      <p:pic>
        <p:nvPicPr>
          <p:cNvPr id="3" name="Picture 2">
            <a:extLst>
              <a:ext uri="{FF2B5EF4-FFF2-40B4-BE49-F238E27FC236}">
                <a16:creationId xmlns:a16="http://schemas.microsoft.com/office/drawing/2014/main" id="{AF6B6946-A4CC-4478-8EBC-4427185789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150" t="67778" b="4051"/>
          <a:stretch/>
        </p:blipFill>
        <p:spPr>
          <a:xfrm>
            <a:off x="457201" y="3124199"/>
            <a:ext cx="2575314" cy="2999725"/>
          </a:xfrm>
          <a:prstGeom prst="rect">
            <a:avLst/>
          </a:prstGeom>
        </p:spPr>
      </p:pic>
      <p:pic>
        <p:nvPicPr>
          <p:cNvPr id="5" name="Picture 4">
            <a:extLst>
              <a:ext uri="{FF2B5EF4-FFF2-40B4-BE49-F238E27FC236}">
                <a16:creationId xmlns:a16="http://schemas.microsoft.com/office/drawing/2014/main" id="{761400F7-FA36-46D4-BF4F-B2A1689725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811" t="25134" b="43671"/>
          <a:stretch/>
        </p:blipFill>
        <p:spPr>
          <a:xfrm>
            <a:off x="2819400" y="609600"/>
            <a:ext cx="2194315" cy="3031530"/>
          </a:xfrm>
          <a:prstGeom prst="rect">
            <a:avLst/>
          </a:prstGeom>
        </p:spPr>
      </p:pic>
      <p:pic>
        <p:nvPicPr>
          <p:cNvPr id="6" name="Picture 5">
            <a:extLst>
              <a:ext uri="{FF2B5EF4-FFF2-40B4-BE49-F238E27FC236}">
                <a16:creationId xmlns:a16="http://schemas.microsoft.com/office/drawing/2014/main" id="{AC95C2CA-8B2E-4752-BF0C-10EDC881E8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072" t="41111" r="8497" b="28889"/>
          <a:stretch/>
        </p:blipFill>
        <p:spPr>
          <a:xfrm>
            <a:off x="4878856" y="1586947"/>
            <a:ext cx="2362200" cy="3037114"/>
          </a:xfrm>
          <a:prstGeom prst="rect">
            <a:avLst/>
          </a:prstGeom>
        </p:spPr>
      </p:pic>
      <p:pic>
        <p:nvPicPr>
          <p:cNvPr id="7" name="Picture 6">
            <a:extLst>
              <a:ext uri="{FF2B5EF4-FFF2-40B4-BE49-F238E27FC236}">
                <a16:creationId xmlns:a16="http://schemas.microsoft.com/office/drawing/2014/main" id="{6D053DA5-431E-4F4B-8598-B1BD9A50F5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399" t="67778" r="56013" b="4051"/>
          <a:stretch/>
        </p:blipFill>
        <p:spPr>
          <a:xfrm>
            <a:off x="6812400" y="1019011"/>
            <a:ext cx="1796143" cy="2794000"/>
          </a:xfrm>
          <a:prstGeom prst="rect">
            <a:avLst/>
          </a:prstGeom>
        </p:spPr>
      </p:pic>
      <p:pic>
        <p:nvPicPr>
          <p:cNvPr id="8" name="Picture 7">
            <a:extLst>
              <a:ext uri="{FF2B5EF4-FFF2-40B4-BE49-F238E27FC236}">
                <a16:creationId xmlns:a16="http://schemas.microsoft.com/office/drawing/2014/main" id="{F90FC826-4186-4201-B2E7-F88E4E3B64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39" t="4445" r="48169" b="55556"/>
          <a:stretch/>
        </p:blipFill>
        <p:spPr>
          <a:xfrm>
            <a:off x="6324599" y="3795991"/>
            <a:ext cx="1981200" cy="3101009"/>
          </a:xfrm>
          <a:prstGeom prst="rect">
            <a:avLst/>
          </a:prstGeom>
        </p:spPr>
      </p:pic>
      <p:pic>
        <p:nvPicPr>
          <p:cNvPr id="9" name="Picture 8">
            <a:extLst>
              <a:ext uri="{FF2B5EF4-FFF2-40B4-BE49-F238E27FC236}">
                <a16:creationId xmlns:a16="http://schemas.microsoft.com/office/drawing/2014/main" id="{8FAF488B-575B-4717-B535-69258DC03D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480377" y="3519161"/>
            <a:ext cx="3928533" cy="2209800"/>
          </a:xfrm>
          <a:prstGeom prst="rect">
            <a:avLst/>
          </a:prstGeom>
        </p:spPr>
      </p:pic>
    </p:spTree>
    <p:extLst>
      <p:ext uri="{BB962C8B-B14F-4D97-AF65-F5344CB8AC3E}">
        <p14:creationId xmlns:p14="http://schemas.microsoft.com/office/powerpoint/2010/main" val="94117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249"/>
                                          </p:stCondLst>
                                        </p:cTn>
                                        <p:tgtEl>
                                          <p:spTgt spid="8"/>
                                        </p:tgtEl>
                                        <p:attrNameLst>
                                          <p:attrName>style.visibility</p:attrName>
                                        </p:attrNameLst>
                                      </p:cBhvr>
                                      <p:to>
                                        <p:strVal val="visible"/>
                                      </p:to>
                                    </p:set>
                                  </p:childTnLst>
                                </p:cTn>
                              </p:par>
                            </p:childTnLst>
                          </p:cTn>
                        </p:par>
                        <p:par>
                          <p:cTn id="25" fill="hold">
                            <p:stCondLst>
                              <p:cond delay="3250"/>
                            </p:stCondLst>
                            <p:childTnLst>
                              <p:par>
                                <p:cTn id="26" presetID="1" presetClass="entr" presetSubtype="0" fill="hold" nodeType="after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6E5B8F-CA11-4D98-8872-119C72FCD4C8}"/>
              </a:ext>
            </a:extLst>
          </p:cNvPr>
          <p:cNvSpPr txBox="1"/>
          <p:nvPr/>
        </p:nvSpPr>
        <p:spPr>
          <a:xfrm>
            <a:off x="381000" y="1021080"/>
            <a:ext cx="1905000" cy="646331"/>
          </a:xfrm>
          <a:prstGeom prst="rect">
            <a:avLst/>
          </a:prstGeom>
          <a:noFill/>
        </p:spPr>
        <p:txBody>
          <a:bodyPr wrap="square" rtlCol="0">
            <a:spAutoFit/>
          </a:bodyPr>
          <a:lstStyle/>
          <a:p>
            <a:r>
              <a:rPr lang="en-US" dirty="0"/>
              <a:t>Library:  HUB?</a:t>
            </a:r>
          </a:p>
          <a:p>
            <a:r>
              <a:rPr lang="en-US" dirty="0"/>
              <a:t>Human </a:t>
            </a:r>
            <a:r>
              <a:rPr lang="en-US" dirty="0" err="1"/>
              <a:t>LIbrary</a:t>
            </a:r>
            <a:endParaRPr lang="en-US" dirty="0"/>
          </a:p>
        </p:txBody>
      </p:sp>
    </p:spTree>
    <p:extLst>
      <p:ext uri="{BB962C8B-B14F-4D97-AF65-F5344CB8AC3E}">
        <p14:creationId xmlns:p14="http://schemas.microsoft.com/office/powerpoint/2010/main" val="2172866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DBE73-E0DD-4303-A018-930354EB6006}"/>
              </a:ext>
            </a:extLst>
          </p:cNvPr>
          <p:cNvSpPr txBox="1"/>
          <p:nvPr/>
        </p:nvSpPr>
        <p:spPr>
          <a:xfrm>
            <a:off x="974558" y="685800"/>
            <a:ext cx="7178842" cy="461665"/>
          </a:xfrm>
          <a:prstGeom prst="rect">
            <a:avLst/>
          </a:prstGeom>
          <a:noFill/>
        </p:spPr>
        <p:txBody>
          <a:bodyPr wrap="square" rtlCol="0">
            <a:spAutoFit/>
          </a:bodyPr>
          <a:lstStyle/>
          <a:p>
            <a:r>
              <a:rPr lang="en-US" sz="2400" dirty="0"/>
              <a:t>Tableau chart of careers by students of color</a:t>
            </a:r>
          </a:p>
        </p:txBody>
      </p:sp>
    </p:spTree>
    <p:extLst>
      <p:ext uri="{BB962C8B-B14F-4D97-AF65-F5344CB8AC3E}">
        <p14:creationId xmlns:p14="http://schemas.microsoft.com/office/powerpoint/2010/main" val="1588602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ystems thinking model">
            <a:extLst>
              <a:ext uri="{FF2B5EF4-FFF2-40B4-BE49-F238E27FC236}">
                <a16:creationId xmlns:a16="http://schemas.microsoft.com/office/drawing/2014/main" id="{45070665-50D5-4E52-9D6F-654856806E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752600"/>
            <a:ext cx="9144000" cy="268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170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92FD42-8170-4DF0-8B87-29B9F467431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8800" y="2332037"/>
            <a:ext cx="2747906" cy="4525963"/>
          </a:xfrm>
        </p:spPr>
      </p:pic>
    </p:spTree>
    <p:extLst>
      <p:ext uri="{BB962C8B-B14F-4D97-AF65-F5344CB8AC3E}">
        <p14:creationId xmlns:p14="http://schemas.microsoft.com/office/powerpoint/2010/main" val="2428955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C32860-C13E-41E2-8688-77C39395196F}"/>
              </a:ext>
            </a:extLst>
          </p:cNvPr>
          <p:cNvSpPr/>
          <p:nvPr/>
        </p:nvSpPr>
        <p:spPr>
          <a:xfrm>
            <a:off x="281700" y="1371600"/>
            <a:ext cx="8505000" cy="51816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2E5B88-FF5F-4340-8047-F19D0F6DB180}"/>
              </a:ext>
            </a:extLst>
          </p:cNvPr>
          <p:cNvSpPr>
            <a:spLocks noGrp="1"/>
          </p:cNvSpPr>
          <p:nvPr>
            <p:ph type="title"/>
          </p:nvPr>
        </p:nvSpPr>
        <p:spPr>
          <a:xfrm>
            <a:off x="594900" y="228600"/>
            <a:ext cx="8229600" cy="1143000"/>
          </a:xfrm>
        </p:spPr>
        <p:txBody>
          <a:bodyPr/>
          <a:lstStyle/>
          <a:p>
            <a:r>
              <a:rPr lang="en-US" dirty="0"/>
              <a:t>Learning System</a:t>
            </a:r>
          </a:p>
        </p:txBody>
      </p:sp>
      <p:sp>
        <p:nvSpPr>
          <p:cNvPr id="3" name="Content Placeholder 2">
            <a:extLst>
              <a:ext uri="{FF2B5EF4-FFF2-40B4-BE49-F238E27FC236}">
                <a16:creationId xmlns:a16="http://schemas.microsoft.com/office/drawing/2014/main" id="{98EEEDA8-9C0F-49E5-823A-B971FB5B87ED}"/>
              </a:ext>
            </a:extLst>
          </p:cNvPr>
          <p:cNvSpPr>
            <a:spLocks noGrp="1"/>
          </p:cNvSpPr>
          <p:nvPr>
            <p:ph idx="1"/>
          </p:nvPr>
        </p:nvSpPr>
        <p:spPr>
          <a:xfrm>
            <a:off x="457200" y="2286001"/>
            <a:ext cx="8458200" cy="4267199"/>
          </a:xfrm>
        </p:spPr>
        <p:txBody>
          <a:bodyPr>
            <a:normAutofit lnSpcReduction="10000"/>
          </a:bodyPr>
          <a:lstStyle/>
          <a:p>
            <a:pPr marL="0" indent="0">
              <a:buNone/>
            </a:pPr>
            <a:r>
              <a:rPr lang="en-US" sz="3600" dirty="0"/>
              <a:t>Dynamic network of intentionally designed elements co-constructed by educators that assures an optimal learning and research experience for students, faculty, and researchers</a:t>
            </a:r>
            <a:r>
              <a:rPr lang="en-US" dirty="0"/>
              <a:t>. </a:t>
            </a:r>
          </a:p>
          <a:p>
            <a:pPr marL="0" indent="0">
              <a:buNone/>
            </a:pPr>
            <a:endParaRPr lang="en-US" dirty="0"/>
          </a:p>
          <a:p>
            <a:pPr marL="0" indent="0">
              <a:buNone/>
            </a:pPr>
            <a:endParaRPr lang="en-US" dirty="0"/>
          </a:p>
          <a:p>
            <a:pPr marL="0" indent="0">
              <a:buNone/>
            </a:pPr>
            <a:r>
              <a:rPr lang="en-US" dirty="0"/>
              <a:t>-</a:t>
            </a:r>
            <a:r>
              <a:rPr lang="en-US" dirty="0" err="1"/>
              <a:t>d.g</a:t>
            </a:r>
            <a:r>
              <a:rPr lang="en-US" dirty="0"/>
              <a:t>.</a:t>
            </a:r>
          </a:p>
        </p:txBody>
      </p:sp>
    </p:spTree>
    <p:extLst>
      <p:ext uri="{BB962C8B-B14F-4D97-AF65-F5344CB8AC3E}">
        <p14:creationId xmlns:p14="http://schemas.microsoft.com/office/powerpoint/2010/main" val="2081102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23983D-249C-489C-801C-AAB3EC4D2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9" t="18889" b="43671"/>
          <a:stretch/>
        </p:blipFill>
        <p:spPr>
          <a:xfrm>
            <a:off x="4953000" y="327991"/>
            <a:ext cx="3910693" cy="2567609"/>
          </a:xfrm>
          <a:prstGeom prst="rect">
            <a:avLst/>
          </a:prstGeom>
        </p:spPr>
      </p:pic>
    </p:spTree>
    <p:extLst>
      <p:ext uri="{BB962C8B-B14F-4D97-AF65-F5344CB8AC3E}">
        <p14:creationId xmlns:p14="http://schemas.microsoft.com/office/powerpoint/2010/main" val="2695774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ADE179-0D9F-481E-9119-041806242273}"/>
              </a:ext>
            </a:extLst>
          </p:cNvPr>
          <p:cNvSpPr txBox="1"/>
          <p:nvPr/>
        </p:nvSpPr>
        <p:spPr>
          <a:xfrm flipH="1">
            <a:off x="883919" y="1219200"/>
            <a:ext cx="5669281" cy="1754326"/>
          </a:xfrm>
          <a:prstGeom prst="rect">
            <a:avLst/>
          </a:prstGeom>
          <a:noFill/>
        </p:spPr>
        <p:txBody>
          <a:bodyPr wrap="square" rtlCol="0">
            <a:spAutoFit/>
          </a:bodyPr>
          <a:lstStyle/>
          <a:p>
            <a:r>
              <a:rPr lang="en-US" dirty="0" err="1"/>
              <a:t>Sbuild</a:t>
            </a:r>
            <a:r>
              <a:rPr lang="en-US" dirty="0"/>
              <a:t> a learning </a:t>
            </a:r>
            <a:r>
              <a:rPr lang="en-US" dirty="0" err="1"/>
              <a:t>ystems</a:t>
            </a:r>
            <a:r>
              <a:rPr lang="en-US" dirty="0"/>
              <a:t>, data, stepping up and out…,</a:t>
            </a:r>
          </a:p>
          <a:p>
            <a:endParaRPr lang="en-US" dirty="0"/>
          </a:p>
          <a:p>
            <a:r>
              <a:rPr lang="en-US" dirty="0"/>
              <a:t>Build /contribute to a learning system. </a:t>
            </a:r>
          </a:p>
          <a:p>
            <a:r>
              <a:rPr lang="en-US" dirty="0"/>
              <a:t>Use data to influence how parts of that system interact, and to make the library a stronger part of that system</a:t>
            </a:r>
          </a:p>
          <a:p>
            <a:endParaRPr lang="en-US" dirty="0"/>
          </a:p>
        </p:txBody>
      </p:sp>
    </p:spTree>
    <p:extLst>
      <p:ext uri="{BB962C8B-B14F-4D97-AF65-F5344CB8AC3E}">
        <p14:creationId xmlns:p14="http://schemas.microsoft.com/office/powerpoint/2010/main" val="2495454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http://tri-city.com/Main/-Images/Washington_State.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399" y="152400"/>
            <a:ext cx="2424921" cy="1515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1667976"/>
            <a:ext cx="5105400" cy="4524315"/>
          </a:xfrm>
          <a:prstGeom prst="rect">
            <a:avLst/>
          </a:prstGeom>
        </p:spPr>
        <p:txBody>
          <a:bodyPr wrap="square">
            <a:spAutoFit/>
          </a:bodyPr>
          <a:lstStyle/>
          <a:p>
            <a:endParaRPr lang="en-US" sz="2400" dirty="0"/>
          </a:p>
          <a:p>
            <a:r>
              <a:rPr lang="en-US" sz="2400" dirty="0"/>
              <a:t>Participation in the PILR project resulted in considerably greater progress and achievement as measured by student achievement points.</a:t>
            </a:r>
          </a:p>
          <a:p>
            <a:endParaRPr lang="en-US" sz="2400" dirty="0"/>
          </a:p>
          <a:p>
            <a:r>
              <a:rPr lang="en-US" sz="2400" dirty="0"/>
              <a:t>Basic skills points per student for participants was 2.8 compared to 1.6 for non-participants. Similarly, the total points-per-student for project participants was 3.3 compared to 1.7 for non-participants. </a:t>
            </a:r>
          </a:p>
        </p:txBody>
      </p:sp>
      <p:sp>
        <p:nvSpPr>
          <p:cNvPr id="6" name="TextBox 5"/>
          <p:cNvSpPr txBox="1"/>
          <p:nvPr/>
        </p:nvSpPr>
        <p:spPr>
          <a:xfrm>
            <a:off x="5638800" y="1066800"/>
            <a:ext cx="3352800" cy="2585323"/>
          </a:xfrm>
          <a:prstGeom prst="rect">
            <a:avLst/>
          </a:prstGeom>
          <a:noFill/>
        </p:spPr>
        <p:txBody>
          <a:bodyPr wrap="square" rtlCol="0">
            <a:spAutoFit/>
          </a:bodyPr>
          <a:lstStyle/>
          <a:p>
            <a:r>
              <a:rPr lang="en-US" sz="2400" dirty="0"/>
              <a:t>The average points per student… is higher for each year of the project. In some cases, the differences are substantial. </a:t>
            </a:r>
          </a:p>
          <a:p>
            <a:endParaRPr lang="en-US" dirty="0"/>
          </a:p>
        </p:txBody>
      </p:sp>
      <p:pic>
        <p:nvPicPr>
          <p:cNvPr id="18436" name="Picture 4" descr="http://t2.gstatic.com/images?q=tbn:ANd9GcRk9jhjgAiKNR7_0myhkYc3DuZlZ-baPZK3RkvVHhZym_9_7YQwo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702" y="3505200"/>
            <a:ext cx="2662348" cy="23258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19652" y="5831065"/>
            <a:ext cx="3271948" cy="923330"/>
          </a:xfrm>
          <a:prstGeom prst="rect">
            <a:avLst/>
          </a:prstGeom>
          <a:noFill/>
        </p:spPr>
        <p:txBody>
          <a:bodyPr wrap="square" rtlCol="0">
            <a:spAutoFit/>
          </a:bodyPr>
          <a:lstStyle/>
          <a:p>
            <a:r>
              <a:rPr lang="en-US" dirty="0"/>
              <a:t>PILR - Pre-College Information Literacy Research LMDC Washington</a:t>
            </a:r>
          </a:p>
        </p:txBody>
      </p:sp>
    </p:spTree>
    <p:extLst>
      <p:ext uri="{BB962C8B-B14F-4D97-AF65-F5344CB8AC3E}">
        <p14:creationId xmlns:p14="http://schemas.microsoft.com/office/powerpoint/2010/main" val="2738387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6172200" cy="5715000"/>
          </a:xfrm>
        </p:spPr>
        <p:txBody>
          <a:bodyPr>
            <a:normAutofit fontScale="92500" lnSpcReduction="10000"/>
          </a:bodyPr>
          <a:lstStyle/>
          <a:p>
            <a:r>
              <a:rPr lang="en-US" sz="3300" dirty="0"/>
              <a:t>Active learning</a:t>
            </a:r>
          </a:p>
          <a:p>
            <a:r>
              <a:rPr lang="en-US" sz="3300" dirty="0"/>
              <a:t>Structures beyond the classroom designed to foster learning</a:t>
            </a:r>
          </a:p>
          <a:p>
            <a:r>
              <a:rPr lang="en-US" sz="3300" dirty="0"/>
              <a:t>Feeling connected; Relationships and interactions with caring staff and faculty</a:t>
            </a:r>
          </a:p>
          <a:p>
            <a:r>
              <a:rPr lang="en-US" sz="3300" dirty="0"/>
              <a:t>Collaboration among students</a:t>
            </a:r>
          </a:p>
          <a:p>
            <a:r>
              <a:rPr lang="en-US" sz="3300" dirty="0"/>
              <a:t>Respect for diverse learning needs and contexts</a:t>
            </a:r>
          </a:p>
          <a:p>
            <a:r>
              <a:rPr lang="en-US" sz="3300" dirty="0"/>
              <a:t>Educationally effective institutions channel student energy toward the right activities</a:t>
            </a:r>
          </a:p>
          <a:p>
            <a:endParaRPr lang="en-US" dirty="0"/>
          </a:p>
          <a:p>
            <a:endParaRPr lang="en-US" dirty="0"/>
          </a:p>
          <a:p>
            <a:endParaRPr lang="en-US" dirty="0"/>
          </a:p>
          <a:p>
            <a:endParaRPr lang="en-US" dirty="0"/>
          </a:p>
        </p:txBody>
      </p:sp>
      <p:sp>
        <p:nvSpPr>
          <p:cNvPr id="4" name="TextBox 3"/>
          <p:cNvSpPr txBox="1"/>
          <p:nvPr/>
        </p:nvSpPr>
        <p:spPr>
          <a:xfrm>
            <a:off x="6172200" y="2004298"/>
            <a:ext cx="3083345" cy="2339102"/>
          </a:xfrm>
          <a:prstGeom prst="rect">
            <a:avLst/>
          </a:prstGeom>
          <a:noFill/>
        </p:spPr>
        <p:txBody>
          <a:bodyPr wrap="none" rtlCol="0">
            <a:spAutoFit/>
          </a:bodyPr>
          <a:lstStyle/>
          <a:p>
            <a:r>
              <a:rPr lang="en-US" sz="2600" i="1" dirty="0"/>
              <a:t>Tinto</a:t>
            </a:r>
          </a:p>
          <a:p>
            <a:r>
              <a:rPr lang="en-US" sz="2600" i="1" dirty="0" err="1"/>
              <a:t>Chickering</a:t>
            </a:r>
            <a:r>
              <a:rPr lang="en-US" sz="2600" i="1" dirty="0"/>
              <a:t> &amp; </a:t>
            </a:r>
            <a:r>
              <a:rPr lang="en-US" sz="2600" i="1" dirty="0" err="1"/>
              <a:t>Gamson</a:t>
            </a:r>
            <a:endParaRPr lang="en-US" sz="2600" i="1" dirty="0"/>
          </a:p>
          <a:p>
            <a:r>
              <a:rPr lang="en-US" sz="2600" i="1" dirty="0" err="1"/>
              <a:t>McLendon</a:t>
            </a:r>
            <a:endParaRPr lang="en-US" sz="2600" i="1" dirty="0"/>
          </a:p>
          <a:p>
            <a:r>
              <a:rPr lang="en-US" sz="2600" i="1" dirty="0" err="1"/>
              <a:t>Kuh</a:t>
            </a:r>
            <a:endParaRPr lang="en-US" sz="2600" i="1" dirty="0"/>
          </a:p>
          <a:p>
            <a:endParaRPr lang="en-US" sz="2400" dirty="0"/>
          </a:p>
          <a:p>
            <a:endParaRPr lang="en-US" dirty="0"/>
          </a:p>
        </p:txBody>
      </p:sp>
      <p:sp>
        <p:nvSpPr>
          <p:cNvPr id="5" name="TextBox 4"/>
          <p:cNvSpPr txBox="1"/>
          <p:nvPr/>
        </p:nvSpPr>
        <p:spPr>
          <a:xfrm>
            <a:off x="1678679" y="152400"/>
            <a:ext cx="6474721" cy="584775"/>
          </a:xfrm>
          <a:prstGeom prst="rect">
            <a:avLst/>
          </a:prstGeom>
          <a:solidFill>
            <a:schemeClr val="accent4">
              <a:lumMod val="60000"/>
              <a:lumOff val="40000"/>
            </a:schemeClr>
          </a:solidFill>
        </p:spPr>
        <p:txBody>
          <a:bodyPr wrap="none" rtlCol="0">
            <a:spAutoFit/>
          </a:bodyPr>
          <a:lstStyle/>
          <a:p>
            <a:r>
              <a:rPr lang="en-US" sz="3200" b="1" dirty="0"/>
              <a:t>Student</a:t>
            </a:r>
            <a:r>
              <a:rPr lang="en-US" sz="3200" dirty="0"/>
              <a:t> </a:t>
            </a:r>
            <a:r>
              <a:rPr lang="en-US" sz="3200" b="1" dirty="0"/>
              <a:t>Engagement and Persistence</a:t>
            </a:r>
          </a:p>
        </p:txBody>
      </p:sp>
    </p:spTree>
    <p:extLst>
      <p:ext uri="{BB962C8B-B14F-4D97-AF65-F5344CB8AC3E}">
        <p14:creationId xmlns:p14="http://schemas.microsoft.com/office/powerpoint/2010/main" val="2406463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791200"/>
            <a:ext cx="8686800" cy="1061829"/>
          </a:xfrm>
          <a:prstGeom prst="rect">
            <a:avLst/>
          </a:prstGeom>
        </p:spPr>
        <p:txBody>
          <a:bodyPr wrap="square">
            <a:spAutoFit/>
          </a:bodyPr>
          <a:lstStyle/>
          <a:p>
            <a:r>
              <a:rPr lang="en-US" sz="3200" dirty="0"/>
              <a:t>Student confidence is key to retention and success</a:t>
            </a:r>
          </a:p>
          <a:p>
            <a:endParaRPr lang="en-US" sz="3100" dirty="0"/>
          </a:p>
        </p:txBody>
      </p:sp>
      <p:sp>
        <p:nvSpPr>
          <p:cNvPr id="3" name="Rectangle 2"/>
          <p:cNvSpPr/>
          <p:nvPr/>
        </p:nvSpPr>
        <p:spPr>
          <a:xfrm>
            <a:off x="457200" y="152400"/>
            <a:ext cx="8382000" cy="954107"/>
          </a:xfrm>
          <a:prstGeom prst="rect">
            <a:avLst/>
          </a:prstGeom>
        </p:spPr>
        <p:txBody>
          <a:bodyPr wrap="square">
            <a:spAutoFit/>
          </a:bodyPr>
          <a:lstStyle/>
          <a:p>
            <a:pPr algn="ctr"/>
            <a:r>
              <a:rPr lang="en-US" sz="2800" b="1" dirty="0">
                <a:solidFill>
                  <a:schemeClr val="accent6">
                    <a:lumMod val="75000"/>
                  </a:schemeClr>
                </a:solidFill>
              </a:rPr>
              <a:t>“I Came in Unsure of Everything:  Community College Students Shifts in Confidence,”    CCRC 2013</a:t>
            </a:r>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156284"/>
            <a:ext cx="5486399" cy="3841639"/>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905000"/>
            <a:ext cx="5314950" cy="3525584"/>
          </a:xfrm>
          <a:prstGeom prst="rect">
            <a:avLst/>
          </a:prstGeom>
        </p:spPr>
      </p:pic>
    </p:spTree>
    <p:extLst>
      <p:ext uri="{BB962C8B-B14F-4D97-AF65-F5344CB8AC3E}">
        <p14:creationId xmlns:p14="http://schemas.microsoft.com/office/powerpoint/2010/main" val="2796846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698" t="26171" r="31478" b="28264"/>
          <a:stretch/>
        </p:blipFill>
        <p:spPr>
          <a:xfrm>
            <a:off x="-22483" y="0"/>
            <a:ext cx="9166483" cy="6858000"/>
          </a:xfrm>
          <a:prstGeom prst="rect">
            <a:avLst/>
          </a:prstGeom>
        </p:spPr>
      </p:pic>
    </p:spTree>
    <p:extLst>
      <p:ext uri="{BB962C8B-B14F-4D97-AF65-F5344CB8AC3E}">
        <p14:creationId xmlns:p14="http://schemas.microsoft.com/office/powerpoint/2010/main" val="2684380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985" y="0"/>
            <a:ext cx="3866029" cy="6858000"/>
          </a:xfrm>
          <a:prstGeom prst="rect">
            <a:avLst/>
          </a:prstGeom>
        </p:spPr>
      </p:pic>
    </p:spTree>
    <p:extLst>
      <p:ext uri="{BB962C8B-B14F-4D97-AF65-F5344CB8AC3E}">
        <p14:creationId xmlns:p14="http://schemas.microsoft.com/office/powerpoint/2010/main" val="6841536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981200"/>
            <a:ext cx="6742679" cy="3693319"/>
          </a:xfrm>
          <a:prstGeom prst="rect">
            <a:avLst/>
          </a:prstGeom>
          <a:solidFill>
            <a:schemeClr val="accent6">
              <a:lumMod val="60000"/>
              <a:lumOff val="40000"/>
            </a:schemeClr>
          </a:solidFill>
        </p:spPr>
        <p:txBody>
          <a:bodyPr wrap="none" rtlCol="0">
            <a:spAutoFit/>
          </a:bodyPr>
          <a:lstStyle/>
          <a:p>
            <a:pPr algn="ctr"/>
            <a:r>
              <a:rPr lang="en-US" sz="3600" dirty="0"/>
              <a:t>Predictive Analytics</a:t>
            </a:r>
          </a:p>
          <a:p>
            <a:pPr algn="ctr"/>
            <a:r>
              <a:rPr lang="en-US" sz="3600" dirty="0"/>
              <a:t>Performance Based Funding</a:t>
            </a:r>
          </a:p>
          <a:p>
            <a:pPr algn="ctr"/>
            <a:r>
              <a:rPr lang="en-US" sz="3600" dirty="0"/>
              <a:t>Competency based learning</a:t>
            </a:r>
          </a:p>
          <a:p>
            <a:pPr algn="ctr"/>
            <a:r>
              <a:rPr lang="en-US" sz="3600" dirty="0"/>
              <a:t>Early alert systems and dashboards</a:t>
            </a:r>
          </a:p>
          <a:p>
            <a:pPr algn="ctr"/>
            <a:r>
              <a:rPr lang="en-US" sz="3600" dirty="0"/>
              <a:t>Intrusive interventions  </a:t>
            </a:r>
          </a:p>
          <a:p>
            <a:pPr algn="ctr"/>
            <a:r>
              <a:rPr lang="en-US" sz="3600" dirty="0"/>
              <a:t>“Wrap around” services</a:t>
            </a:r>
          </a:p>
          <a:p>
            <a:pPr algn="ctr"/>
            <a:endParaRPr lang="en-US" dirty="0"/>
          </a:p>
        </p:txBody>
      </p:sp>
      <p:sp>
        <p:nvSpPr>
          <p:cNvPr id="2" name="TextBox 1"/>
          <p:cNvSpPr txBox="1"/>
          <p:nvPr/>
        </p:nvSpPr>
        <p:spPr>
          <a:xfrm>
            <a:off x="152400" y="152400"/>
            <a:ext cx="9078191" cy="1323439"/>
          </a:xfrm>
          <a:prstGeom prst="rect">
            <a:avLst/>
          </a:prstGeom>
          <a:noFill/>
        </p:spPr>
        <p:txBody>
          <a:bodyPr wrap="none" rtlCol="0">
            <a:spAutoFit/>
          </a:bodyPr>
          <a:lstStyle/>
          <a:p>
            <a:r>
              <a:rPr lang="en-US" sz="4000" dirty="0"/>
              <a:t>#3  Keep on Top of the Trends in Higher Ed </a:t>
            </a:r>
          </a:p>
          <a:p>
            <a:r>
              <a:rPr lang="en-US" sz="4000" dirty="0"/>
              <a:t>		and Plan Strategically </a:t>
            </a:r>
          </a:p>
        </p:txBody>
      </p:sp>
    </p:spTree>
    <p:extLst>
      <p:ext uri="{BB962C8B-B14F-4D97-AF65-F5344CB8AC3E}">
        <p14:creationId xmlns:p14="http://schemas.microsoft.com/office/powerpoint/2010/main" val="1812393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838202"/>
            <a:ext cx="6096000" cy="5562598"/>
          </a:xfrm>
        </p:spPr>
        <p:txBody>
          <a:bodyPr>
            <a:normAutofit fontScale="92500" lnSpcReduction="10000"/>
          </a:bodyPr>
          <a:lstStyle/>
          <a:p>
            <a:pPr marL="0" indent="0">
              <a:spcAft>
                <a:spcPts val="1200"/>
              </a:spcAft>
              <a:buNone/>
            </a:pPr>
            <a:r>
              <a:rPr lang="en-US" sz="4800" dirty="0"/>
              <a:t>1. Institutional context matters</a:t>
            </a:r>
          </a:p>
          <a:p>
            <a:pPr marL="0" indent="0">
              <a:spcAft>
                <a:spcPts val="1200"/>
              </a:spcAft>
              <a:buNone/>
            </a:pPr>
            <a:r>
              <a:rPr lang="en-US" sz="4800" dirty="0"/>
              <a:t>2. Respond to research that aligns with institutional priorities</a:t>
            </a:r>
          </a:p>
          <a:p>
            <a:pPr marL="0" indent="0">
              <a:spcAft>
                <a:spcPts val="1200"/>
              </a:spcAft>
              <a:buNone/>
            </a:pPr>
            <a:r>
              <a:rPr lang="en-US" sz="4800" dirty="0"/>
              <a:t>3. Proactively consider trends in higher education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002280"/>
            <a:ext cx="1828799" cy="2590800"/>
          </a:xfrm>
          <a:prstGeom prst="rect">
            <a:avLst/>
          </a:prstGeom>
        </p:spPr>
      </p:pic>
      <p:sp>
        <p:nvSpPr>
          <p:cNvPr id="2" name="TextBox 1"/>
          <p:cNvSpPr txBox="1"/>
          <p:nvPr/>
        </p:nvSpPr>
        <p:spPr>
          <a:xfrm>
            <a:off x="304800" y="5791200"/>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2" y="1600200"/>
            <a:ext cx="3386178" cy="3276600"/>
          </a:xfrm>
          <a:prstGeom prst="rect">
            <a:avLst/>
          </a:prstGeom>
          <a:ln w="57150">
            <a:solidFill>
              <a:schemeClr val="tx1"/>
            </a:solidFill>
          </a:ln>
        </p:spPr>
      </p:pic>
    </p:spTree>
    <p:extLst>
      <p:ext uri="{BB962C8B-B14F-4D97-AF65-F5344CB8AC3E}">
        <p14:creationId xmlns:p14="http://schemas.microsoft.com/office/powerpoint/2010/main" val="118099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525963"/>
          </a:xfrm>
        </p:spPr>
        <p:txBody>
          <a:bodyPr>
            <a:normAutofit lnSpcReduction="10000"/>
          </a:bodyPr>
          <a:lstStyle/>
          <a:p>
            <a:pPr marL="0" indent="0">
              <a:buNone/>
            </a:pPr>
            <a:r>
              <a:rPr lang="en-US" dirty="0"/>
              <a:t>Under the direction of the Head of User Experience, the Assessment Coordinator supports assessment initiatives in XXX University Libraries.  S/he collects, analyzes, and documents data useful for evaluating library operations and understanding user needs; supports data management, analysis, and reporting needs across the Libraries; and coordinates and delivers training on evaluation, data, and reporting tools.</a:t>
            </a:r>
          </a:p>
          <a:p>
            <a:endParaRPr lang="en-US" dirty="0"/>
          </a:p>
        </p:txBody>
      </p:sp>
    </p:spTree>
    <p:extLst>
      <p:ext uri="{BB962C8B-B14F-4D97-AF65-F5344CB8AC3E}">
        <p14:creationId xmlns:p14="http://schemas.microsoft.com/office/powerpoint/2010/main" val="119065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1FC1407-ADF9-4D65-9CBF-828DA9A8E76A}"/>
              </a:ext>
            </a:extLst>
          </p:cNvPr>
          <p:cNvSpPr/>
          <p:nvPr/>
        </p:nvSpPr>
        <p:spPr>
          <a:xfrm>
            <a:off x="670979" y="827271"/>
            <a:ext cx="7894319" cy="5715000"/>
          </a:xfrm>
          <a:prstGeom prst="ellipse">
            <a:avLst/>
          </a:prstGeom>
          <a:solidFill>
            <a:srgbClr val="B0BA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64C4048-B0B5-4DC2-9A84-AAF036C641C9}"/>
              </a:ext>
            </a:extLst>
          </p:cNvPr>
          <p:cNvSpPr/>
          <p:nvPr/>
        </p:nvSpPr>
        <p:spPr>
          <a:xfrm>
            <a:off x="1482666" y="3862298"/>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2102F46-DF59-445E-B2E6-9682B16D6B40}"/>
              </a:ext>
            </a:extLst>
          </p:cNvPr>
          <p:cNvSpPr/>
          <p:nvPr/>
        </p:nvSpPr>
        <p:spPr>
          <a:xfrm>
            <a:off x="2286000" y="4254406"/>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F7C42E-90AF-4547-9C8D-F2A8D2E7C778}"/>
              </a:ext>
            </a:extLst>
          </p:cNvPr>
          <p:cNvSpPr/>
          <p:nvPr/>
        </p:nvSpPr>
        <p:spPr>
          <a:xfrm>
            <a:off x="2057400" y="1828800"/>
            <a:ext cx="2560739" cy="209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3A7A5A1-45D8-497F-AB26-8A14B4081CA6}"/>
              </a:ext>
            </a:extLst>
          </p:cNvPr>
          <p:cNvSpPr/>
          <p:nvPr/>
        </p:nvSpPr>
        <p:spPr>
          <a:xfrm>
            <a:off x="4746956" y="2971800"/>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4574D2-B318-4574-89CA-31AE6D00C24F}"/>
              </a:ext>
            </a:extLst>
          </p:cNvPr>
          <p:cNvSpPr/>
          <p:nvPr/>
        </p:nvSpPr>
        <p:spPr>
          <a:xfrm>
            <a:off x="5257800" y="3429000"/>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F043E3-6809-497B-BFBB-95F45F8C5881}"/>
              </a:ext>
            </a:extLst>
          </p:cNvPr>
          <p:cNvSpPr/>
          <p:nvPr/>
        </p:nvSpPr>
        <p:spPr>
          <a:xfrm>
            <a:off x="4504156" y="1103963"/>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3D694D9-BEEC-470A-B670-4A0CC7C89FF7}"/>
              </a:ext>
            </a:extLst>
          </p:cNvPr>
          <p:cNvSpPr/>
          <p:nvPr/>
        </p:nvSpPr>
        <p:spPr>
          <a:xfrm>
            <a:off x="3505200" y="1032189"/>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08CB837-4FE1-4862-92F0-070319362945}"/>
              </a:ext>
            </a:extLst>
          </p:cNvPr>
          <p:cNvSpPr/>
          <p:nvPr/>
        </p:nvSpPr>
        <p:spPr>
          <a:xfrm>
            <a:off x="1360019" y="4456657"/>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6AC2D7-80CE-4CDA-A1C9-A357FA605D26}"/>
              </a:ext>
            </a:extLst>
          </p:cNvPr>
          <p:cNvSpPr/>
          <p:nvPr/>
        </p:nvSpPr>
        <p:spPr>
          <a:xfrm>
            <a:off x="1676400" y="2508057"/>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035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8100"/>
            <a:ext cx="8991600" cy="6819900"/>
          </a:xfrm>
        </p:spPr>
        <p:txBody>
          <a:bodyPr>
            <a:normAutofit fontScale="25000" lnSpcReduction="20000"/>
          </a:bodyPr>
          <a:lstStyle/>
          <a:p>
            <a:pPr marL="0" indent="0">
              <a:buNone/>
            </a:pPr>
            <a:r>
              <a:rPr lang="en-US" sz="11200" b="1" dirty="0"/>
              <a:t>Assessment Coordinator : </a:t>
            </a:r>
            <a:r>
              <a:rPr lang="en-US" sz="9600" dirty="0"/>
              <a:t>The Assessment Coordinator LEADS assessment initiatives in the University Libraries.  They collaborate with all units to design innovative assessments that link the library’s resources, education, and programming to student learning and success at the course, discipline, and degree levels and to key university initiatives and institutional effectiveness efforts. The Coordinator is a key member of the library dean’s executive team, assisting all units in applying assessment results to develop creative library strategies focused on continuous improvement and engagement with students and faculty at all levels of the university. The coordinator stays abreast of key higher education research literature that connects with the university’s strategic plan and proposes links between that research and library assessment.   The coordinator prompts the  processes and discussions on continuous improvement, assisting the dean and department heads in creating a culture of evidence, inquiry and continuous improvement in the library. The coordinator partners with other campus units to design collaborative assessments and strategies that demonstrate library integration throughout the institution.  The coordinator participates in institutional effectiveness efforts, transfers data/evidence to all relevant campus dashboards and databases, and is an active member of the campus assessment community, proposing links to library evidence wherever relevant.  </a:t>
            </a:r>
          </a:p>
        </p:txBody>
      </p:sp>
    </p:spTree>
    <p:extLst>
      <p:ext uri="{BB962C8B-B14F-4D97-AF65-F5344CB8AC3E}">
        <p14:creationId xmlns:p14="http://schemas.microsoft.com/office/powerpoint/2010/main" val="2910880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343" y="0"/>
            <a:ext cx="4360857" cy="7239000"/>
          </a:xfrm>
          <a:prstGeom prst="rect">
            <a:avLst/>
          </a:prstGeom>
        </p:spPr>
      </p:pic>
    </p:spTree>
    <p:extLst>
      <p:ext uri="{BB962C8B-B14F-4D97-AF65-F5344CB8AC3E}">
        <p14:creationId xmlns:p14="http://schemas.microsoft.com/office/powerpoint/2010/main" val="3781339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857250"/>
            <a:ext cx="9144000" cy="51435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392" t="43495" r="36520" b="49001"/>
          <a:stretch/>
        </p:blipFill>
        <p:spPr>
          <a:xfrm>
            <a:off x="6629400" y="2139937"/>
            <a:ext cx="1752600" cy="4508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392" t="43495" r="11130" b="47583"/>
          <a:stretch/>
        </p:blipFill>
        <p:spPr>
          <a:xfrm>
            <a:off x="457200" y="2590800"/>
            <a:ext cx="2209800" cy="4572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889" t="54314" r="68333" b="38889"/>
          <a:stretch/>
        </p:blipFill>
        <p:spPr>
          <a:xfrm>
            <a:off x="7543800" y="3407322"/>
            <a:ext cx="152400" cy="46616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0392" t="43495" r="38191" b="49070"/>
          <a:stretch/>
        </p:blipFill>
        <p:spPr>
          <a:xfrm>
            <a:off x="4267200" y="2590800"/>
            <a:ext cx="1447800" cy="38100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4981" t="21164" r="10112" b="19577"/>
          <a:stretch/>
        </p:blipFill>
        <p:spPr>
          <a:xfrm>
            <a:off x="-5908065" y="1838751"/>
            <a:ext cx="5679465" cy="3180498"/>
          </a:xfrm>
          <a:prstGeom prst="rect">
            <a:avLst/>
          </a:prstGeom>
        </p:spPr>
      </p:pic>
    </p:spTree>
    <p:extLst>
      <p:ext uri="{BB962C8B-B14F-4D97-AF65-F5344CB8AC3E}">
        <p14:creationId xmlns:p14="http://schemas.microsoft.com/office/powerpoint/2010/main" val="960999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857250"/>
            <a:ext cx="9144000" cy="51435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889" t="54314" r="68333" b="38889"/>
          <a:stretch/>
        </p:blipFill>
        <p:spPr>
          <a:xfrm>
            <a:off x="7543800" y="3407322"/>
            <a:ext cx="152400" cy="46616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981" t="21164" r="10112" b="19577"/>
          <a:stretch/>
        </p:blipFill>
        <p:spPr>
          <a:xfrm>
            <a:off x="-5374665" y="2139937"/>
            <a:ext cx="5679465" cy="3180498"/>
          </a:xfrm>
          <a:prstGeom prst="rect">
            <a:avLst/>
          </a:prstGeom>
        </p:spPr>
      </p:pic>
    </p:spTree>
    <p:extLst>
      <p:ext uri="{BB962C8B-B14F-4D97-AF65-F5344CB8AC3E}">
        <p14:creationId xmlns:p14="http://schemas.microsoft.com/office/powerpoint/2010/main" val="3480938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33450" y="1847850"/>
            <a:ext cx="9144000" cy="51435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667" t="13334" r="30666" b="76000"/>
          <a:stretch/>
        </p:blipFill>
        <p:spPr>
          <a:xfrm>
            <a:off x="2831726" y="3757337"/>
            <a:ext cx="2076450" cy="377536"/>
          </a:xfrm>
          <a:prstGeom prst="rect">
            <a:avLst/>
          </a:prstGeom>
        </p:spPr>
      </p:pic>
      <p:sp>
        <p:nvSpPr>
          <p:cNvPr id="6" name="Can 5"/>
          <p:cNvSpPr/>
          <p:nvPr/>
        </p:nvSpPr>
        <p:spPr>
          <a:xfrm>
            <a:off x="3548903" y="5327410"/>
            <a:ext cx="642097" cy="377952"/>
          </a:xfrm>
          <a:prstGeom prst="can">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70594">
            <a:off x="3433199" y="4270839"/>
            <a:ext cx="898642" cy="90757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8889" t="54314" r="68333" b="38889"/>
          <a:stretch/>
        </p:blipFill>
        <p:spPr>
          <a:xfrm>
            <a:off x="4195482" y="4696426"/>
            <a:ext cx="152400" cy="466165"/>
          </a:xfrm>
          <a:prstGeom prst="rect">
            <a:avLst/>
          </a:prstGeom>
        </p:spPr>
      </p:pic>
    </p:spTree>
    <p:extLst>
      <p:ext uri="{BB962C8B-B14F-4D97-AF65-F5344CB8AC3E}">
        <p14:creationId xmlns:p14="http://schemas.microsoft.com/office/powerpoint/2010/main" val="547639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4167"/>
          <a:stretch/>
        </p:blipFill>
        <p:spPr>
          <a:xfrm rot="5400000">
            <a:off x="28222" y="-1628422"/>
            <a:ext cx="7563556" cy="7620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92" t="43495" r="38191" b="49070"/>
          <a:stretch/>
        </p:blipFill>
        <p:spPr>
          <a:xfrm>
            <a:off x="2667000" y="3156284"/>
            <a:ext cx="3505200" cy="5013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0776" y="3657600"/>
            <a:ext cx="1181100" cy="2305756"/>
          </a:xfrm>
          <a:prstGeom prst="rect">
            <a:avLst/>
          </a:prstGeom>
        </p:spPr>
      </p:pic>
    </p:spTree>
    <p:extLst>
      <p:ext uri="{BB962C8B-B14F-4D97-AF65-F5344CB8AC3E}">
        <p14:creationId xmlns:p14="http://schemas.microsoft.com/office/powerpoint/2010/main" val="872707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46957" y="1600200"/>
            <a:ext cx="8050085" cy="4525963"/>
          </a:xfrm>
          <a:prstGeom prst="rect">
            <a:avLst/>
          </a:prstGeom>
        </p:spPr>
      </p:pic>
    </p:spTree>
    <p:extLst>
      <p:ext uri="{BB962C8B-B14F-4D97-AF65-F5344CB8AC3E}">
        <p14:creationId xmlns:p14="http://schemas.microsoft.com/office/powerpoint/2010/main" val="1284877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857250"/>
            <a:ext cx="9144000" cy="5143500"/>
            <a:chOff x="0" y="0"/>
            <a:chExt cx="12192000" cy="6858000"/>
          </a:xfrm>
        </p:grpSpPr>
        <p:sp>
          <p:nvSpPr>
            <p:cNvPr id="11" name="Rectangle 10"/>
            <p:cNvSpPr/>
            <p:nvPr/>
          </p:nvSpPr>
          <p:spPr>
            <a:xfrm>
              <a:off x="0" y="0"/>
              <a:ext cx="12192000" cy="6858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p>
          </p:txBody>
        </p:sp>
        <p:sp>
          <p:nvSpPr>
            <p:cNvPr id="12" name="Rectangle 11"/>
            <p:cNvSpPr/>
            <p:nvPr/>
          </p:nvSpPr>
          <p:spPr>
            <a:xfrm>
              <a:off x="201604" y="161246"/>
              <a:ext cx="11834153" cy="65304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pic>
        <p:nvPicPr>
          <p:cNvPr id="1028" name="Picture 4" descr="http://www.alastore.ala.org/images/ackermann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726" y="2107406"/>
            <a:ext cx="1507398" cy="2556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stretch>
            <a:fillRect/>
          </a:stretch>
        </p:blipFill>
        <p:spPr>
          <a:xfrm>
            <a:off x="3600450" y="2343151"/>
            <a:ext cx="2018820" cy="1866844"/>
          </a:xfrm>
          <a:prstGeom prst="rect">
            <a:avLst/>
          </a:prstGeom>
        </p:spPr>
      </p:pic>
      <p:sp>
        <p:nvSpPr>
          <p:cNvPr id="13" name="Content Placeholder 12"/>
          <p:cNvSpPr>
            <a:spLocks noGrp="1"/>
          </p:cNvSpPr>
          <p:nvPr>
            <p:ph idx="1"/>
          </p:nvPr>
        </p:nvSpPr>
        <p:spPr>
          <a:xfrm>
            <a:off x="1143000" y="1785939"/>
            <a:ext cx="6858000" cy="3303985"/>
          </a:xfrm>
        </p:spPr>
        <p:txBody>
          <a:bodyPr/>
          <a:lstStyle/>
          <a:p>
            <a:pPr marL="0" indent="0">
              <a:buNone/>
            </a:pPr>
            <a:r>
              <a:rPr lang="en-US" dirty="0"/>
              <a:t> </a:t>
            </a:r>
          </a:p>
        </p:txBody>
      </p:sp>
      <p:pic>
        <p:nvPicPr>
          <p:cNvPr id="1026" name="Picture 2" descr="Mar 2015 C&amp;RL 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9002" y="1935655"/>
            <a:ext cx="1587500" cy="27085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86100" y="4914901"/>
            <a:ext cx="3314700" cy="369332"/>
          </a:xfrm>
          <a:prstGeom prst="rect">
            <a:avLst/>
          </a:prstGeom>
          <a:noFill/>
        </p:spPr>
        <p:txBody>
          <a:bodyPr wrap="square" rtlCol="0">
            <a:spAutoFit/>
          </a:bodyPr>
          <a:lstStyle/>
          <a:p>
            <a:r>
              <a:rPr lang="en-US" dirty="0">
                <a:hlinkClick r:id="rId6"/>
              </a:rPr>
              <a:t>http://www.acrl.ala.org/value</a:t>
            </a:r>
            <a:r>
              <a:rPr lang="en-US" dirty="0"/>
              <a:t> </a:t>
            </a:r>
          </a:p>
        </p:txBody>
      </p:sp>
      <p:sp>
        <p:nvSpPr>
          <p:cNvPr id="10" name="Title 1"/>
          <p:cNvSpPr>
            <a:spLocks noGrp="1"/>
          </p:cNvSpPr>
          <p:nvPr>
            <p:ph type="title"/>
          </p:nvPr>
        </p:nvSpPr>
        <p:spPr>
          <a:xfrm>
            <a:off x="1485900" y="1063229"/>
            <a:ext cx="6172200" cy="857250"/>
          </a:xfrm>
        </p:spPr>
        <p:txBody>
          <a:bodyPr>
            <a:normAutofit fontScale="90000"/>
          </a:bodyPr>
          <a:lstStyle/>
          <a:p>
            <a:pPr algn="ctr"/>
            <a:r>
              <a:rPr lang="en-US" b="1" dirty="0">
                <a:solidFill>
                  <a:srgbClr val="414C9C"/>
                </a:solidFill>
                <a:latin typeface="Myriad Pro Cond" pitchFamily="34" charset="0"/>
              </a:rPr>
              <a:t>Other </a:t>
            </a:r>
            <a:r>
              <a:rPr lang="en-US" b="1" dirty="0" err="1">
                <a:solidFill>
                  <a:srgbClr val="414C9C"/>
                </a:solidFill>
                <a:latin typeface="Myriad Pro Cond" pitchFamily="34" charset="0"/>
              </a:rPr>
              <a:t>AiA</a:t>
            </a:r>
            <a:r>
              <a:rPr lang="en-US" b="1" dirty="0">
                <a:solidFill>
                  <a:srgbClr val="414C9C"/>
                </a:solidFill>
                <a:latin typeface="Myriad Pro Cond" pitchFamily="34" charset="0"/>
              </a:rPr>
              <a:t> Publications</a:t>
            </a:r>
            <a:endParaRPr lang="en-US" dirty="0"/>
          </a:p>
        </p:txBody>
      </p:sp>
    </p:spTree>
    <p:extLst>
      <p:ext uri="{BB962C8B-B14F-4D97-AF65-F5344CB8AC3E}">
        <p14:creationId xmlns:p14="http://schemas.microsoft.com/office/powerpoint/2010/main" val="2935958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5AA188AB-BAEB-45BD-890E-11A7A42ADCC4}"/>
              </a:ext>
            </a:extLst>
          </p:cNvPr>
          <p:cNvSpPr/>
          <p:nvPr/>
        </p:nvSpPr>
        <p:spPr>
          <a:xfrm rot="5400000">
            <a:off x="2310804" y="-356197"/>
            <a:ext cx="5541281" cy="7820311"/>
          </a:xfrm>
          <a:prstGeom prst="triangle">
            <a:avLst/>
          </a:prstGeom>
          <a:solidFill>
            <a:srgbClr val="B0BA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64C4048-B0B5-4DC2-9A84-AAF036C641C9}"/>
              </a:ext>
            </a:extLst>
          </p:cNvPr>
          <p:cNvSpPr/>
          <p:nvPr/>
        </p:nvSpPr>
        <p:spPr>
          <a:xfrm>
            <a:off x="1679532" y="3345391"/>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2102F46-DF59-445E-B2E6-9682B16D6B40}"/>
              </a:ext>
            </a:extLst>
          </p:cNvPr>
          <p:cNvSpPr/>
          <p:nvPr/>
        </p:nvSpPr>
        <p:spPr>
          <a:xfrm>
            <a:off x="2448213" y="4253423"/>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2F7C42E-90AF-4547-9C8D-F2A8D2E7C778}"/>
              </a:ext>
            </a:extLst>
          </p:cNvPr>
          <p:cNvSpPr/>
          <p:nvPr/>
        </p:nvSpPr>
        <p:spPr>
          <a:xfrm>
            <a:off x="1406673" y="1473060"/>
            <a:ext cx="2560739" cy="209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3A7A5A1-45D8-497F-AB26-8A14B4081CA6}"/>
              </a:ext>
            </a:extLst>
          </p:cNvPr>
          <p:cNvSpPr/>
          <p:nvPr/>
        </p:nvSpPr>
        <p:spPr>
          <a:xfrm>
            <a:off x="3413763" y="3729417"/>
            <a:ext cx="1844037" cy="1223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4574D2-B318-4574-89CA-31AE6D00C24F}"/>
              </a:ext>
            </a:extLst>
          </p:cNvPr>
          <p:cNvSpPr/>
          <p:nvPr/>
        </p:nvSpPr>
        <p:spPr>
          <a:xfrm>
            <a:off x="4211671" y="3002280"/>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F043E3-6809-497B-BFBB-95F45F8C5881}"/>
              </a:ext>
            </a:extLst>
          </p:cNvPr>
          <p:cNvSpPr/>
          <p:nvPr/>
        </p:nvSpPr>
        <p:spPr>
          <a:xfrm>
            <a:off x="3541113" y="2029116"/>
            <a:ext cx="2011677"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3D694D9-BEEC-470A-B670-4A0CC7C89FF7}"/>
              </a:ext>
            </a:extLst>
          </p:cNvPr>
          <p:cNvSpPr/>
          <p:nvPr/>
        </p:nvSpPr>
        <p:spPr>
          <a:xfrm>
            <a:off x="2877024" y="2872638"/>
            <a:ext cx="1341119" cy="1188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031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944BA477-C864-4B1B-8AED-94703642BBAA}"/>
              </a:ext>
            </a:extLst>
          </p:cNvPr>
          <p:cNvPicPr>
            <a:picLocks noRot="1" noChangeAspect="1"/>
          </p:cNvPicPr>
          <p:nvPr>
            <a:videoFile r:link="rId1"/>
          </p:nvPr>
        </p:nvPicPr>
        <p:blipFill>
          <a:blip r:embed="rId5"/>
          <a:stretch>
            <a:fillRect/>
          </a:stretch>
        </p:blipFill>
        <p:spPr>
          <a:xfrm>
            <a:off x="228600" y="457200"/>
            <a:ext cx="8830733" cy="6324600"/>
          </a:xfrm>
          <a:prstGeom prst="rect">
            <a:avLst/>
          </a:prstGeom>
        </p:spPr>
      </p:pic>
      <p:pic>
        <p:nvPicPr>
          <p:cNvPr id="3" name="s9t0AHNofgk"/>
          <p:cNvPicPr>
            <a:picLocks noRot="1" noChangeAspect="1"/>
          </p:cNvPicPr>
          <p:nvPr>
            <a:videoFile r:link="rId2"/>
          </p:nvPr>
        </p:nvPicPr>
        <p:blipFill>
          <a:blip r:embed="rId6"/>
          <a:stretch>
            <a:fillRect/>
          </a:stretch>
        </p:blipFill>
        <p:spPr>
          <a:xfrm>
            <a:off x="102902" y="457200"/>
            <a:ext cx="9076267" cy="6324600"/>
          </a:xfrm>
          <a:prstGeom prst="rect">
            <a:avLst/>
          </a:prstGeom>
        </p:spPr>
      </p:pic>
    </p:spTree>
    <p:extLst>
      <p:ext uri="{BB962C8B-B14F-4D97-AF65-F5344CB8AC3E}">
        <p14:creationId xmlns:p14="http://schemas.microsoft.com/office/powerpoint/2010/main" val="21694919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EE34-EFF9-41AA-9037-7E9FA1D7E5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87FB93-A0AD-4E22-9281-D5A0A87233D3}"/>
              </a:ext>
            </a:extLst>
          </p:cNvPr>
          <p:cNvSpPr>
            <a:spLocks noGrp="1"/>
          </p:cNvSpPr>
          <p:nvPr>
            <p:ph idx="1"/>
          </p:nvPr>
        </p:nvSpPr>
        <p:spPr>
          <a:xfrm>
            <a:off x="4572000" y="2133600"/>
            <a:ext cx="4800600" cy="4525963"/>
          </a:xfrm>
        </p:spPr>
        <p:txBody>
          <a:bodyPr/>
          <a:lstStyle/>
          <a:p>
            <a:pPr marL="0" indent="0">
              <a:buNone/>
            </a:pPr>
            <a:r>
              <a:rPr lang="en-US" b="1" dirty="0"/>
              <a:t>1. Aligning with and Strengthening the</a:t>
            </a:r>
            <a:br>
              <a:rPr lang="en-US" b="1" dirty="0"/>
            </a:br>
            <a:r>
              <a:rPr lang="en-US" b="1" dirty="0"/>
              <a:t> Learning System</a:t>
            </a:r>
            <a:endParaRPr lang="en-US" dirty="0"/>
          </a:p>
        </p:txBody>
      </p:sp>
      <p:pic>
        <p:nvPicPr>
          <p:cNvPr id="4" name="Picture 3">
            <a:extLst>
              <a:ext uri="{FF2B5EF4-FFF2-40B4-BE49-F238E27FC236}">
                <a16:creationId xmlns:a16="http://schemas.microsoft.com/office/drawing/2014/main" id="{0C5799DE-2C0A-483F-87EC-E8645CA2B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19725"/>
            <a:ext cx="3657600" cy="650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049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0FAA-A2C2-412A-AE28-798920B1357D}"/>
              </a:ext>
            </a:extLst>
          </p:cNvPr>
          <p:cNvSpPr>
            <a:spLocks noGrp="1"/>
          </p:cNvSpPr>
          <p:nvPr>
            <p:ph type="title"/>
          </p:nvPr>
        </p:nvSpPr>
        <p:spPr>
          <a:xfrm>
            <a:off x="457200" y="253038"/>
            <a:ext cx="8229600" cy="1143000"/>
          </a:xfrm>
        </p:spPr>
        <p:txBody>
          <a:bodyPr>
            <a:normAutofit/>
          </a:bodyPr>
          <a:lstStyle/>
          <a:p>
            <a:endParaRPr lang="en-US" sz="3200" b="1" dirty="0"/>
          </a:p>
        </p:txBody>
      </p:sp>
      <p:sp>
        <p:nvSpPr>
          <p:cNvPr id="3" name="Rectangle: Rounded Corners 2">
            <a:extLst>
              <a:ext uri="{FF2B5EF4-FFF2-40B4-BE49-F238E27FC236}">
                <a16:creationId xmlns:a16="http://schemas.microsoft.com/office/drawing/2014/main" id="{6B4EB43E-EA34-4D9E-9F4C-C90EC809BA53}"/>
              </a:ext>
            </a:extLst>
          </p:cNvPr>
          <p:cNvSpPr/>
          <p:nvPr/>
        </p:nvSpPr>
        <p:spPr>
          <a:xfrm>
            <a:off x="304800" y="1365558"/>
            <a:ext cx="3505200" cy="2133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Seek to understand the big picture</a:t>
            </a:r>
          </a:p>
        </p:txBody>
      </p:sp>
      <p:sp>
        <p:nvSpPr>
          <p:cNvPr id="5" name="Rectangle: Rounded Corners 4">
            <a:extLst>
              <a:ext uri="{FF2B5EF4-FFF2-40B4-BE49-F238E27FC236}">
                <a16:creationId xmlns:a16="http://schemas.microsoft.com/office/drawing/2014/main" id="{F32F0418-7154-42CD-908E-5A61ED8E2C8B}"/>
              </a:ext>
            </a:extLst>
          </p:cNvPr>
          <p:cNvSpPr/>
          <p:nvPr/>
        </p:nvSpPr>
        <p:spPr>
          <a:xfrm>
            <a:off x="4114800" y="1365558"/>
            <a:ext cx="4800600" cy="2133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Look for interconnected issues that impact more than one element in the system   </a:t>
            </a:r>
          </a:p>
        </p:txBody>
      </p:sp>
      <p:sp>
        <p:nvSpPr>
          <p:cNvPr id="6" name="Rectangle: Rounded Corners 5">
            <a:extLst>
              <a:ext uri="{FF2B5EF4-FFF2-40B4-BE49-F238E27FC236}">
                <a16:creationId xmlns:a16="http://schemas.microsoft.com/office/drawing/2014/main" id="{4E0B66F7-ECEB-4FD7-88ED-A152426F496E}"/>
              </a:ext>
            </a:extLst>
          </p:cNvPr>
          <p:cNvSpPr/>
          <p:nvPr/>
        </p:nvSpPr>
        <p:spPr>
          <a:xfrm>
            <a:off x="212400" y="4198203"/>
            <a:ext cx="4343400" cy="2133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Use your knowledge of the system structure to identify possible leverage actions</a:t>
            </a:r>
          </a:p>
        </p:txBody>
      </p:sp>
      <p:sp>
        <p:nvSpPr>
          <p:cNvPr id="8" name="Rectangle: Rounded Corners 7">
            <a:extLst>
              <a:ext uri="{FF2B5EF4-FFF2-40B4-BE49-F238E27FC236}">
                <a16:creationId xmlns:a16="http://schemas.microsoft.com/office/drawing/2014/main" id="{1BBF07B7-C5E7-4150-B78C-823E4C298FB5}"/>
              </a:ext>
            </a:extLst>
          </p:cNvPr>
          <p:cNvSpPr/>
          <p:nvPr/>
        </p:nvSpPr>
        <p:spPr>
          <a:xfrm>
            <a:off x="4876800" y="4267200"/>
            <a:ext cx="3505200" cy="2133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Examine multiple perspectives of an issue</a:t>
            </a:r>
          </a:p>
        </p:txBody>
      </p:sp>
    </p:spTree>
    <p:extLst>
      <p:ext uri="{BB962C8B-B14F-4D97-AF65-F5344CB8AC3E}">
        <p14:creationId xmlns:p14="http://schemas.microsoft.com/office/powerpoint/2010/main" val="1429251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65779</TotalTime>
  <Words>8259</Words>
  <Application>Microsoft Office PowerPoint</Application>
  <PresentationFormat>On-screen Show (4:3)</PresentationFormat>
  <Paragraphs>531</Paragraphs>
  <Slides>57</Slides>
  <Notes>51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MS PGothic</vt:lpstr>
      <vt:lpstr>Arial</vt:lpstr>
      <vt:lpstr>Calibri</vt:lpstr>
      <vt:lpstr>Franklin Gothic Medium</vt:lpstr>
      <vt:lpstr>Gill Sans MT</vt:lpstr>
      <vt:lpstr>Myriad Pro Cond</vt:lpstr>
      <vt:lpstr>Times New Roman</vt:lpstr>
      <vt:lpstr>Wingdings 2</vt:lpstr>
      <vt:lpstr>Office Theme</vt:lpstr>
      <vt:lpstr>PowerPoint Presentation</vt:lpstr>
      <vt:lpstr>PowerPoint Presentation</vt:lpstr>
      <vt:lpstr>PowerPoint Presentation</vt:lpstr>
      <vt:lpstr>Learning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Engagement and Learning</vt:lpstr>
      <vt:lpstr>PowerPoint Presentation</vt:lpstr>
      <vt:lpstr>AiA Database</vt:lpstr>
      <vt:lpstr>ACRL Publications</vt:lpstr>
      <vt:lpstr>Open Education</vt:lpstr>
      <vt:lpstr>Informed Pedagogy</vt:lpstr>
      <vt:lpstr>PowerPoint Presentation</vt:lpstr>
      <vt:lpstr>PowerPoint Presentation</vt:lpstr>
      <vt:lpstr>PowerPoint Presentation</vt:lpstr>
      <vt:lpstr>PowerPoint Presentation</vt:lpstr>
      <vt:lpstr>3 Year Graduation Rate</vt:lpstr>
      <vt:lpstr>White Students Compared to Students of Color 3 Year Graduation Rate</vt:lpstr>
      <vt:lpstr>PowerPoint Presentation</vt:lpstr>
      <vt:lpstr>PowerPoint Presentation</vt:lpstr>
      <vt:lpstr>PowerPoint Presentation</vt:lpstr>
      <vt:lpstr>PowerPoint Presentation</vt:lpstr>
      <vt:lpstr>PowerPoint Presentation</vt:lpstr>
      <vt:lpstr>Learn more about the ACRL program “Assessment in Action: Academic Libraries and Student Success” at http://www.acrl.ala.org/value/ and at http://www.ala.org/acrl/AiA.</vt:lpstr>
      <vt:lpstr>PowerPoint Presentation</vt:lpstr>
      <vt:lpstr>High vs Lower-wage Pathway Choice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AiA Publications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363</cp:revision>
  <cp:lastPrinted>2017-10-08T03:23:14Z</cp:lastPrinted>
  <dcterms:created xsi:type="dcterms:W3CDTF">2013-04-22T01:18:48Z</dcterms:created>
  <dcterms:modified xsi:type="dcterms:W3CDTF">2018-11-02T15:32:44Z</dcterms:modified>
</cp:coreProperties>
</file>