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56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 Sharrow" initials="ZS" lastIdx="1" clrIdx="0">
    <p:extLst>
      <p:ext uri="{19B8F6BF-5375-455C-9EA6-DF929625EA0E}">
        <p15:presenceInfo xmlns:p15="http://schemas.microsoft.com/office/powerpoint/2012/main" userId="S::zsharrow@wooster.edu::f619f748-0e27-4019-b0bd-941dc10aa8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2T14:27:01.39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62DE1-7A44-43DF-8360-76CEF75E168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5551E19-C85C-4545-9E32-94F2668ED490}">
      <dgm:prSet phldrT="[Text]"/>
      <dgm:spPr/>
      <dgm:t>
        <a:bodyPr/>
        <a:lstStyle/>
        <a:p>
          <a:r>
            <a:rPr lang="en-US" dirty="0"/>
            <a:t>Equipment</a:t>
          </a:r>
        </a:p>
      </dgm:t>
    </dgm:pt>
    <dgm:pt modelId="{3D7318B6-8AC8-48D1-AF4B-8D2D4066468E}" type="parTrans" cxnId="{C2309819-8023-4800-A5DA-DDC101ECAFD6}">
      <dgm:prSet/>
      <dgm:spPr/>
      <dgm:t>
        <a:bodyPr/>
        <a:lstStyle/>
        <a:p>
          <a:endParaRPr lang="en-US"/>
        </a:p>
      </dgm:t>
    </dgm:pt>
    <dgm:pt modelId="{F65E5C9D-CA63-4E39-B381-850321D0A95B}" type="sibTrans" cxnId="{C2309819-8023-4800-A5DA-DDC101ECAFD6}">
      <dgm:prSet/>
      <dgm:spPr/>
      <dgm:t>
        <a:bodyPr/>
        <a:lstStyle/>
        <a:p>
          <a:endParaRPr lang="en-US"/>
        </a:p>
      </dgm:t>
    </dgm:pt>
    <dgm:pt modelId="{B4860AFF-8AD3-4ED3-B96B-306899954EA4}">
      <dgm:prSet phldrT="[Text]"/>
      <dgm:spPr/>
      <dgm:t>
        <a:bodyPr/>
        <a:lstStyle/>
        <a:p>
          <a:r>
            <a:rPr lang="en-US" dirty="0"/>
            <a:t>Recording</a:t>
          </a:r>
        </a:p>
      </dgm:t>
    </dgm:pt>
    <dgm:pt modelId="{57888DB8-158D-4A26-A3E4-27880CCCC5BA}" type="parTrans" cxnId="{CB86E0A8-A0A4-4BA4-B4AA-07A683AD9C3D}">
      <dgm:prSet/>
      <dgm:spPr/>
      <dgm:t>
        <a:bodyPr/>
        <a:lstStyle/>
        <a:p>
          <a:endParaRPr lang="en-US"/>
        </a:p>
      </dgm:t>
    </dgm:pt>
    <dgm:pt modelId="{E6A5F628-B980-409A-A855-D7EA6C29B418}" type="sibTrans" cxnId="{CB86E0A8-A0A4-4BA4-B4AA-07A683AD9C3D}">
      <dgm:prSet/>
      <dgm:spPr/>
      <dgm:t>
        <a:bodyPr/>
        <a:lstStyle/>
        <a:p>
          <a:endParaRPr lang="en-US"/>
        </a:p>
      </dgm:t>
    </dgm:pt>
    <dgm:pt modelId="{4719119D-F00E-4ABF-B6D2-D6A7D785C838}">
      <dgm:prSet phldrT="[Text]"/>
      <dgm:spPr/>
      <dgm:t>
        <a:bodyPr/>
        <a:lstStyle/>
        <a:p>
          <a:r>
            <a:rPr lang="en-US" dirty="0"/>
            <a:t>Post-production</a:t>
          </a:r>
        </a:p>
      </dgm:t>
    </dgm:pt>
    <dgm:pt modelId="{F2205D38-7C9B-488C-A7C1-FF079F7A5EB3}" type="parTrans" cxnId="{CDCE3259-02C3-4F18-A068-029855CB176B}">
      <dgm:prSet/>
      <dgm:spPr/>
      <dgm:t>
        <a:bodyPr/>
        <a:lstStyle/>
        <a:p>
          <a:endParaRPr lang="en-US"/>
        </a:p>
      </dgm:t>
    </dgm:pt>
    <dgm:pt modelId="{C8F62141-A368-4A13-8A92-3DD00268A519}" type="sibTrans" cxnId="{CDCE3259-02C3-4F18-A068-029855CB176B}">
      <dgm:prSet/>
      <dgm:spPr/>
      <dgm:t>
        <a:bodyPr/>
        <a:lstStyle/>
        <a:p>
          <a:endParaRPr lang="en-US"/>
        </a:p>
      </dgm:t>
    </dgm:pt>
    <dgm:pt modelId="{C7A1C7B8-7110-4306-A9F4-8699C892D5DD}" type="pres">
      <dgm:prSet presAssocID="{24062DE1-7A44-43DF-8360-76CEF75E1686}" presName="Name0" presStyleCnt="0">
        <dgm:presLayoutVars>
          <dgm:dir/>
          <dgm:animLvl val="lvl"/>
          <dgm:resizeHandles val="exact"/>
        </dgm:presLayoutVars>
      </dgm:prSet>
      <dgm:spPr/>
    </dgm:pt>
    <dgm:pt modelId="{F66DF24B-5F78-4A71-B479-716257316BF4}" type="pres">
      <dgm:prSet presAssocID="{55551E19-C85C-4545-9E32-94F2668ED49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3C00AC-4D47-48BA-B055-8D483259F6B8}" type="pres">
      <dgm:prSet presAssocID="{F65E5C9D-CA63-4E39-B381-850321D0A95B}" presName="parTxOnlySpace" presStyleCnt="0"/>
      <dgm:spPr/>
    </dgm:pt>
    <dgm:pt modelId="{E1935659-868E-4745-93BC-4D3B178B8FDE}" type="pres">
      <dgm:prSet presAssocID="{B4860AFF-8AD3-4ED3-B96B-306899954E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0233E79-C7EA-402F-9FA6-D3EF4D167F24}" type="pres">
      <dgm:prSet presAssocID="{E6A5F628-B980-409A-A855-D7EA6C29B418}" presName="parTxOnlySpace" presStyleCnt="0"/>
      <dgm:spPr/>
    </dgm:pt>
    <dgm:pt modelId="{A759825F-B920-4386-B83D-33DBE0847C2A}" type="pres">
      <dgm:prSet presAssocID="{4719119D-F00E-4ABF-B6D2-D6A7D785C83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2309819-8023-4800-A5DA-DDC101ECAFD6}" srcId="{24062DE1-7A44-43DF-8360-76CEF75E1686}" destId="{55551E19-C85C-4545-9E32-94F2668ED490}" srcOrd="0" destOrd="0" parTransId="{3D7318B6-8AC8-48D1-AF4B-8D2D4066468E}" sibTransId="{F65E5C9D-CA63-4E39-B381-850321D0A95B}"/>
    <dgm:cxn modelId="{B7DD9C3B-6457-469A-8F0C-2116259F07C8}" type="presOf" srcId="{24062DE1-7A44-43DF-8360-76CEF75E1686}" destId="{C7A1C7B8-7110-4306-A9F4-8699C892D5DD}" srcOrd="0" destOrd="0" presId="urn:microsoft.com/office/officeart/2005/8/layout/chevron1"/>
    <dgm:cxn modelId="{DA697641-91AD-46A7-A293-AF4B6456988F}" type="presOf" srcId="{55551E19-C85C-4545-9E32-94F2668ED490}" destId="{F66DF24B-5F78-4A71-B479-716257316BF4}" srcOrd="0" destOrd="0" presId="urn:microsoft.com/office/officeart/2005/8/layout/chevron1"/>
    <dgm:cxn modelId="{7E686675-0D88-44A2-BDCC-CED773037571}" type="presOf" srcId="{B4860AFF-8AD3-4ED3-B96B-306899954EA4}" destId="{E1935659-868E-4745-93BC-4D3B178B8FDE}" srcOrd="0" destOrd="0" presId="urn:microsoft.com/office/officeart/2005/8/layout/chevron1"/>
    <dgm:cxn modelId="{CDCE3259-02C3-4F18-A068-029855CB176B}" srcId="{24062DE1-7A44-43DF-8360-76CEF75E1686}" destId="{4719119D-F00E-4ABF-B6D2-D6A7D785C838}" srcOrd="2" destOrd="0" parTransId="{F2205D38-7C9B-488C-A7C1-FF079F7A5EB3}" sibTransId="{C8F62141-A368-4A13-8A92-3DD00268A519}"/>
    <dgm:cxn modelId="{CB86E0A8-A0A4-4BA4-B4AA-07A683AD9C3D}" srcId="{24062DE1-7A44-43DF-8360-76CEF75E1686}" destId="{B4860AFF-8AD3-4ED3-B96B-306899954EA4}" srcOrd="1" destOrd="0" parTransId="{57888DB8-158D-4A26-A3E4-27880CCCC5BA}" sibTransId="{E6A5F628-B980-409A-A855-D7EA6C29B418}"/>
    <dgm:cxn modelId="{C8AF57CC-2BF6-42B8-84AB-9FC64531AC76}" type="presOf" srcId="{4719119D-F00E-4ABF-B6D2-D6A7D785C838}" destId="{A759825F-B920-4386-B83D-33DBE0847C2A}" srcOrd="0" destOrd="0" presId="urn:microsoft.com/office/officeart/2005/8/layout/chevron1"/>
    <dgm:cxn modelId="{4EE8880D-E590-49AB-95C9-0C2D1FF1A895}" type="presParOf" srcId="{C7A1C7B8-7110-4306-A9F4-8699C892D5DD}" destId="{F66DF24B-5F78-4A71-B479-716257316BF4}" srcOrd="0" destOrd="0" presId="urn:microsoft.com/office/officeart/2005/8/layout/chevron1"/>
    <dgm:cxn modelId="{1DA7975B-780D-40D3-A333-5A46103E464D}" type="presParOf" srcId="{C7A1C7B8-7110-4306-A9F4-8699C892D5DD}" destId="{DD3C00AC-4D47-48BA-B055-8D483259F6B8}" srcOrd="1" destOrd="0" presId="urn:microsoft.com/office/officeart/2005/8/layout/chevron1"/>
    <dgm:cxn modelId="{F85BA40B-DEC0-48B4-B669-E60BF2AB6F8E}" type="presParOf" srcId="{C7A1C7B8-7110-4306-A9F4-8699C892D5DD}" destId="{E1935659-868E-4745-93BC-4D3B178B8FDE}" srcOrd="2" destOrd="0" presId="urn:microsoft.com/office/officeart/2005/8/layout/chevron1"/>
    <dgm:cxn modelId="{3231D774-4A2F-4D2D-938F-383D1F5338E2}" type="presParOf" srcId="{C7A1C7B8-7110-4306-A9F4-8699C892D5DD}" destId="{90233E79-C7EA-402F-9FA6-D3EF4D167F24}" srcOrd="3" destOrd="0" presId="urn:microsoft.com/office/officeart/2005/8/layout/chevron1"/>
    <dgm:cxn modelId="{6C8481A9-2CA3-4A89-B7B8-ACEE9FFDE1A1}" type="presParOf" srcId="{C7A1C7B8-7110-4306-A9F4-8699C892D5DD}" destId="{A759825F-B920-4386-B83D-33DBE0847C2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DF24B-5F78-4A71-B479-716257316BF4}">
      <dsp:nvSpPr>
        <dsp:cNvPr id="0" name=""/>
        <dsp:cNvSpPr/>
      </dsp:nvSpPr>
      <dsp:spPr>
        <a:xfrm>
          <a:off x="2878" y="2486738"/>
          <a:ext cx="3507452" cy="14029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Equipment</a:t>
          </a:r>
        </a:p>
      </dsp:txBody>
      <dsp:txXfrm>
        <a:off x="704369" y="2486738"/>
        <a:ext cx="2104471" cy="1402981"/>
      </dsp:txXfrm>
    </dsp:sp>
    <dsp:sp modelId="{E1935659-868E-4745-93BC-4D3B178B8FDE}">
      <dsp:nvSpPr>
        <dsp:cNvPr id="0" name=""/>
        <dsp:cNvSpPr/>
      </dsp:nvSpPr>
      <dsp:spPr>
        <a:xfrm>
          <a:off x="3159586" y="2486738"/>
          <a:ext cx="3507452" cy="140298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Recording</a:t>
          </a:r>
        </a:p>
      </dsp:txBody>
      <dsp:txXfrm>
        <a:off x="3861077" y="2486738"/>
        <a:ext cx="2104471" cy="1402981"/>
      </dsp:txXfrm>
    </dsp:sp>
    <dsp:sp modelId="{A759825F-B920-4386-B83D-33DBE0847C2A}">
      <dsp:nvSpPr>
        <dsp:cNvPr id="0" name=""/>
        <dsp:cNvSpPr/>
      </dsp:nvSpPr>
      <dsp:spPr>
        <a:xfrm>
          <a:off x="6316293" y="2486738"/>
          <a:ext cx="3507452" cy="14029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Post-production</a:t>
          </a:r>
        </a:p>
      </dsp:txBody>
      <dsp:txXfrm>
        <a:off x="7017784" y="2486738"/>
        <a:ext cx="2104471" cy="140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gkddSjC86k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TECHSMITH CAMTASIA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194560"/>
            <a:ext cx="4962525" cy="4234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Excels at: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Polished final products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Full-featured editor</a:t>
            </a: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Limitations: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Expensive </a:t>
            </a:r>
            <a:r>
              <a:rPr lang="en-US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(limited trial version)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Learning curve</a:t>
            </a:r>
          </a:p>
          <a:p>
            <a:pPr marL="0" indent="0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24053-40D2-4062-9EF4-5A335AE5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1"/>
            <a:ext cx="5530359" cy="3650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B63A6-2829-4971-88E0-494E99920EFC}"/>
              </a:ext>
            </a:extLst>
          </p:cNvPr>
          <p:cNvSpPr txBox="1"/>
          <p:nvPr/>
        </p:nvSpPr>
        <p:spPr>
          <a:xfrm>
            <a:off x="6291993" y="6093627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https://www.techsmith.com/video-editor.html</a:t>
            </a:r>
          </a:p>
        </p:txBody>
      </p:sp>
    </p:spTree>
    <p:extLst>
      <p:ext uri="{BB962C8B-B14F-4D97-AF65-F5344CB8AC3E}">
        <p14:creationId xmlns:p14="http://schemas.microsoft.com/office/powerpoint/2010/main" val="145339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Recording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1975486"/>
            <a:ext cx="4800600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Minimize distractions.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8AFC93F-E662-4BBB-88EE-70913B4576ED}"/>
              </a:ext>
            </a:extLst>
          </p:cNvPr>
          <p:cNvSpPr txBox="1">
            <a:spLocks/>
          </p:cNvSpPr>
          <p:nvPr/>
        </p:nvSpPr>
        <p:spPr>
          <a:xfrm>
            <a:off x="219075" y="2704632"/>
            <a:ext cx="7619999" cy="3388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32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Record audio and video separately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Eliminate background noise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Speak slowly &amp; enunciate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Mind your mic’s position</a:t>
            </a: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Post-production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424" y="1975486"/>
            <a:ext cx="3076575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 tools.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4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Post-production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424" y="1975486"/>
            <a:ext cx="3076575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 tools.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BCB6511-A6BA-4E05-B1BE-B709CE9F1C4B}"/>
              </a:ext>
            </a:extLst>
          </p:cNvPr>
          <p:cNvSpPr txBox="1">
            <a:spLocks/>
          </p:cNvSpPr>
          <p:nvPr/>
        </p:nvSpPr>
        <p:spPr>
          <a:xfrm>
            <a:off x="485775" y="3429000"/>
            <a:ext cx="7619999" cy="3388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Adjust audio volume appropriately</a:t>
            </a:r>
          </a:p>
          <a:p>
            <a:pPr lvl="1"/>
            <a:endParaRPr lang="en-US" sz="36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Calibrate your 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A9AF-2D9A-43FE-A410-D615CD57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517" y="2769402"/>
            <a:ext cx="3833814" cy="3436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26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Post-production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424" y="1975486"/>
            <a:ext cx="3076575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 tools.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BCB6511-A6BA-4E05-B1BE-B709CE9F1C4B}"/>
              </a:ext>
            </a:extLst>
          </p:cNvPr>
          <p:cNvSpPr txBox="1">
            <a:spLocks/>
          </p:cNvSpPr>
          <p:nvPr/>
        </p:nvSpPr>
        <p:spPr>
          <a:xfrm>
            <a:off x="288130" y="2971332"/>
            <a:ext cx="6910387" cy="3388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Volume Leveling:</a:t>
            </a:r>
          </a:p>
          <a:p>
            <a:pPr marL="457200" lvl="1" indent="0">
              <a:buNone/>
            </a:pPr>
            <a:endParaRPr lang="en-US" sz="36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457200" lvl="1" indent="0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normalization vs.</a:t>
            </a:r>
          </a:p>
          <a:p>
            <a:pPr marL="457200" lvl="1" indent="0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compression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49C93-C0B1-4CF3-BA93-51AC86775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517" y="2769402"/>
            <a:ext cx="3833814" cy="3436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97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Post-production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424" y="1975486"/>
            <a:ext cx="3076575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 tools.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C12B8-ED9E-4897-BED5-B00805F0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8" y="3514725"/>
            <a:ext cx="5901433" cy="300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0DD2C-91EC-4AE8-B00D-D20BA9DC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07" y="3514725"/>
            <a:ext cx="5901433" cy="3022892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A38ADE9-EF68-4D75-B558-5E5F885680A7}"/>
              </a:ext>
            </a:extLst>
          </p:cNvPr>
          <p:cNvSpPr txBox="1">
            <a:spLocks/>
          </p:cNvSpPr>
          <p:nvPr/>
        </p:nvSpPr>
        <p:spPr>
          <a:xfrm>
            <a:off x="137417" y="2942991"/>
            <a:ext cx="5889876" cy="8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No effects applied: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50B8578-A637-48EA-B6CC-3295B4C0FE5C}"/>
              </a:ext>
            </a:extLst>
          </p:cNvPr>
          <p:cNvSpPr txBox="1">
            <a:spLocks/>
          </p:cNvSpPr>
          <p:nvPr/>
        </p:nvSpPr>
        <p:spPr>
          <a:xfrm>
            <a:off x="6164706" y="2942991"/>
            <a:ext cx="5889875" cy="8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Normalized:</a:t>
            </a:r>
          </a:p>
        </p:txBody>
      </p:sp>
    </p:spTree>
    <p:extLst>
      <p:ext uri="{BB962C8B-B14F-4D97-AF65-F5344CB8AC3E}">
        <p14:creationId xmlns:p14="http://schemas.microsoft.com/office/powerpoint/2010/main" val="306093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Post-production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424" y="1975486"/>
            <a:ext cx="3076575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 tools.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C12B8-ED9E-4897-BED5-B00805F0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8" y="3514725"/>
            <a:ext cx="5901433" cy="30099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A38ADE9-EF68-4D75-B558-5E5F885680A7}"/>
              </a:ext>
            </a:extLst>
          </p:cNvPr>
          <p:cNvSpPr txBox="1">
            <a:spLocks/>
          </p:cNvSpPr>
          <p:nvPr/>
        </p:nvSpPr>
        <p:spPr>
          <a:xfrm>
            <a:off x="137417" y="2942991"/>
            <a:ext cx="5889876" cy="8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No effects applied: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50B8578-A637-48EA-B6CC-3295B4C0FE5C}"/>
              </a:ext>
            </a:extLst>
          </p:cNvPr>
          <p:cNvSpPr txBox="1">
            <a:spLocks/>
          </p:cNvSpPr>
          <p:nvPr/>
        </p:nvSpPr>
        <p:spPr>
          <a:xfrm>
            <a:off x="6164706" y="2942991"/>
            <a:ext cx="5889875" cy="8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Compressed: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525DB-2CB6-4A79-BD4C-46726CD5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06" y="3514725"/>
            <a:ext cx="5889877" cy="30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9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Post-production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424" y="1975486"/>
            <a:ext cx="3076575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 tools.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50B8578-A637-48EA-B6CC-3295B4C0FE5C}"/>
              </a:ext>
            </a:extLst>
          </p:cNvPr>
          <p:cNvSpPr txBox="1">
            <a:spLocks/>
          </p:cNvSpPr>
          <p:nvPr/>
        </p:nvSpPr>
        <p:spPr>
          <a:xfrm>
            <a:off x="6164706" y="2942991"/>
            <a:ext cx="5889875" cy="8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Compressed: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525DB-2CB6-4A79-BD4C-46726CD5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06" y="3514725"/>
            <a:ext cx="5889877" cy="3055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E78DD2-B04D-42BE-8C13-7F5B4F40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3" y="3514725"/>
            <a:ext cx="5965260" cy="3055586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D0F7205-A09A-40A4-8BEA-FF043F166EE1}"/>
              </a:ext>
            </a:extLst>
          </p:cNvPr>
          <p:cNvSpPr txBox="1">
            <a:spLocks/>
          </p:cNvSpPr>
          <p:nvPr/>
        </p:nvSpPr>
        <p:spPr>
          <a:xfrm>
            <a:off x="137416" y="2942991"/>
            <a:ext cx="5889875" cy="8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Normalized:</a:t>
            </a:r>
          </a:p>
        </p:txBody>
      </p:sp>
    </p:spTree>
    <p:extLst>
      <p:ext uri="{BB962C8B-B14F-4D97-AF65-F5344CB8AC3E}">
        <p14:creationId xmlns:p14="http://schemas.microsoft.com/office/powerpoint/2010/main" val="149907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Post-production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424" y="1975486"/>
            <a:ext cx="3076575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 tools.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BCB6511-A6BA-4E05-B1BE-B709CE9F1C4B}"/>
              </a:ext>
            </a:extLst>
          </p:cNvPr>
          <p:cNvSpPr txBox="1">
            <a:spLocks/>
          </p:cNvSpPr>
          <p:nvPr/>
        </p:nvSpPr>
        <p:spPr>
          <a:xfrm>
            <a:off x="0" y="2704632"/>
            <a:ext cx="5076824" cy="4020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Remove the lowest frequencies (&lt;100hz)</a:t>
            </a: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Cut around 500hz to reduce “muddiness”</a:t>
            </a: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Boost 1-4khz range to increase clarity</a:t>
            </a: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Don’t overdo it</a:t>
            </a:r>
          </a:p>
          <a:p>
            <a:pPr lvl="1"/>
            <a:endParaRPr lang="en-US" sz="36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FB5A4-7555-4AC5-B485-6506C32B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257" y="2647950"/>
            <a:ext cx="6450742" cy="34456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1A3325-FE75-46D3-9871-079BDD71536E}"/>
              </a:ext>
            </a:extLst>
          </p:cNvPr>
          <p:cNvSpPr/>
          <p:nvPr/>
        </p:nvSpPr>
        <p:spPr>
          <a:xfrm>
            <a:off x="-152400" y="2047222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Increasing Vocal Clarity: Equalization (EQ)</a:t>
            </a:r>
          </a:p>
        </p:txBody>
      </p:sp>
    </p:spTree>
    <p:extLst>
      <p:ext uri="{BB962C8B-B14F-4D97-AF65-F5344CB8AC3E}">
        <p14:creationId xmlns:p14="http://schemas.microsoft.com/office/powerpoint/2010/main" val="22546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Post-production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424" y="1975486"/>
            <a:ext cx="3076575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 tools.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BCB6511-A6BA-4E05-B1BE-B709CE9F1C4B}"/>
              </a:ext>
            </a:extLst>
          </p:cNvPr>
          <p:cNvSpPr txBox="1">
            <a:spLocks/>
          </p:cNvSpPr>
          <p:nvPr/>
        </p:nvSpPr>
        <p:spPr>
          <a:xfrm>
            <a:off x="866067" y="2704632"/>
            <a:ext cx="4495800" cy="338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Tools:</a:t>
            </a:r>
          </a:p>
          <a:p>
            <a:pPr marL="457200" lvl="1" indent="0">
              <a:buNone/>
            </a:pPr>
            <a:endParaRPr lang="en-US" sz="36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r>
              <a:rPr lang="en-US" sz="3600" dirty="0" err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Garageband</a:t>
            </a: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(Mac)</a:t>
            </a:r>
          </a:p>
          <a:p>
            <a:pPr lvl="1"/>
            <a:endParaRPr lang="en-US" sz="36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Audacity (free; cross-platform)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7411E-D967-4EA9-B2A5-74E28871B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79" y="2705015"/>
            <a:ext cx="4700304" cy="3238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16990-BBDF-450A-98CA-7A6BABA90BA3}"/>
              </a:ext>
            </a:extLst>
          </p:cNvPr>
          <p:cNvSpPr txBox="1"/>
          <p:nvPr/>
        </p:nvSpPr>
        <p:spPr>
          <a:xfrm>
            <a:off x="7358062" y="6093627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https://www.audacityteam.org/</a:t>
            </a:r>
          </a:p>
        </p:txBody>
      </p:sp>
    </p:spTree>
    <p:extLst>
      <p:ext uri="{BB962C8B-B14F-4D97-AF65-F5344CB8AC3E}">
        <p14:creationId xmlns:p14="http://schemas.microsoft.com/office/powerpoint/2010/main" val="425998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Post-production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424" y="1975486"/>
            <a:ext cx="3076575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 tools.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3" name="Online Media 2" title="Audio Post-processing comparison">
            <a:hlinkClick r:id="" action="ppaction://media"/>
            <a:extLst>
              <a:ext uri="{FF2B5EF4-FFF2-40B4-BE49-F238E27FC236}">
                <a16:creationId xmlns:a16="http://schemas.microsoft.com/office/drawing/2014/main" id="{A8F64177-DD5D-4307-B374-CFA71DD3AB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3991" y="2038351"/>
            <a:ext cx="6612467" cy="3719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35A469-29EC-4AFE-AAB4-BC1F2969348D}"/>
              </a:ext>
            </a:extLst>
          </p:cNvPr>
          <p:cNvSpPr txBox="1"/>
          <p:nvPr/>
        </p:nvSpPr>
        <p:spPr>
          <a:xfrm>
            <a:off x="4115263" y="5862794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http://tiny.cc/stemig</a:t>
            </a:r>
          </a:p>
        </p:txBody>
      </p:sp>
    </p:spTree>
    <p:extLst>
      <p:ext uri="{BB962C8B-B14F-4D97-AF65-F5344CB8AC3E}">
        <p14:creationId xmlns:p14="http://schemas.microsoft.com/office/powerpoint/2010/main" val="36332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Screencast-o-</a:t>
            </a:r>
            <a:r>
              <a:rPr lang="en-US" sz="7200" cap="none" dirty="0" err="1">
                <a:latin typeface="Ostrich Sans Black" panose="00000A00000000000000" pitchFamily="50" charset="0"/>
                <a:cs typeface="Gisha" panose="020B0604020202020204" pitchFamily="34" charset="-79"/>
              </a:rPr>
              <a:t>matic</a:t>
            </a:r>
            <a:endParaRPr lang="en-US" sz="7200" cap="none" dirty="0">
              <a:latin typeface="Ostrich Sans Black" panose="00000A00000000000000" pitchFamily="50" charset="0"/>
              <a:cs typeface="Gisha" panose="020B0604020202020204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194560"/>
            <a:ext cx="4962525" cy="4234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Excels at: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Fast &amp; lightweight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Simple workflow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Inexpensive </a:t>
            </a:r>
            <a:r>
              <a:rPr lang="en-US" sz="24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(free or paid)</a:t>
            </a: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Limitations: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Limited editing features</a:t>
            </a:r>
          </a:p>
          <a:p>
            <a:pPr marL="0" indent="0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B63A6-2829-4971-88E0-494E99920EFC}"/>
              </a:ext>
            </a:extLst>
          </p:cNvPr>
          <p:cNvSpPr txBox="1"/>
          <p:nvPr/>
        </p:nvSpPr>
        <p:spPr>
          <a:xfrm>
            <a:off x="7147370" y="6093627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https://screencast-o-matic.com/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C8CFC-93C2-4D90-A2E8-8E8E72C5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1"/>
            <a:ext cx="5604021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9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58D83D5-5123-41D3-B965-E28587EF18AA}"/>
              </a:ext>
            </a:extLst>
          </p:cNvPr>
          <p:cNvSpPr txBox="1">
            <a:spLocks/>
          </p:cNvSpPr>
          <p:nvPr/>
        </p:nvSpPr>
        <p:spPr>
          <a:xfrm>
            <a:off x="771525" y="2261235"/>
            <a:ext cx="10648950" cy="3587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>
                <a:latin typeface="Ostrich Sans Black" panose="00000A00000000000000" pitchFamily="50" charset="0"/>
                <a:ea typeface="Droid Sans" panose="020B0606030804020204" pitchFamily="34" charset="0"/>
                <a:cs typeface="Droid Sans" panose="020B0606030804020204" pitchFamily="34" charset="0"/>
              </a:rPr>
              <a:t>Thank you</a:t>
            </a:r>
          </a:p>
          <a:p>
            <a:pPr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999FFA-C119-4094-9E20-C977E2C8B389}"/>
              </a:ext>
            </a:extLst>
          </p:cNvPr>
          <p:cNvSpPr txBox="1"/>
          <p:nvPr/>
        </p:nvSpPr>
        <p:spPr>
          <a:xfrm>
            <a:off x="2667000" y="3762404"/>
            <a:ext cx="7141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Questions?  zsharrow@wooster.edu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73C83-3124-4119-A35F-8BA87C8A7396}"/>
              </a:ext>
            </a:extLst>
          </p:cNvPr>
          <p:cNvSpPr txBox="1"/>
          <p:nvPr/>
        </p:nvSpPr>
        <p:spPr>
          <a:xfrm>
            <a:off x="5019675" y="4347179"/>
            <a:ext cx="3956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Twitter: @scilibzach</a:t>
            </a:r>
          </a:p>
        </p:txBody>
      </p:sp>
    </p:spTree>
    <p:extLst>
      <p:ext uri="{BB962C8B-B14F-4D97-AF65-F5344CB8AC3E}">
        <p14:creationId xmlns:p14="http://schemas.microsoft.com/office/powerpoint/2010/main" val="206652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829550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OBS Studio 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194560"/>
            <a:ext cx="4962525" cy="4234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Excels at: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Live broadcasts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Free &amp; open-source</a:t>
            </a: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Limitations:</a:t>
            </a:r>
          </a:p>
          <a:p>
            <a:pPr lvl="1"/>
            <a:r>
              <a:rPr lang="en-US" sz="28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“Editing” happens in real-time</a:t>
            </a:r>
          </a:p>
          <a:p>
            <a:pPr marL="0" indent="0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B63A6-2829-4971-88E0-494E99920EFC}"/>
              </a:ext>
            </a:extLst>
          </p:cNvPr>
          <p:cNvSpPr txBox="1"/>
          <p:nvPr/>
        </p:nvSpPr>
        <p:spPr>
          <a:xfrm>
            <a:off x="7586701" y="6093627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https://obsproject.com/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D998A-DDB0-4404-AE63-4EEDFCB75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1"/>
            <a:ext cx="5629885" cy="40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7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58D83D5-5123-41D3-B965-E28587EF18AA}"/>
              </a:ext>
            </a:extLst>
          </p:cNvPr>
          <p:cNvSpPr txBox="1">
            <a:spLocks/>
          </p:cNvSpPr>
          <p:nvPr/>
        </p:nvSpPr>
        <p:spPr>
          <a:xfrm>
            <a:off x="771525" y="1994535"/>
            <a:ext cx="10648950" cy="3587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>
                <a:latin typeface="Ostrich Sans Black" panose="00000A00000000000000" pitchFamily="50" charset="0"/>
                <a:ea typeface="Droid Sans" panose="020B0606030804020204" pitchFamily="34" charset="0"/>
                <a:cs typeface="Droid Sans" panose="020B0606030804020204" pitchFamily="34" charset="0"/>
              </a:rPr>
              <a:t>Audio Quality</a:t>
            </a:r>
          </a:p>
          <a:p>
            <a:pPr algn="ctr"/>
            <a:r>
              <a:rPr lang="en-US" sz="44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The Elephant in the Room</a:t>
            </a:r>
          </a:p>
          <a:p>
            <a:pPr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9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CC15F6-446E-4B36-8048-03C3072A13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018381"/>
              </p:ext>
            </p:extLst>
          </p:nvPr>
        </p:nvGraphicFramePr>
        <p:xfrm>
          <a:off x="1182687" y="114301"/>
          <a:ext cx="9826625" cy="6376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0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Equipment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050" y="1975486"/>
            <a:ext cx="8743950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Use the best microphone you can find.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9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Equipment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050" y="1975486"/>
            <a:ext cx="8743950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Use the best microphone you can find.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6D5696-4363-493E-ABD9-89DCFBCF8076}"/>
              </a:ext>
            </a:extLst>
          </p:cNvPr>
          <p:cNvSpPr txBox="1">
            <a:spLocks/>
          </p:cNvSpPr>
          <p:nvPr/>
        </p:nvSpPr>
        <p:spPr>
          <a:xfrm>
            <a:off x="1343026" y="3429000"/>
            <a:ext cx="5524500" cy="224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Built-in laptop microphones: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avoid if possible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1028" name="Picture 4" descr="Photo of Laptop Near Plant">
            <a:extLst>
              <a:ext uri="{FF2B5EF4-FFF2-40B4-BE49-F238E27FC236}">
                <a16:creationId xmlns:a16="http://schemas.microsoft.com/office/drawing/2014/main" id="{CACF359F-6C3F-4849-A22C-1B279BF5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631441"/>
            <a:ext cx="5295898" cy="35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Equipment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050" y="1975486"/>
            <a:ext cx="8743950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Use the best microphone you can find.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6D5696-4363-493E-ABD9-89DCFBCF8076}"/>
              </a:ext>
            </a:extLst>
          </p:cNvPr>
          <p:cNvSpPr txBox="1">
            <a:spLocks/>
          </p:cNvSpPr>
          <p:nvPr/>
        </p:nvSpPr>
        <p:spPr>
          <a:xfrm>
            <a:off x="923926" y="3678555"/>
            <a:ext cx="5524500" cy="224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Headsets or earbuds: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usually acceptable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2050" name="Picture 2" descr="Woman in Black Blazer Sitting Beside Man in Black Suit">
            <a:extLst>
              <a:ext uri="{FF2B5EF4-FFF2-40B4-BE49-F238E27FC236}">
                <a16:creationId xmlns:a16="http://schemas.microsoft.com/office/drawing/2014/main" id="{6DD5E098-D311-42CE-BE9A-7FE87D677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9" r="28492"/>
          <a:stretch/>
        </p:blipFill>
        <p:spPr bwMode="auto">
          <a:xfrm>
            <a:off x="6248401" y="2533650"/>
            <a:ext cx="4819648" cy="371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E9-2D1E-4EC1-BBC6-6C9D9033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924925" cy="1293028"/>
          </a:xfrm>
        </p:spPr>
        <p:txBody>
          <a:bodyPr>
            <a:normAutofit/>
          </a:bodyPr>
          <a:lstStyle/>
          <a:p>
            <a:r>
              <a:rPr lang="en-US" sz="7200" cap="none" dirty="0">
                <a:latin typeface="Ostrich Sans Black" panose="00000A00000000000000" pitchFamily="50" charset="0"/>
                <a:cs typeface="Gisha" panose="020B0604020202020204" pitchFamily="34" charset="-79"/>
              </a:rPr>
              <a:t>Equipment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46635-92CC-4AC2-B7EE-2804F8EC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050" y="1975486"/>
            <a:ext cx="8743950" cy="558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Use the best microphone you can find.</a:t>
            </a:r>
          </a:p>
          <a:p>
            <a:pPr marL="0" indent="0" algn="ctr">
              <a:buNone/>
            </a:pPr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 algn="ctr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6D5696-4363-493E-ABD9-89DCFBCF8076}"/>
              </a:ext>
            </a:extLst>
          </p:cNvPr>
          <p:cNvSpPr txBox="1">
            <a:spLocks/>
          </p:cNvSpPr>
          <p:nvPr/>
        </p:nvSpPr>
        <p:spPr>
          <a:xfrm>
            <a:off x="447676" y="3678555"/>
            <a:ext cx="5524500" cy="224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Stand-alone microphone: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best option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endParaRPr lang="en-US" sz="28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3074" name="Picture 2" descr="Selective Focus Photography of Gray Stainless Steel Condenser Microphone">
            <a:extLst>
              <a:ext uri="{FF2B5EF4-FFF2-40B4-BE49-F238E27FC236}">
                <a16:creationId xmlns:a16="http://schemas.microsoft.com/office/drawing/2014/main" id="{69B7E47A-84DB-4950-8580-5EE23375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51928"/>
            <a:ext cx="5305424" cy="35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2895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149</TotalTime>
  <Words>303</Words>
  <Application>Microsoft Office PowerPoint</Application>
  <PresentationFormat>Widescreen</PresentationFormat>
  <Paragraphs>100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Droid Sans</vt:lpstr>
      <vt:lpstr>Ostrich Sans Black</vt:lpstr>
      <vt:lpstr>Vapor Trail</vt:lpstr>
      <vt:lpstr>TECHSMITH CAMTASIA</vt:lpstr>
      <vt:lpstr>Screencast-o-matic</vt:lpstr>
      <vt:lpstr>OBS Studio    </vt:lpstr>
      <vt:lpstr>PowerPoint Presentation</vt:lpstr>
      <vt:lpstr>PowerPoint Presentation</vt:lpstr>
      <vt:lpstr>Equipment</vt:lpstr>
      <vt:lpstr>Equipment</vt:lpstr>
      <vt:lpstr>Equipment</vt:lpstr>
      <vt:lpstr>Equipment</vt:lpstr>
      <vt:lpstr>Recording</vt:lpstr>
      <vt:lpstr>Post-production</vt:lpstr>
      <vt:lpstr>Post-production</vt:lpstr>
      <vt:lpstr>Post-production</vt:lpstr>
      <vt:lpstr>Post-production</vt:lpstr>
      <vt:lpstr>Post-production</vt:lpstr>
      <vt:lpstr>Post-production</vt:lpstr>
      <vt:lpstr>Post-production</vt:lpstr>
      <vt:lpstr>Post-production</vt:lpstr>
      <vt:lpstr>Post-production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Sharrow</dc:creator>
  <cp:lastModifiedBy>Zach Sharrow</cp:lastModifiedBy>
  <cp:revision>23</cp:revision>
  <dcterms:created xsi:type="dcterms:W3CDTF">2020-10-02T12:25:52Z</dcterms:created>
  <dcterms:modified xsi:type="dcterms:W3CDTF">2020-10-02T18:28:46Z</dcterms:modified>
</cp:coreProperties>
</file>