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5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1981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x-none" sz="1800" b="0" i="0" u="none" strike="noStrike" cap="none" baseline="0"/>
              <a:t>Background on the NGL project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Times New Roman"/>
              <a:buNone/>
              <a:defRPr sz="32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spcBef>
                <a:spcPts val="560"/>
              </a:spcBef>
              <a:buClr>
                <a:srgbClr val="3F3F3F"/>
              </a:buClr>
              <a:buFont typeface="Times New Roman"/>
              <a:buNone/>
              <a:defRPr sz="28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spcBef>
                <a:spcPts val="480"/>
              </a:spcBef>
              <a:buClr>
                <a:srgbClr val="3F3F3F"/>
              </a:buClr>
              <a:buFont typeface="Times New Roman"/>
              <a:buNone/>
              <a:defRPr sz="24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spcBef>
                <a:spcPts val="400"/>
              </a:spcBef>
              <a:buClr>
                <a:srgbClr val="3F3F3F"/>
              </a:buClr>
              <a:buFont typeface="Times New Roman"/>
              <a:buNone/>
              <a:defRPr sz="20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spcBef>
                <a:spcPts val="400"/>
              </a:spcBef>
              <a:buClr>
                <a:srgbClr val="3F3F3F"/>
              </a:buClr>
              <a:buFont typeface="Times New Roman"/>
              <a:buNone/>
              <a:defRPr sz="20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184260" y="-376375"/>
            <a:ext cx="477547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Font typeface="Times New Roman"/>
              <a:buNone/>
              <a:defRPr sz="32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Font typeface="Times New Roman"/>
              <a:buNone/>
              <a:defRPr sz="28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Font typeface="Times New Roman"/>
              <a:buNone/>
              <a:defRPr sz="24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Times New Roman"/>
              <a:buNone/>
              <a:defRPr sz="20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Times New Roman"/>
              <a:buNone/>
              <a:defRPr sz="20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79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762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476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Font typeface="Times New Roman"/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Font typeface="Times New Roman"/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Font typeface="Times New Roman"/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Font typeface="Times New Roman"/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Font typeface="Times New Roman"/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Font typeface="Arial"/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Font typeface="Arial"/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Font typeface="Arial"/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Font typeface="Arial"/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Times New Roman"/>
              <a:buNone/>
              <a:defRPr sz="2400" b="1"/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Times New Roman"/>
              <a:buNone/>
              <a:defRPr sz="2400" b="1"/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2184259" y="-376374"/>
            <a:ext cx="477547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79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762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476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79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762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476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Font typeface="Times New Roman"/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Font typeface="Times New Roman"/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Font typeface="Times New Roman"/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Font typeface="Times New Roman"/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Font typeface="Times New Roman"/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Times New Roman"/>
              <a:buNone/>
              <a:defRPr sz="2400" b="1"/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Times New Roman"/>
              <a:buNone/>
              <a:defRPr sz="2400" b="1"/>
            </a:lvl1pPr>
            <a:lvl2pPr marL="457200" indent="0" rtl="0">
              <a:buFont typeface="Times New Roman"/>
              <a:buNone/>
              <a:defRPr sz="2000" b="1"/>
            </a:lvl2pPr>
            <a:lvl3pPr marL="914400" indent="0" rtl="0">
              <a:buFont typeface="Times New Roman"/>
              <a:buNone/>
              <a:defRPr sz="1800" b="1"/>
            </a:lvl3pPr>
            <a:lvl4pPr marL="1371600" indent="0" rtl="0">
              <a:buFont typeface="Times New Roman"/>
              <a:buNone/>
              <a:defRPr sz="1600" b="1"/>
            </a:lvl4pPr>
            <a:lvl5pPr marL="1828800" indent="0" rtl="0">
              <a:buFont typeface="Times New Roman"/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Times New Roman"/>
              <a:buNone/>
              <a:defRPr sz="1400"/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buClr>
                <a:srgbClr val="7F7F7F"/>
              </a:buClr>
              <a:buFont typeface="Arial"/>
              <a:buNone/>
              <a:defRPr sz="3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Times New Roman"/>
              <a:buNone/>
              <a:defRPr sz="1400"/>
            </a:lvl1pPr>
            <a:lvl2pPr marL="457200" indent="0" rtl="0">
              <a:buFont typeface="Times New Roman"/>
              <a:buNone/>
              <a:defRPr sz="1200"/>
            </a:lvl2pPr>
            <a:lvl3pPr marL="914400" indent="0" rtl="0">
              <a:buFont typeface="Times New Roman"/>
              <a:buNone/>
              <a:defRPr sz="1000"/>
            </a:lvl3pPr>
            <a:lvl4pPr marL="1371600" indent="0" rtl="0">
              <a:buFont typeface="Times New Roman"/>
              <a:buNone/>
              <a:defRPr sz="900"/>
            </a:lvl4pPr>
            <a:lvl5pPr marL="1828800" indent="0" rtl="0">
              <a:buFont typeface="Times New Roman"/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indent="-476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501428"/>
            <a:ext cx="2895600" cy="3565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12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394137" y="1401379"/>
            <a:ext cx="8478344" cy="2199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Cataloger </a:t>
            </a:r>
            <a:b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Metadata-er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4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x-none" sz="32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library staff for today's projects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3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Why Discovery?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199" y="1304236"/>
            <a:ext cx="8229600" cy="4775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126212" y="970795"/>
            <a:ext cx="6683831" cy="57540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200" name="Shape 200"/>
          <p:cNvCxnSpPr/>
          <p:nvPr/>
        </p:nvCxnSpPr>
        <p:spPr>
          <a:xfrm rot="10800000" flipH="1">
            <a:off x="2356300" y="1320400"/>
            <a:ext cx="449100" cy="366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1" name="Shape 201"/>
          <p:cNvCxnSpPr/>
          <p:nvPr/>
        </p:nvCxnSpPr>
        <p:spPr>
          <a:xfrm>
            <a:off x="650950" y="1347750"/>
            <a:ext cx="586800" cy="806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8165099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Discovery's broken promises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0" y="1350686"/>
            <a:ext cx="4767437" cy="42395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8165099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>
              <a:buClr>
                <a:srgbClr val="000000"/>
              </a:buClr>
              <a:buSzPct val="25000"/>
              <a:buFont typeface="Arial"/>
              <a:buNone/>
            </a:pPr>
            <a:r>
              <a:rPr lang="x-none"/>
              <a:t>Discovery's broken promises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0" y="1350686"/>
            <a:ext cx="4767437" cy="42395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6" name="Shape 216"/>
          <p:cNvSpPr/>
          <p:nvPr/>
        </p:nvSpPr>
        <p:spPr>
          <a:xfrm>
            <a:off x="4858064" y="1350686"/>
            <a:ext cx="4285935" cy="49142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3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We're TS, we can fix it!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lvl="0" indent="0" rtl="0">
              <a:buNone/>
            </a:pPr>
            <a:r>
              <a:rPr lang="x-none"/>
              <a:t>...but it involves time, energy, resources.</a:t>
            </a:r>
          </a:p>
          <a:p>
            <a:endParaRPr lang="x-none"/>
          </a:p>
          <a:p>
            <a:pPr marL="0" lvl="0" indent="0" rtl="0">
              <a:buNone/>
            </a:pPr>
            <a:r>
              <a:rPr lang="x-none" b="1"/>
              <a:t>Guidelines:</a:t>
            </a:r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A good TS person is a good PS person</a:t>
            </a:r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Responsiveness matters (even if it's a firm shrug)</a:t>
            </a:r>
          </a:p>
          <a:p>
            <a:pPr marL="457200" lvl="0" indent="-3175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We need not act alone, ask for help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3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Practical steps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Understand demands of Discovery on staff time before jumping.</a:t>
            </a:r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Be realistic about goals that Discovery can achieve for you.</a:t>
            </a:r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If possible, shift time from tasks with decreasing demands (do your staff responsibilities follow your ordering trends?)</a:t>
            </a:r>
          </a:p>
          <a:p>
            <a:pPr marL="457200" lvl="0" indent="-3175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Cross-train in electronic resource management.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3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We need to change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To meet student needs/expectations</a:t>
            </a:r>
          </a:p>
          <a:p>
            <a:endParaRPr lang="x-none"/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To meet faculty and administration needs/expectations</a:t>
            </a:r>
          </a:p>
          <a:p>
            <a:endParaRPr lang="x-none"/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To better cage the beast knocking down our door</a:t>
            </a:r>
          </a:p>
          <a:p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3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>
              <a:buClr>
                <a:srgbClr val="000000"/>
              </a:buClr>
              <a:buSzPct val="25000"/>
              <a:buFont typeface="Arial"/>
              <a:buNone/>
            </a:pPr>
            <a:r>
              <a:rPr lang="x-none"/>
              <a:t>We need to change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124646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39700" lvl="0" indent="0">
              <a:buClr>
                <a:schemeClr val="dk1"/>
              </a:buClr>
              <a:buSzPct val="72916"/>
              <a:buNone/>
            </a:pPr>
            <a:r>
              <a:rPr lang="x-none"/>
              <a:t>
...presenters</a:t>
            </a:r>
          </a:p>
        </p:txBody>
      </p:sp>
      <p:sp>
        <p:nvSpPr>
          <p:cNvPr id="241" name="Shape 241"/>
          <p:cNvSpPr/>
          <p:nvPr/>
        </p:nvSpPr>
        <p:spPr>
          <a:xfrm>
            <a:off x="3094168" y="2886737"/>
            <a:ext cx="2955662" cy="29287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OSOA Timeline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Nov. 2009 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Faculty adopted Open Access Policy 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2010 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Test phase begins, including retrospective sampling of faculty scholarship</a:t>
            </a:r>
          </a:p>
          <a:p>
            <a:pPr marL="1600200" marR="0" lvl="3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Records added individually and by batch load</a:t>
            </a: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Feb. 2011 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Article deposit website operational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One-on-one sessions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group meetings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hands-on record creation and editing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Self-guided training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Worked?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5040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period 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flexibility to experiment with </a:t>
            </a:r>
            <a:r>
              <a:rPr lang="x-none" sz="32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metadata</a:t>
            </a:r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group for direct support</a:t>
            </a:r>
          </a:p>
          <a:p>
            <a:pPr marL="1600200" marR="0" lvl="3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Prompt and reliable </a:t>
            </a:r>
            <a:r>
              <a:rPr lang="x-none" sz="24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</a:t>
            </a:r>
            <a:endParaRPr lang="x-none"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One-on-one sessions / direct hands-on training</a:t>
            </a:r>
          </a:p>
          <a:p>
            <a:pPr marL="1600200" marR="0" lvl="3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suited to nature of establishing a </a:t>
            </a:r>
            <a:r>
              <a:rPr lang="x-none" sz="24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collection</a:t>
            </a:r>
            <a:endParaRPr lang="x-none"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 edited to reflect best practices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NGL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6200" y="1350686"/>
            <a:ext cx="4801499" cy="5397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Generation Library Grant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40+ digital collections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archival, multimedia, scientific, fine arts …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years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Initiatives Coordinator and Interface Specialist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</a:t>
            </a:r>
            <a:r>
              <a:rPr lang="x-none"/>
              <a:t>s</a:t>
            </a: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taff support</a:t>
            </a:r>
          </a:p>
          <a:p>
            <a:endParaRPr lang="x-none"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4372103" y="1418085"/>
            <a:ext cx="4491050" cy="46063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Was Needed?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745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structured training</a:t>
            </a:r>
          </a:p>
          <a:p>
            <a:pPr marL="1143000" marR="0" lvl="2" indent="-139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Particularly with introduction to non-MARC </a:t>
            </a:r>
            <a:r>
              <a:rPr lang="x-none" sz="24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metadata</a:t>
            </a:r>
            <a:endParaRPr lang="x-none"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Workflow designed from the outset </a:t>
            </a:r>
          </a:p>
          <a:p>
            <a:pPr marL="1143000" marR="0" lvl="2" indent="-139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Balancing cataloging duties with training and new metadata </a:t>
            </a:r>
            <a:r>
              <a:rPr lang="x-none" sz="24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duties</a:t>
            </a:r>
            <a:endParaRPr lang="x-none"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initial in-depth training vs. sporadic </a:t>
            </a:r>
            <a:r>
              <a:rPr lang="x-none" sz="32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Emphasis on the collaborative nature of metadata creation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195144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Considerations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422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Catalogers possess the skills to create metadata</a:t>
            </a:r>
          </a:p>
          <a:p>
            <a:pPr marL="1143000" marR="0" lvl="2" indent="-139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Reinforce similarities between metadata creation and </a:t>
            </a:r>
            <a:r>
              <a:rPr lang="x-none" sz="24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cataloging</a:t>
            </a:r>
            <a:endParaRPr lang="x-none"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 groundwork with structured group training, followed by one-on-one </a:t>
            </a:r>
            <a:r>
              <a:rPr lang="x-none" sz="32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sessions</a:t>
            </a:r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Catalogers must be trained to collaborate with individuals outside of technical </a:t>
            </a:r>
            <a:r>
              <a:rPr lang="x-none" sz="3200" b="0" i="0" u="none" strike="noStrike" cap="none" baseline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trainee becomes the trainer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/>
              <a:t>Creating digital objects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Metadata </a:t>
            </a:r>
            <a:r>
              <a:rPr lang="x-none"/>
              <a:t>s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tandards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Dublin Core </a:t>
            </a:r>
            <a:r>
              <a:rPr lang="x-none"/>
              <a:t>s</a:t>
            </a: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Vocabularies and </a:t>
            </a:r>
            <a:r>
              <a:rPr lang="x-none"/>
              <a:t>s</a:t>
            </a: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tandard</a:t>
            </a:r>
            <a:r>
              <a:rPr lang="x-none"/>
              <a:t>s</a:t>
            </a:r>
          </a:p>
          <a:p>
            <a:endParaRPr lang="x-none"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/>
              <a:t>Processes for m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etadata </a:t>
            </a:r>
            <a:r>
              <a:rPr lang="x-none"/>
              <a:t>c</a:t>
            </a: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and skill sustainability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Openness to changing roles and processes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Metadata Standards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87811" y="1350686"/>
            <a:ext cx="5498999" cy="477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training sessions on Dublin Core and XML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group meetings on specific collection schema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Standards and vocabulary- catalogers taught us!</a:t>
            </a:r>
          </a:p>
        </p:txBody>
      </p:sp>
      <p:sp>
        <p:nvSpPr>
          <p:cNvPr id="158" name="Shape 158"/>
          <p:cNvSpPr/>
          <p:nvPr/>
        </p:nvSpPr>
        <p:spPr>
          <a:xfrm>
            <a:off x="195145" y="1009507"/>
            <a:ext cx="2713385" cy="56755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Metadata Creation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creates the metadata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Students, library staff, faculty, librarians</a:t>
            </a:r>
          </a:p>
          <a:p>
            <a:endParaRPr lang="x-none"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/>
              <a:t>How do we establish new workflows</a:t>
            </a:r>
          </a:p>
        </p:txBody>
      </p:sp>
      <p:sp>
        <p:nvSpPr>
          <p:cNvPr id="165" name="Shape 165"/>
          <p:cNvSpPr/>
          <p:nvPr/>
        </p:nvSpPr>
        <p:spPr>
          <a:xfrm>
            <a:off x="452437" y="3998737"/>
            <a:ext cx="8239125" cy="981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503086"/>
            <a:ext cx="8229600" cy="477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Documentation!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</a:t>
            </a:r>
            <a:r>
              <a:rPr lang="x-none"/>
              <a:t>e</a:t>
            </a:r>
          </a:p>
          <a:p>
            <a:endParaRPr lang="x-none"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Communities 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support</a:t>
            </a:r>
          </a:p>
          <a:p>
            <a:endParaRPr lang="x-none"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Channels for troubleshooting and answering questions</a:t>
            </a:r>
          </a:p>
        </p:txBody>
      </p:sp>
      <p:sp>
        <p:nvSpPr>
          <p:cNvPr id="172" name="Shape 172"/>
          <p:cNvSpPr/>
          <p:nvPr/>
        </p:nvSpPr>
        <p:spPr>
          <a:xfrm>
            <a:off x="3676662" y="996236"/>
            <a:ext cx="5356514" cy="3756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21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x-none" sz="5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Roles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and Workshops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Skills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picture</a:t>
            </a:r>
          </a:p>
          <a:p>
            <a:endParaRPr lang="x-none"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Peer presentations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88541"/>
              <a:buFont typeface="Arial"/>
              <a:buChar char="•"/>
            </a:pPr>
            <a:r>
              <a:rPr lang="x-none"/>
              <a:t>Encouraging</a:t>
            </a:r>
          </a:p>
          <a:p>
            <a:pPr marL="457200" marR="0" lvl="0" indent="457200" algn="l" rtl="0">
              <a:spcBef>
                <a:spcPts val="560"/>
              </a:spcBef>
              <a:buNone/>
            </a:pPr>
            <a:r>
              <a:rPr lang="x-none" sz="2800"/>
              <a:t>c</a:t>
            </a:r>
            <a:r>
              <a:rPr lang="x-none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onversations </a:t>
            </a:r>
          </a:p>
          <a:p>
            <a:endParaRPr lang="x-none" sz="28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4037600" y="1952487"/>
            <a:ext cx="4762500" cy="3571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3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Changing Presenters...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4775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094168" y="2125737"/>
            <a:ext cx="2955662" cy="29287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95145" y="2478"/>
            <a:ext cx="7908300" cy="1143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x-none"/>
              <a:t>CMDS(?)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350686"/>
            <a:ext cx="8229600" cy="230829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596900" indent="-457200">
              <a:buSzPct val="72916"/>
            </a:pPr>
            <a:r>
              <a:rPr lang="x-none" smtClean="0"/>
              <a:t>Not </a:t>
            </a:r>
            <a:r>
              <a:rPr lang="x-none" i="1"/>
              <a:t>only</a:t>
            </a:r>
            <a:r>
              <a:rPr lang="x-none"/>
              <a:t> a ridiculously long title</a:t>
            </a:r>
          </a:p>
          <a:p>
            <a:endParaRPr lang="x-none"/>
          </a:p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x-none"/>
              <a:t>Rethinking of duties based on                         new needs and responsibilities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472</Words>
  <Application>Microsoft Office PowerPoint</Application>
  <PresentationFormat>On-screen Show (4:3)</PresentationFormat>
  <Paragraphs>115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/>
      <vt:lpstr/>
      <vt:lpstr>From Cataloger  to Metadata-er</vt:lpstr>
      <vt:lpstr>NGL</vt:lpstr>
      <vt:lpstr>Objectives</vt:lpstr>
      <vt:lpstr>Metadata Standards</vt:lpstr>
      <vt:lpstr>Metadata Creation</vt:lpstr>
      <vt:lpstr>Sustainability</vt:lpstr>
      <vt:lpstr>Changing Roles</vt:lpstr>
      <vt:lpstr>Changing Presenters...</vt:lpstr>
      <vt:lpstr>CMDS(?)</vt:lpstr>
      <vt:lpstr>Why Discovery?</vt:lpstr>
      <vt:lpstr>Discovery's broken promises</vt:lpstr>
      <vt:lpstr>Discovery's broken promises</vt:lpstr>
      <vt:lpstr>We're TS, we can fix it!</vt:lpstr>
      <vt:lpstr>Practical steps</vt:lpstr>
      <vt:lpstr>We need to change</vt:lpstr>
      <vt:lpstr>We need to change</vt:lpstr>
      <vt:lpstr>OSOA Timeline</vt:lpstr>
      <vt:lpstr>Training</vt:lpstr>
      <vt:lpstr>What Worked?</vt:lpstr>
      <vt:lpstr>What Was Needed?</vt:lpstr>
      <vt:lpstr>Considerations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Cataloger  to Metadata-er</dc:title>
  <cp:lastModifiedBy>Jacob Koehler</cp:lastModifiedBy>
  <cp:revision>5</cp:revision>
  <dcterms:modified xsi:type="dcterms:W3CDTF">2012-05-11T13:20:51Z</dcterms:modified>
</cp:coreProperties>
</file>